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36"/>
  </p:notesMasterIdLst>
  <p:sldIdLst>
    <p:sldId id="256" r:id="rId3"/>
    <p:sldId id="257" r:id="rId4"/>
    <p:sldId id="301" r:id="rId5"/>
    <p:sldId id="295" r:id="rId6"/>
    <p:sldId id="258" r:id="rId7"/>
    <p:sldId id="259" r:id="rId8"/>
    <p:sldId id="266" r:id="rId9"/>
    <p:sldId id="269" r:id="rId10"/>
    <p:sldId id="263" r:id="rId11"/>
    <p:sldId id="283" r:id="rId12"/>
    <p:sldId id="270" r:id="rId13"/>
    <p:sldId id="260" r:id="rId14"/>
    <p:sldId id="261" r:id="rId15"/>
    <p:sldId id="271" r:id="rId16"/>
    <p:sldId id="268" r:id="rId17"/>
    <p:sldId id="264" r:id="rId18"/>
    <p:sldId id="262" r:id="rId19"/>
    <p:sldId id="284" r:id="rId20"/>
    <p:sldId id="285" r:id="rId21"/>
    <p:sldId id="278" r:id="rId22"/>
    <p:sldId id="279" r:id="rId23"/>
    <p:sldId id="280" r:id="rId24"/>
    <p:sldId id="281" r:id="rId25"/>
    <p:sldId id="293" r:id="rId26"/>
    <p:sldId id="282" r:id="rId27"/>
    <p:sldId id="294" r:id="rId28"/>
    <p:sldId id="300" r:id="rId29"/>
    <p:sldId id="290" r:id="rId30"/>
    <p:sldId id="299" r:id="rId31"/>
    <p:sldId id="291" r:id="rId32"/>
    <p:sldId id="296" r:id="rId33"/>
    <p:sldId id="298" r:id="rId34"/>
    <p:sldId id="297" r:id="rId3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114" y="2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940181-9D6D-496F-B241-C275CB6954D1}" type="datetimeFigureOut">
              <a:rPr lang="en-ID" smtClean="0"/>
              <a:t>05/06/2024</a:t>
            </a:fld>
            <a:endParaRPr lang="en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4DB4CB-A69B-4B83-98BD-7FFC4B30E57A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072315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156DA-C96C-450A-BE64-B4E16701CBE8}" type="datetime1">
              <a:rPr lang="en-ID" smtClean="0"/>
              <a:t>05/06/2024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5E4A0-91FC-41CE-B2DC-79E8CB5BF135}" type="slidenum">
              <a:rPr lang="en-ID" smtClean="0"/>
              <a:t>‹#›</a:t>
            </a:fld>
            <a:endParaRPr lang="en-ID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74738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B4B05-9B7F-4FDC-8087-DACEA211105C}" type="datetime1">
              <a:rPr lang="en-ID" smtClean="0"/>
              <a:t>05/06/2024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5E4A0-91FC-41CE-B2DC-79E8CB5BF13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3132120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25A29-F701-459A-AEAE-CE387578853D}" type="datetime1">
              <a:rPr lang="en-ID" smtClean="0"/>
              <a:t>05/06/2024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5E4A0-91FC-41CE-B2DC-79E8CB5BF13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5953714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E8D01B-990F-47CD-8B24-E48CDEA591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C435D5-30A8-445E-8055-582956E2D0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E6D480-FFBD-4B2F-9A10-BD70D400A1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B12C2-E1D4-46B0-A5AB-0AB3882EAA17}" type="datetime1">
              <a:rPr lang="en-ID" smtClean="0"/>
              <a:t>05/06/2024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7F88B4-AFEB-492A-815C-53E3EB4078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BD8F23-A34A-4136-95EF-CB8EF0E09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5E4A0-91FC-41CE-B2DC-79E8CB5BF13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6594479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039546-D7EB-40A1-8968-B0F5BE7BDC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F192FE-C682-4803-B887-3B0675A34C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527762-14CE-411D-8B34-8476F8104D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40FFD-776D-41C6-B1E9-3640A47A3F0C}" type="datetime1">
              <a:rPr lang="en-ID" smtClean="0"/>
              <a:t>05/06/2024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5D9C62-D696-4D03-A443-BC7AE8E211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765747-52B7-4577-9AB4-8D9ACA98E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5E4A0-91FC-41CE-B2DC-79E8CB5BF13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4246132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C4049D-DB7C-4218-9253-B00D40B09B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54FCAA-062E-4BD3-8656-409E732B68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DE262A-3B48-42B5-BFE6-8A6112952C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56A1A-A761-4A32-A1A8-AAD36CC3C316}" type="datetime1">
              <a:rPr lang="en-ID" smtClean="0"/>
              <a:t>05/06/2024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87F07B-3869-4CCA-8261-7F8122CF5F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EB5404-F56F-4BB7-B3BB-D3E7A86E7D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5E4A0-91FC-41CE-B2DC-79E8CB5BF13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8889444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384F9B-C207-47FB-B7F0-1AD9CD74E5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B96548-82D0-4E02-867A-D3C21260E0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AFABAD-A20D-4D81-8934-100BFF251A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7E7A3A-23DE-46C4-82E5-652947372E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C6E88-8565-4C2D-B616-14C1049DC4CB}" type="datetime1">
              <a:rPr lang="en-ID" smtClean="0"/>
              <a:t>05/06/2024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D0D4D5-25D6-43F9-9B5C-3379C10F2A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28C782-E141-42B4-8045-EB3335DBF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5E4A0-91FC-41CE-B2DC-79E8CB5BF13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7597934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5D0533-D535-4E13-80A9-1A355370B0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0477A5-C032-4AEA-B99C-0F299AA8C8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DC8651-424A-42A9-A5DB-2101377856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8ED9436-9C38-4707-8E18-82F4B42939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4274E90-3C8E-4E2C-9734-1AE7756912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0257545-2E9A-46A9-9A29-5C859882E4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C9BF7-FA4C-416C-B2D2-A5F293DD7879}" type="datetime1">
              <a:rPr lang="en-ID" smtClean="0"/>
              <a:t>05/06/2024</a:t>
            </a:fld>
            <a:endParaRPr lang="en-ID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51159CF-DF91-458D-BE80-6466013094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A48B008-E4EC-4162-930A-C3B3B27807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5E4A0-91FC-41CE-B2DC-79E8CB5BF13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0589064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C6E3F5-83AF-4E02-86CC-06E5F42DD1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0ECCD99-644F-4555-8CB1-76664AE16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303BD-9D5C-4C19-9A3A-0BE96D6A5FD2}" type="datetime1">
              <a:rPr lang="en-ID" smtClean="0"/>
              <a:t>05/06/2024</a:t>
            </a:fld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FEE872-88E2-48C8-8AB6-43BF13D807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E20BDE-C5C1-4DEB-A6A9-3437009D3C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5E4A0-91FC-41CE-B2DC-79E8CB5BF13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8269674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119548-A831-4376-8776-DBC4DD1556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1F4EA-4255-4380-9D42-85ACD5276517}" type="datetime1">
              <a:rPr lang="en-ID" smtClean="0"/>
              <a:t>05/06/2024</a:t>
            </a:fld>
            <a:endParaRPr lang="en-ID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70C76B8-338C-4FDB-8C41-B62D9E384E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88002C-1418-4F7E-AF90-4744256AF4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5E4A0-91FC-41CE-B2DC-79E8CB5BF13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2875262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27409E-13E6-44C1-B21E-C40AD4EFB6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418EF5-3951-4520-A81C-91E97E356E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393EB2-BF53-4B1B-A03C-93EAB6332A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B026A9-6830-44B4-BF78-FF8E53916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27445-E87B-47B7-8A59-4D4C235BE03E}" type="datetime1">
              <a:rPr lang="en-ID" smtClean="0"/>
              <a:t>05/06/2024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F8C1C7-0385-4FB1-87A5-968FD1A3C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7FE5FC-8A9F-4817-9A6A-AD41EA2A48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5E4A0-91FC-41CE-B2DC-79E8CB5BF13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6665043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79E2D-76E0-46E7-822A-6298CBA97E48}" type="datetime1">
              <a:rPr lang="en-ID" smtClean="0"/>
              <a:t>05/06/2024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5E4A0-91FC-41CE-B2DC-79E8CB5BF13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3701061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28A1B3-48EE-4812-95E4-58735AA5AE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CF051B2-FDB2-482A-87E0-B7EC7C71875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FA3F68-0EF9-4DF5-B03A-B0C5F78320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AF3365-6F58-428B-847E-D4F02FA30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8353F-0AB8-46F2-BB3B-4C36FDDED25D}" type="datetime1">
              <a:rPr lang="en-ID" smtClean="0"/>
              <a:t>05/06/2024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AB5FD2-396D-4DDA-B62D-FE1D98A529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759A75-FAF1-40BE-B800-9AFDD5162E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5E4A0-91FC-41CE-B2DC-79E8CB5BF13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5339163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AD207A-C964-4B58-ACC5-8CD6E2A239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48F6E0E-9121-4A66-858C-2FB6EA429F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7AB86C-1FC8-475D-8898-2A48E440AF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F402-19BF-44F1-AEBD-C02BE42AC109}" type="datetime1">
              <a:rPr lang="en-ID" smtClean="0"/>
              <a:t>05/06/2024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46AA73-02E9-4384-857F-FF650535E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90E61D-1893-4C40-BFEA-E5C4835C0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5E4A0-91FC-41CE-B2DC-79E8CB5BF13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2678268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7703E33-39AE-41A3-B253-2A750E44D50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F5FEE2A-5155-4C85-BE10-4BF291512B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21FEB0-661B-4810-8B97-6B8411389F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36345-67C5-4761-A34B-B223F63C82CB}" type="datetime1">
              <a:rPr lang="en-ID" smtClean="0"/>
              <a:t>05/06/2024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A05381-269A-4A91-A436-0C7CE6453A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E44655-6777-4931-9419-3259C91FD8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5E4A0-91FC-41CE-B2DC-79E8CB5BF13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6464743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D04EE-87BD-4B1B-91B0-A7D5E3F959FE}" type="datetime1">
              <a:rPr lang="en-ID" smtClean="0"/>
              <a:t>05/06/2024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5E4A0-91FC-41CE-B2DC-79E8CB5BF135}" type="slidenum">
              <a:rPr lang="en-ID" smtClean="0"/>
              <a:t>‹#›</a:t>
            </a:fld>
            <a:endParaRPr lang="en-ID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32250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BEE8C-EAC0-4371-A411-686609537BE2}" type="datetime1">
              <a:rPr lang="en-ID" smtClean="0"/>
              <a:t>05/06/2024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5E4A0-91FC-41CE-B2DC-79E8CB5BF13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4938848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9F476-A4CC-4026-BB55-F12341523C52}" type="datetime1">
              <a:rPr lang="en-ID" smtClean="0"/>
              <a:t>05/06/2024</a:t>
            </a:fld>
            <a:endParaRPr lang="en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5E4A0-91FC-41CE-B2DC-79E8CB5BF13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577358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C8A4D-7781-4454-9575-D188A51D6DE0}" type="datetime1">
              <a:rPr lang="en-ID" smtClean="0"/>
              <a:t>05/06/2024</a:t>
            </a:fld>
            <a:endParaRPr lang="en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5E4A0-91FC-41CE-B2DC-79E8CB5BF13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2224497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7B5BF-D4A4-472D-9E05-5750A9CEA7A5}" type="datetime1">
              <a:rPr lang="en-ID" smtClean="0"/>
              <a:t>05/06/2024</a:t>
            </a:fld>
            <a:endParaRPr lang="en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5E4A0-91FC-41CE-B2DC-79E8CB5BF13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703559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86FA69DA-557C-4277-A435-7EC5BC17A3D1}" type="datetime1">
              <a:rPr lang="en-ID" smtClean="0"/>
              <a:t>05/06/2024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645E4A0-91FC-41CE-B2DC-79E8CB5BF13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6419988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A2669-49A2-4607-922F-18DDC2C8EDC9}" type="datetime1">
              <a:rPr lang="en-ID" smtClean="0"/>
              <a:t>05/06/2024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5E4A0-91FC-41CE-B2DC-79E8CB5BF13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8596417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EE49FE67-F310-44C8-9B26-FEBC9DD6DF69}" type="datetime1">
              <a:rPr lang="en-ID" smtClean="0"/>
              <a:t>05/06/2024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F645E4A0-91FC-41CE-B2DC-79E8CB5BF135}" type="slidenum">
              <a:rPr lang="en-ID" smtClean="0"/>
              <a:t>‹#›</a:t>
            </a:fld>
            <a:endParaRPr lang="en-ID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4084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F369F77-C65B-4ABA-8C4A-E781A0EDB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4181ED-528D-4114-BC3C-9BA12B552F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3DED42-A193-46A0-B8FE-663F90EBF7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DA0CC1-7A93-484F-8514-AA40511AD32B}" type="datetime1">
              <a:rPr lang="en-ID" smtClean="0"/>
              <a:t>05/06/2024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A5ECE0-FBB4-4D7D-B18F-AF5B4722CB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FA60E6-0055-4D14-8861-AF17DBA9F3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45E4A0-91FC-41CE-B2DC-79E8CB5BF13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918888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13" Type="http://schemas.openxmlformats.org/officeDocument/2006/relationships/image" Target="../media/image63.png"/><Relationship Id="rId3" Type="http://schemas.openxmlformats.org/officeDocument/2006/relationships/image" Target="../media/image12.png"/><Relationship Id="rId7" Type="http://schemas.openxmlformats.org/officeDocument/2006/relationships/image" Target="../media/image570.png"/><Relationship Id="rId12" Type="http://schemas.openxmlformats.org/officeDocument/2006/relationships/image" Target="../media/image62.png"/><Relationship Id="rId17" Type="http://schemas.openxmlformats.org/officeDocument/2006/relationships/image" Target="../media/image67.png"/><Relationship Id="rId2" Type="http://schemas.openxmlformats.org/officeDocument/2006/relationships/image" Target="../media/image33.png"/><Relationship Id="rId16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0.png"/><Relationship Id="rId11" Type="http://schemas.openxmlformats.org/officeDocument/2006/relationships/image" Target="../media/image61.png"/><Relationship Id="rId5" Type="http://schemas.openxmlformats.org/officeDocument/2006/relationships/image" Target="../media/image550.png"/><Relationship Id="rId15" Type="http://schemas.openxmlformats.org/officeDocument/2006/relationships/image" Target="../media/image65.png"/><Relationship Id="rId10" Type="http://schemas.openxmlformats.org/officeDocument/2006/relationships/image" Target="../media/image60.png"/><Relationship Id="rId4" Type="http://schemas.openxmlformats.org/officeDocument/2006/relationships/image" Target="../media/image540.png"/><Relationship Id="rId9" Type="http://schemas.openxmlformats.org/officeDocument/2006/relationships/image" Target="../media/image59.png"/><Relationship Id="rId14" Type="http://schemas.openxmlformats.org/officeDocument/2006/relationships/image" Target="../media/image6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0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053699-BCBD-49B1-AC93-2AE742A9FFF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 New Higgs Boson With Electron-Muon Flavor-Violating Couplings</a:t>
            </a:r>
            <a:endParaRPr lang="en-ID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5FD03F3-5988-470C-BB64-D7B578E1D70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Work with Julio, N. </a:t>
            </a:r>
            <a:r>
              <a:rPr lang="en-US" dirty="0" err="1"/>
              <a:t>Srimanobhas</a:t>
            </a:r>
            <a:r>
              <a:rPr lang="en-US" dirty="0"/>
              <a:t> and P. </a:t>
            </a:r>
            <a:r>
              <a:rPr lang="en-US" dirty="0" err="1"/>
              <a:t>Uttayarat</a:t>
            </a:r>
            <a:endParaRPr lang="en-US" dirty="0"/>
          </a:p>
          <a:p>
            <a:r>
              <a:rPr lang="en-US" dirty="0"/>
              <a:t>2304.13757</a:t>
            </a:r>
          </a:p>
          <a:p>
            <a:r>
              <a:rPr lang="en-ID" i="1" dirty="0" err="1"/>
              <a:t>Phys.Lett.B</a:t>
            </a:r>
            <a:r>
              <a:rPr lang="en-ID" dirty="0"/>
              <a:t> 845 (2023) 138129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8BCEA80E-A3A0-4F06-949D-1A6671790A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1472" y="5026028"/>
            <a:ext cx="1121877" cy="1106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8341F0E3-4559-441B-8840-12A2AD8B79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3958" y="4881619"/>
            <a:ext cx="2240882" cy="1655763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9DE29A-8B94-474A-8F67-19EEF71AE1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5E4A0-91FC-41CE-B2DC-79E8CB5BF135}" type="slidenum">
              <a:rPr lang="en-ID" smtClean="0"/>
              <a:t>1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071607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BE6A2F-7510-441A-8896-2E8807B428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Low Energy Bounds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2D0F54-4331-4AD3-B6F7-26931AD794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1C61EA7-10C3-4B6B-8E51-C93A62448B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6072" y="2734447"/>
            <a:ext cx="4777697" cy="2751953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681EE1-CA4E-4CD5-9B70-2B853FC5F1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5E4A0-91FC-41CE-B2DC-79E8CB5BF135}" type="slidenum">
              <a:rPr lang="en-ID" smtClean="0"/>
              <a:t>10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8765993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AD4B39-45EB-4052-92E8-BC9EF0B3F8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2013 bound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24BB1F-6682-4F6A-89D7-D50573F048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A0F2BBD-748C-4851-A730-605DF88163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3778" y="1967819"/>
            <a:ext cx="3934374" cy="375337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6585E89-2995-46AA-8031-FBFCF81420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0210" y="1967819"/>
            <a:ext cx="3991532" cy="372479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A59AEF6-2B87-421B-9EF0-C6E7E71BECD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3265"/>
          <a:stretch/>
        </p:blipFill>
        <p:spPr>
          <a:xfrm>
            <a:off x="4266106" y="5540435"/>
            <a:ext cx="4100809" cy="657317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EA2370-4639-4D3C-BAFB-8732DCC92B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5E4A0-91FC-41CE-B2DC-79E8CB5BF135}" type="slidenum">
              <a:rPr lang="en-ID" smtClean="0"/>
              <a:t>11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8638763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32DA20-9BF9-41F3-B531-4F5F79B17F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Ten years later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C73DF2-0788-4123-BA32-4199A56219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4BF706D-6607-4D08-81E7-484EC8D2DE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9109" y="2300203"/>
            <a:ext cx="4458322" cy="119079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1626EDD-8D80-422F-B937-7060EA421DEE}"/>
              </a:ext>
            </a:extLst>
          </p:cNvPr>
          <p:cNvSpPr txBox="1"/>
          <p:nvPr/>
        </p:nvSpPr>
        <p:spPr>
          <a:xfrm>
            <a:off x="1601754" y="3490994"/>
            <a:ext cx="2894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ATLAS, </a:t>
            </a:r>
            <a:r>
              <a:rPr lang="en-ID" i="1" dirty="0"/>
              <a:t>JHEP</a:t>
            </a:r>
            <a:r>
              <a:rPr lang="en-ID" dirty="0"/>
              <a:t> 07 (2023) 166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29CEA76-16FF-4961-BA40-773D34FC5E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1115" y="2300203"/>
            <a:ext cx="4029637" cy="109552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CB01D38-97EB-4C5E-B7E9-75494EE8F923}"/>
              </a:ext>
            </a:extLst>
          </p:cNvPr>
          <p:cNvSpPr txBox="1"/>
          <p:nvPr/>
        </p:nvSpPr>
        <p:spPr>
          <a:xfrm>
            <a:off x="6515758" y="3471094"/>
            <a:ext cx="41571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CMS, </a:t>
            </a:r>
            <a:r>
              <a:rPr lang="en-ID" dirty="0"/>
              <a:t>Phys. Rev. D 104, 032013 (2021)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318D3F-DED2-483B-9056-E4377EE1E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5E4A0-91FC-41CE-B2DC-79E8CB5BF135}" type="slidenum">
              <a:rPr lang="en-ID" smtClean="0"/>
              <a:t>12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7028049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941B0E-3478-4A84-AA49-C018F83F7D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Ten years later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58AD41-CD5B-4B8E-B8A9-2188183232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1026" name="Picture 2" descr="http://cms-results.web.cern.ch/cms-results/public-results/publications/HIG-20-009/CMS-HIG-20-009_Figure_008-a.png">
            <a:extLst>
              <a:ext uri="{FF2B5EF4-FFF2-40B4-BE49-F238E27FC236}">
                <a16:creationId xmlns:a16="http://schemas.microsoft.com/office/drawing/2014/main" id="{7D92E472-2AE5-4744-AB80-1F21B9DEBA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7934" y="2332652"/>
            <a:ext cx="3793089" cy="3638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cms-results.web.cern.ch/cms-results/public-results/publications/HIG-20-009/CMS-HIG-20-009_Figure_008-b.png">
            <a:extLst>
              <a:ext uri="{FF2B5EF4-FFF2-40B4-BE49-F238E27FC236}">
                <a16:creationId xmlns:a16="http://schemas.microsoft.com/office/drawing/2014/main" id="{505A6D4C-C98C-4B49-8401-DA065858E5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9217" y="2332653"/>
            <a:ext cx="3793089" cy="3638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C264C9E-C692-45C7-8A92-012307912E05}"/>
              </a:ext>
            </a:extLst>
          </p:cNvPr>
          <p:cNvSpPr txBox="1"/>
          <p:nvPr/>
        </p:nvSpPr>
        <p:spPr>
          <a:xfrm>
            <a:off x="6998547" y="5986681"/>
            <a:ext cx="41571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CMS, </a:t>
            </a:r>
            <a:r>
              <a:rPr lang="en-ID" dirty="0"/>
              <a:t>Phys. Rev. D 104, 032013 (2021)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A6FE4B-50EE-428E-B5AB-10DBC15336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5E4A0-91FC-41CE-B2DC-79E8CB5BF135}" type="slidenum">
              <a:rPr lang="en-ID" smtClean="0"/>
              <a:t>13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6938979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5333442-FC36-4EC4-AC5C-A32D8480C426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±</m:t>
                          </m:r>
                        </m:sup>
                      </m:sSup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∓</m:t>
                          </m:r>
                        </m:sup>
                      </m:sSup>
                    </m:oMath>
                  </m:oMathPara>
                </a14:m>
                <a:endParaRPr lang="en-ID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5333442-FC36-4EC4-AC5C-A32D8480C42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A5276B-87BF-4B91-835B-385065B863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5178E8C-E9FB-4107-B433-29D985AECF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9269" y="1950548"/>
            <a:ext cx="4021664" cy="4180509"/>
          </a:xfrm>
          <a:prstGeom prst="rect">
            <a:avLst/>
          </a:prstGeom>
        </p:spPr>
      </p:pic>
      <p:graphicFrame>
        <p:nvGraphicFramePr>
          <p:cNvPr id="5" name="Content Placeholder 10">
            <a:extLst>
              <a:ext uri="{FF2B5EF4-FFF2-40B4-BE49-F238E27FC236}">
                <a16:creationId xmlns:a16="http://schemas.microsoft.com/office/drawing/2014/main" id="{76CFEBA9-7647-4B94-8453-23DCC1BA220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05764876"/>
              </p:ext>
            </p:extLst>
          </p:nvPr>
        </p:nvGraphicFramePr>
        <p:xfrm>
          <a:off x="6501194" y="5977468"/>
          <a:ext cx="4458322" cy="365760"/>
        </p:xfrm>
        <a:graphic>
          <a:graphicData uri="http://schemas.openxmlformats.org/drawingml/2006/table">
            <a:tbl>
              <a:tblPr/>
              <a:tblGrid>
                <a:gridCol w="4458322">
                  <a:extLst>
                    <a:ext uri="{9D8B030D-6E8A-4147-A177-3AD203B41FA5}">
                      <a16:colId xmlns:a16="http://schemas.microsoft.com/office/drawing/2014/main" val="268665617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en-ID" dirty="0">
                          <a:effectLst/>
                        </a:rPr>
                        <a:t>ATLAS, Phys. Lett. B 801 (2020) 135148</a:t>
                      </a:r>
                    </a:p>
                  </a:txBody>
                  <a:tcPr marR="6191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8417469"/>
                  </a:ext>
                </a:extLst>
              </a:tr>
            </a:tbl>
          </a:graphicData>
        </a:graphic>
      </p:graphicFrame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8DBBE2-E532-4EDA-9D97-A5D82E9AED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5E4A0-91FC-41CE-B2DC-79E8CB5BF135}" type="slidenum">
              <a:rPr lang="en-ID" smtClean="0"/>
              <a:t>14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0517747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9B2D57-ACED-410B-83D7-5483321F98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Status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35381C-42C2-4A93-8626-57255C8E8A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  <p:graphicFrame>
        <p:nvGraphicFramePr>
          <p:cNvPr id="4" name="Content Placeholder 10">
            <a:extLst>
              <a:ext uri="{FF2B5EF4-FFF2-40B4-BE49-F238E27FC236}">
                <a16:creationId xmlns:a16="http://schemas.microsoft.com/office/drawing/2014/main" id="{732E5425-380A-4F8C-8724-57291C757C3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11773158"/>
              </p:ext>
            </p:extLst>
          </p:nvPr>
        </p:nvGraphicFramePr>
        <p:xfrm>
          <a:off x="1601754" y="2796237"/>
          <a:ext cx="4458322" cy="365760"/>
        </p:xfrm>
        <a:graphic>
          <a:graphicData uri="http://schemas.openxmlformats.org/drawingml/2006/table">
            <a:tbl>
              <a:tblPr/>
              <a:tblGrid>
                <a:gridCol w="4458322">
                  <a:extLst>
                    <a:ext uri="{9D8B030D-6E8A-4147-A177-3AD203B41FA5}">
                      <a16:colId xmlns:a16="http://schemas.microsoft.com/office/drawing/2014/main" val="268665617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en-ID" dirty="0">
                          <a:effectLst/>
                        </a:rPr>
                        <a:t>ATLAS, Phys. Lett. B 801 (2020) 135148</a:t>
                      </a:r>
                    </a:p>
                  </a:txBody>
                  <a:tcPr marR="6191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8417469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3AF3B419-4D50-4362-9688-465C488E7C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1754" y="2272919"/>
            <a:ext cx="4887007" cy="57158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E848D64-EBB2-4423-85AD-9AB3052252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4161" y="2272919"/>
            <a:ext cx="4686954" cy="49536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B562855-78AA-4162-8291-09D2CE79B0F3}"/>
              </a:ext>
            </a:extLst>
          </p:cNvPr>
          <p:cNvSpPr txBox="1"/>
          <p:nvPr/>
        </p:nvSpPr>
        <p:spPr>
          <a:xfrm>
            <a:off x="6511115" y="2762501"/>
            <a:ext cx="27944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dirty="0"/>
              <a:t>CMS-PAS-HIG-22-002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D93FC27-9CB0-42CA-ABA3-59BA936B2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5E4A0-91FC-41CE-B2DC-79E8CB5BF135}" type="slidenum">
              <a:rPr lang="en-ID" smtClean="0"/>
              <a:t>15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7497259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9530B8-6173-4885-BB17-4055892378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Low Energy Bound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0158B5-A7B9-43AF-9378-5F52D59D38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F02A7E0-0A2A-40DE-B37F-3C94B58087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8631" y="2686184"/>
            <a:ext cx="10107318" cy="2884191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D16B5F-98EF-4CA5-9ECA-C0CDE3772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5E4A0-91FC-41CE-B2DC-79E8CB5BF135}" type="slidenum">
              <a:rPr lang="en-ID" smtClean="0"/>
              <a:t>16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963217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DA5512-33D4-4B7A-8032-3CA63D4A4D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Status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246684-8BA1-42B9-8411-A1BB7761F3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2050" name="Picture 2" descr="http://atlas.web.cern.ch/Atlas/GROUPS/PHYSICS/PAPERS/HIGG-2018-58/figaux_04.png">
            <a:extLst>
              <a:ext uri="{FF2B5EF4-FFF2-40B4-BE49-F238E27FC236}">
                <a16:creationId xmlns:a16="http://schemas.microsoft.com/office/drawing/2014/main" id="{EDB1E4E4-1F06-477B-AD50-60E24074F6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3535" y="1737360"/>
            <a:ext cx="4652865" cy="4513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857A152-71DC-4EE6-8CC1-AE94CB15141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265"/>
          <a:stretch/>
        </p:blipFill>
        <p:spPr>
          <a:xfrm>
            <a:off x="7498593" y="5282901"/>
            <a:ext cx="3657087" cy="586193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FE7EC5-41D6-410A-8971-CF87E43A80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5E4A0-91FC-41CE-B2DC-79E8CB5BF135}" type="slidenum">
              <a:rPr lang="en-ID" smtClean="0"/>
              <a:t>17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2210448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F3804C-5677-47D3-932F-E6D53C3BFC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2HDM Type III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B5D15F-C810-4417-9FC2-B1462EB88E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BDCF1BF-A85C-4828-8B03-B7B336EB0B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5756" y="1830944"/>
            <a:ext cx="7792537" cy="244826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D23ED33-46F6-4604-87C0-6415788F714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617"/>
          <a:stretch/>
        </p:blipFill>
        <p:spPr>
          <a:xfrm>
            <a:off x="572490" y="4653308"/>
            <a:ext cx="6748067" cy="132416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27F95D9-A607-43F6-88A8-7FC6A4C3D2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70873" y="4754513"/>
            <a:ext cx="3848637" cy="1114581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971B5D-25E1-4B34-B861-CF32CE4A28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5E4A0-91FC-41CE-B2DC-79E8CB5BF135}" type="slidenum">
              <a:rPr lang="en-ID" smtClean="0"/>
              <a:t>18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91232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208598-8ACA-4E80-8FC6-B26B0DADAF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2HDM Type III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E181D2-6F42-44EC-A570-BEAB65D4F5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3A80248-CB61-4C1D-A240-EF6825BE6D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7541" y="2384586"/>
            <a:ext cx="6639852" cy="72400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370C6E1-36B1-454F-8F55-C02B786328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3267" y="3647439"/>
            <a:ext cx="4172532" cy="2191056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FC34BD-6C22-4C3D-B45F-44FDD655E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5E4A0-91FC-41CE-B2DC-79E8CB5BF135}" type="slidenum">
              <a:rPr lang="en-ID" smtClean="0"/>
              <a:t>19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2052426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8F5C38-EBEF-4D09-ABFC-0538D0CFC2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CD00AD-99F3-480B-8923-4404F47313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 dirty="0"/>
          </a:p>
        </p:txBody>
      </p:sp>
      <p:pic>
        <p:nvPicPr>
          <p:cNvPr id="1026" name="Picture 2" descr="Higgs Boson Makes Its Debut After Decades-Long Search | Science">
            <a:extLst>
              <a:ext uri="{FF2B5EF4-FFF2-40B4-BE49-F238E27FC236}">
                <a16:creationId xmlns:a16="http://schemas.microsoft.com/office/drawing/2014/main" id="{AC815FD9-54E5-4D1C-8039-82680D65D7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180" y="393170"/>
            <a:ext cx="7389275" cy="5050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Nightmare Icons - Free SVG &amp; PNG Nightmare Images - Noun Project">
            <a:extLst>
              <a:ext uri="{FF2B5EF4-FFF2-40B4-BE49-F238E27FC236}">
                <a16:creationId xmlns:a16="http://schemas.microsoft.com/office/drawing/2014/main" id="{E2027959-8D74-4FF5-A9DA-A62D99D2C5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6098" y="3429000"/>
            <a:ext cx="3111491" cy="3111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6FEFEA-C56C-49F4-B5BF-79F4167D2C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5E4A0-91FC-41CE-B2DC-79E8CB5BF135}" type="slidenum">
              <a:rPr lang="en-ID" smtClean="0"/>
              <a:t>2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171237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36CCA2EE-E985-4135-AE73-34562D2A2C05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±</m:t>
                          </m:r>
                        </m:sup>
                      </m:sSup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∓</m:t>
                          </m:r>
                        </m:sup>
                      </m:sSup>
                    </m:oMath>
                  </m:oMathPara>
                </a14:m>
                <a:endParaRPr lang="en-ID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36CCA2EE-E985-4135-AE73-34562D2A2C0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53F456-1BA0-41EE-B11F-0EF703EFCB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3D30DE4-A466-4BEB-9511-BFE75ED6026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3" t="2701" r="2018" b="957"/>
          <a:stretch/>
        </p:blipFill>
        <p:spPr>
          <a:xfrm>
            <a:off x="4336290" y="508000"/>
            <a:ext cx="5349577" cy="509693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091B27F-0737-4C92-AD4A-896E4CD232E8}"/>
              </a:ext>
            </a:extLst>
          </p:cNvPr>
          <p:cNvSpPr txBox="1"/>
          <p:nvPr/>
        </p:nvSpPr>
        <p:spPr>
          <a:xfrm>
            <a:off x="7010400" y="5807631"/>
            <a:ext cx="38106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dirty="0"/>
              <a:t>CMS,</a:t>
            </a:r>
            <a:r>
              <a:rPr lang="en-ID" i="1" dirty="0"/>
              <a:t> </a:t>
            </a:r>
            <a:r>
              <a:rPr lang="en-ID" i="1" dirty="0" err="1"/>
              <a:t>Phys.Rev.D</a:t>
            </a:r>
            <a:r>
              <a:rPr lang="en-ID" dirty="0"/>
              <a:t> 108 (2023) 7, 072004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BFD69B2-378A-4FF8-B604-41AAF2E27A6A}"/>
              </a:ext>
            </a:extLst>
          </p:cNvPr>
          <p:cNvSpPr txBox="1"/>
          <p:nvPr/>
        </p:nvSpPr>
        <p:spPr>
          <a:xfrm>
            <a:off x="5638800" y="2971800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D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C9A46A9-A17E-436D-8ABD-672C7F23A3D3}"/>
                  </a:ext>
                </a:extLst>
              </p:cNvPr>
              <p:cNvSpPr txBox="1"/>
              <p:nvPr/>
            </p:nvSpPr>
            <p:spPr>
              <a:xfrm>
                <a:off x="1215553" y="3256802"/>
                <a:ext cx="2865272" cy="16083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=146</m:t>
                    </m:r>
                  </m:oMath>
                </a14:m>
                <a:r>
                  <a:rPr lang="en-ID" sz="2000" dirty="0"/>
                  <a:t> GeV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.8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ID" sz="2000" dirty="0"/>
                  <a:t> (local)</a:t>
                </a:r>
                <a:r>
                  <a:rPr lang="en-US" sz="2000" dirty="0"/>
                  <a:t>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2.8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ID" sz="2000" dirty="0"/>
                  <a:t> (global)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ID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  <m:r>
                      <a:rPr lang="en-ID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𝐵𝑅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3.82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−1.09</m:t>
                        </m:r>
                      </m:sub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+1.16</m:t>
                        </m:r>
                      </m:sup>
                    </m:sSubSup>
                  </m:oMath>
                </a14:m>
                <a:r>
                  <a:rPr lang="en-ID" sz="2000" dirty="0"/>
                  <a:t> fb</a:t>
                </a:r>
              </a:p>
              <a:p>
                <a:endParaRPr lang="en-ID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C9A46A9-A17E-436D-8ABD-672C7F23A3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5553" y="3256802"/>
                <a:ext cx="2865272" cy="1608389"/>
              </a:xfrm>
              <a:prstGeom prst="rect">
                <a:avLst/>
              </a:prstGeom>
              <a:blipFill>
                <a:blip r:embed="rId4"/>
                <a:stretch>
                  <a:fillRect l="-1915" t="-1894" r="-1489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Arrow: Down 7">
            <a:extLst>
              <a:ext uri="{FF2B5EF4-FFF2-40B4-BE49-F238E27FC236}">
                <a16:creationId xmlns:a16="http://schemas.microsoft.com/office/drawing/2014/main" id="{CD0FC5CE-1212-40C8-99FC-A45A7A770E80}"/>
              </a:ext>
            </a:extLst>
          </p:cNvPr>
          <p:cNvSpPr/>
          <p:nvPr/>
        </p:nvSpPr>
        <p:spPr>
          <a:xfrm rot="2472543">
            <a:off x="8432799" y="1413932"/>
            <a:ext cx="533400" cy="94826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9" name="Explosion: 8 Points 8">
            <a:extLst>
              <a:ext uri="{FF2B5EF4-FFF2-40B4-BE49-F238E27FC236}">
                <a16:creationId xmlns:a16="http://schemas.microsoft.com/office/drawing/2014/main" id="{96009970-7D1F-4805-9CAF-C318AF5323EB}"/>
              </a:ext>
            </a:extLst>
          </p:cNvPr>
          <p:cNvSpPr/>
          <p:nvPr/>
        </p:nvSpPr>
        <p:spPr>
          <a:xfrm>
            <a:off x="9626600" y="948267"/>
            <a:ext cx="2123027" cy="1325563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Excess</a:t>
            </a:r>
            <a:endParaRPr lang="en-ID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B2B05FC2-CD12-4971-B9CD-41FEA54A77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5E4A0-91FC-41CE-B2DC-79E8CB5BF135}" type="slidenum">
              <a:rPr lang="en-ID" smtClean="0"/>
              <a:t>20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290001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66A334-1CD7-4366-A356-302CC67F9D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F19AF1-D727-4998-A551-57516989F1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046FCE5-A862-4C08-958C-81C648DE57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1362" y="0"/>
            <a:ext cx="5646088" cy="5869094"/>
          </a:xfrm>
          <a:prstGeom prst="rect">
            <a:avLst/>
          </a:prstGeom>
        </p:spPr>
      </p:pic>
      <p:graphicFrame>
        <p:nvGraphicFramePr>
          <p:cNvPr id="5" name="Content Placeholder 10">
            <a:extLst>
              <a:ext uri="{FF2B5EF4-FFF2-40B4-BE49-F238E27FC236}">
                <a16:creationId xmlns:a16="http://schemas.microsoft.com/office/drawing/2014/main" id="{8324A40F-E9EE-4C2D-9254-6C9FD6A5C03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48582025"/>
              </p:ext>
            </p:extLst>
          </p:nvPr>
        </p:nvGraphicFramePr>
        <p:xfrm>
          <a:off x="6519921" y="5958143"/>
          <a:ext cx="4458322" cy="365760"/>
        </p:xfrm>
        <a:graphic>
          <a:graphicData uri="http://schemas.openxmlformats.org/drawingml/2006/table">
            <a:tbl>
              <a:tblPr/>
              <a:tblGrid>
                <a:gridCol w="4458322">
                  <a:extLst>
                    <a:ext uri="{9D8B030D-6E8A-4147-A177-3AD203B41FA5}">
                      <a16:colId xmlns:a16="http://schemas.microsoft.com/office/drawing/2014/main" val="268665617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en-ID" dirty="0">
                          <a:effectLst/>
                        </a:rPr>
                        <a:t>ATLAS, Phys. Lett. B 801 (2020) 135148</a:t>
                      </a:r>
                    </a:p>
                  </a:txBody>
                  <a:tcPr marR="6191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8417469"/>
                  </a:ext>
                </a:extLst>
              </a:tr>
            </a:tbl>
          </a:graphicData>
        </a:graphic>
      </p:graphicFrame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F2104C-1B27-4B33-BBCC-6CE554C369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5E4A0-91FC-41CE-B2DC-79E8CB5BF135}" type="slidenum">
              <a:rPr lang="en-ID" smtClean="0"/>
              <a:t>21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0228815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FD6625-1D17-440F-ABAF-03F99E1418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E60B279-4A94-4086-B385-91430E7881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1393" y="3971172"/>
            <a:ext cx="3667205" cy="2022445"/>
          </a:xfr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5BD31ADF-3287-4C13-B1F6-AFA2FA7F5A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022" y="163965"/>
            <a:ext cx="4684105" cy="3494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65374DE7-AEAE-437C-9DD3-52A58102AF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2304" y="52409"/>
            <a:ext cx="5090799" cy="3797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5231117B-2627-4E10-AA5F-76F6216117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543115"/>
            <a:ext cx="4361575" cy="3253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7F9C1B-BA55-4748-936C-F67740050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5E4A0-91FC-41CE-B2DC-79E8CB5BF135}" type="slidenum">
              <a:rPr lang="en-ID" smtClean="0"/>
              <a:t>22</a:t>
            </a:fld>
            <a:endParaRPr lang="en-ID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8157FEE-DEDA-454D-A62D-A33C04465AC6}"/>
                  </a:ext>
                </a:extLst>
              </p:cNvPr>
              <p:cNvSpPr txBox="1"/>
              <p:nvPr/>
            </p:nvSpPr>
            <p:spPr>
              <a:xfrm>
                <a:off x="4872709" y="4173472"/>
                <a:ext cx="17177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𝑒</m:t>
                      </m:r>
                    </m:oMath>
                  </m:oMathPara>
                </a14:m>
                <a:endParaRPr lang="en-ID" dirty="0"/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8157FEE-DEDA-454D-A62D-A33C04465A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2709" y="4173472"/>
                <a:ext cx="171778" cy="276999"/>
              </a:xfrm>
              <a:prstGeom prst="rect">
                <a:avLst/>
              </a:prstGeom>
              <a:blipFill>
                <a:blip r:embed="rId6"/>
                <a:stretch>
                  <a:fillRect l="-20690" r="-13793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D0BF3AD-4EEF-404D-8825-F7FE6E6F8463}"/>
                  </a:ext>
                </a:extLst>
              </p:cNvPr>
              <p:cNvSpPr txBox="1"/>
              <p:nvPr/>
            </p:nvSpPr>
            <p:spPr>
              <a:xfrm>
                <a:off x="4779831" y="5714287"/>
                <a:ext cx="18575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D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</m:oMath>
                  </m:oMathPara>
                </a14:m>
                <a:endParaRPr lang="en-ID" dirty="0"/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D0BF3AD-4EEF-404D-8825-F7FE6E6F84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9831" y="5714287"/>
                <a:ext cx="185755" cy="276999"/>
              </a:xfrm>
              <a:prstGeom prst="rect">
                <a:avLst/>
              </a:prstGeom>
              <a:blipFill>
                <a:blip r:embed="rId7"/>
                <a:stretch>
                  <a:fillRect l="-29032" r="-25806" b="-21739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6AAB6FC-E32D-4102-8D4E-A668888A7767}"/>
                  </a:ext>
                </a:extLst>
              </p:cNvPr>
              <p:cNvSpPr txBox="1"/>
              <p:nvPr/>
            </p:nvSpPr>
            <p:spPr>
              <a:xfrm>
                <a:off x="2939074" y="4756905"/>
                <a:ext cx="52796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</m:func>
                    </m:oMath>
                  </m:oMathPara>
                </a14:m>
                <a:endParaRPr lang="en-ID" dirty="0"/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6AAB6FC-E32D-4102-8D4E-A668888A77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9074" y="4756905"/>
                <a:ext cx="527965" cy="276999"/>
              </a:xfrm>
              <a:prstGeom prst="rect">
                <a:avLst/>
              </a:prstGeom>
              <a:blipFill>
                <a:blip r:embed="rId8"/>
                <a:stretch>
                  <a:fillRect l="-9195" r="-4598" b="-6522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372B846-DC4B-41BD-B74F-7B4CE9F04733}"/>
                  </a:ext>
                </a:extLst>
              </p:cNvPr>
              <p:cNvSpPr txBox="1"/>
              <p:nvPr/>
            </p:nvSpPr>
            <p:spPr>
              <a:xfrm>
                <a:off x="4149668" y="4982394"/>
                <a:ext cx="368884" cy="2993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D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sub>
                      </m:sSub>
                    </m:oMath>
                  </m:oMathPara>
                </a14:m>
                <a:endParaRPr lang="en-ID" dirty="0"/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372B846-DC4B-41BD-B74F-7B4CE9F047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9668" y="4982394"/>
                <a:ext cx="368884" cy="299313"/>
              </a:xfrm>
              <a:prstGeom prst="rect">
                <a:avLst/>
              </a:prstGeom>
              <a:blipFill>
                <a:blip r:embed="rId9"/>
                <a:stretch>
                  <a:fillRect l="-15000" r="-8333" b="-20408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012586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680C7F-9057-421A-8017-13A6CB2097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LFV Diagrams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44EE93-4B8D-496D-AE2E-DFFD6F827B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9BE35B2-C26E-4B62-87ED-FAF583725E6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0602"/>
          <a:stretch/>
        </p:blipFill>
        <p:spPr>
          <a:xfrm>
            <a:off x="3814482" y="1805129"/>
            <a:ext cx="4172532" cy="1520561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80FEFB41-C504-40B2-8EF6-8E01462F2154}"/>
              </a:ext>
            </a:extLst>
          </p:cNvPr>
          <p:cNvGrpSpPr/>
          <p:nvPr/>
        </p:nvGrpSpPr>
        <p:grpSpPr>
          <a:xfrm>
            <a:off x="1212564" y="3532311"/>
            <a:ext cx="4063323" cy="2522491"/>
            <a:chOff x="1212564" y="3532311"/>
            <a:chExt cx="4063323" cy="2522491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384A0890-C595-47C9-B810-4AA1C037E929}"/>
                </a:ext>
              </a:extLst>
            </p:cNvPr>
            <p:cNvGrpSpPr/>
            <p:nvPr/>
          </p:nvGrpSpPr>
          <p:grpSpPr>
            <a:xfrm>
              <a:off x="1212564" y="3532311"/>
              <a:ext cx="4063323" cy="2522491"/>
              <a:chOff x="1212564" y="3532311"/>
              <a:chExt cx="4063323" cy="2522491"/>
            </a:xfrm>
          </p:grpSpPr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EAF2F0C3-4AEF-4AA4-A722-5329FA96A90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12564" y="3532311"/>
                <a:ext cx="4063323" cy="2522491"/>
              </a:xfrm>
              <a:prstGeom prst="rect">
                <a:avLst/>
              </a:prstGeom>
            </p:spPr>
          </p:pic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339AED61-8454-4F21-B586-82BEECAD4EEB}"/>
                  </a:ext>
                </a:extLst>
              </p:cNvPr>
              <p:cNvSpPr/>
              <p:nvPr/>
            </p:nvSpPr>
            <p:spPr>
              <a:xfrm>
                <a:off x="1769533" y="4902200"/>
                <a:ext cx="1303867" cy="3048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/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FC2B8589-17B3-4529-AD14-F511DD0217F1}"/>
                  </a:ext>
                </a:extLst>
              </p:cNvPr>
              <p:cNvSpPr/>
              <p:nvPr/>
            </p:nvSpPr>
            <p:spPr>
              <a:xfrm>
                <a:off x="3560483" y="4885267"/>
                <a:ext cx="1303867" cy="2032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/>
              </a:p>
            </p:txBody>
          </p:sp>
        </p:grp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EF9C6F4-F856-4E44-8AEA-83F03A87104E}"/>
                </a:ext>
              </a:extLst>
            </p:cNvPr>
            <p:cNvSpPr/>
            <p:nvPr/>
          </p:nvSpPr>
          <p:spPr>
            <a:xfrm>
              <a:off x="1367692" y="4673600"/>
              <a:ext cx="195385" cy="304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65D8CED-2BEF-435A-AD09-FB5E62572DB6}"/>
                </a:ext>
              </a:extLst>
            </p:cNvPr>
            <p:cNvSpPr/>
            <p:nvPr/>
          </p:nvSpPr>
          <p:spPr>
            <a:xfrm>
              <a:off x="3145694" y="3623730"/>
              <a:ext cx="195385" cy="304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CAFC9C29-131F-426B-80B1-EF983A49FD1A}"/>
                </a:ext>
              </a:extLst>
            </p:cNvPr>
            <p:cNvSpPr/>
            <p:nvPr/>
          </p:nvSpPr>
          <p:spPr>
            <a:xfrm>
              <a:off x="2781624" y="4436530"/>
              <a:ext cx="195385" cy="304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D403A5BA-04E8-4D5C-9CD3-454B5C26B355}"/>
                </a:ext>
              </a:extLst>
            </p:cNvPr>
            <p:cNvSpPr/>
            <p:nvPr/>
          </p:nvSpPr>
          <p:spPr>
            <a:xfrm>
              <a:off x="3560564" y="4436535"/>
              <a:ext cx="195385" cy="304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37A24C4-3376-4ABF-85F7-71FA979D160E}"/>
                </a:ext>
              </a:extLst>
            </p:cNvPr>
            <p:cNvSpPr/>
            <p:nvPr/>
          </p:nvSpPr>
          <p:spPr>
            <a:xfrm>
              <a:off x="4982966" y="4707462"/>
              <a:ext cx="195385" cy="304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A694705-D0F5-435A-A357-B65E4B9CD55E}"/>
                  </a:ext>
                </a:extLst>
              </p:cNvPr>
              <p:cNvSpPr txBox="1"/>
              <p:nvPr/>
            </p:nvSpPr>
            <p:spPr>
              <a:xfrm>
                <a:off x="1223014" y="4617535"/>
                <a:ext cx="37042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D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</m:oMath>
                  </m:oMathPara>
                </a14:m>
                <a:endParaRPr lang="en-ID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A694705-D0F5-435A-A357-B65E4B9CD5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3014" y="4617535"/>
                <a:ext cx="370421" cy="369332"/>
              </a:xfrm>
              <a:prstGeom prst="rect">
                <a:avLst/>
              </a:prstGeom>
              <a:blipFill>
                <a:blip r:embed="rId4"/>
                <a:stretch>
                  <a:fillRect b="-3279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4F4F1591-AEBB-453F-902D-29F67D459341}"/>
                  </a:ext>
                </a:extLst>
              </p:cNvPr>
              <p:cNvSpPr txBox="1"/>
              <p:nvPr/>
            </p:nvSpPr>
            <p:spPr>
              <a:xfrm>
                <a:off x="2721539" y="4371998"/>
                <a:ext cx="37042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D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</m:oMath>
                  </m:oMathPara>
                </a14:m>
                <a:endParaRPr lang="en-ID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4F4F1591-AEBB-453F-902D-29F67D4593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1539" y="4371998"/>
                <a:ext cx="370421" cy="369332"/>
              </a:xfrm>
              <a:prstGeom prst="rect">
                <a:avLst/>
              </a:prstGeom>
              <a:blipFill>
                <a:blip r:embed="rId5"/>
                <a:stretch>
                  <a:fillRect b="-3279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18B7C4DA-9927-4926-B0D6-965F99E81C7A}"/>
                  </a:ext>
                </a:extLst>
              </p:cNvPr>
              <p:cNvSpPr txBox="1"/>
              <p:nvPr/>
            </p:nvSpPr>
            <p:spPr>
              <a:xfrm>
                <a:off x="3551933" y="4371998"/>
                <a:ext cx="37042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D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</m:oMath>
                  </m:oMathPara>
                </a14:m>
                <a:endParaRPr lang="en-ID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18B7C4DA-9927-4926-B0D6-965F99E81C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1933" y="4371998"/>
                <a:ext cx="370421" cy="369332"/>
              </a:xfrm>
              <a:prstGeom prst="rect">
                <a:avLst/>
              </a:prstGeom>
              <a:blipFill>
                <a:blip r:embed="rId6"/>
                <a:stretch>
                  <a:fillRect b="-3279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6D8BB3F-046F-474E-A504-F125B8D1FBF2}"/>
                  </a:ext>
                </a:extLst>
              </p:cNvPr>
              <p:cNvSpPr txBox="1"/>
              <p:nvPr/>
            </p:nvSpPr>
            <p:spPr>
              <a:xfrm>
                <a:off x="4954306" y="4617535"/>
                <a:ext cx="37042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𝑒</m:t>
                      </m:r>
                    </m:oMath>
                  </m:oMathPara>
                </a14:m>
                <a:endParaRPr lang="en-ID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6D8BB3F-046F-474E-A504-F125B8D1FB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4306" y="4617535"/>
                <a:ext cx="370421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272D46E7-52D5-44F8-A63E-4E7A3A53A014}"/>
                  </a:ext>
                </a:extLst>
              </p:cNvPr>
              <p:cNvSpPr txBox="1"/>
              <p:nvPr/>
            </p:nvSpPr>
            <p:spPr>
              <a:xfrm>
                <a:off x="3185870" y="3623730"/>
                <a:ext cx="37042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ID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272D46E7-52D5-44F8-A63E-4E7A3A53A0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5870" y="3623730"/>
                <a:ext cx="370421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7F20CE66-36A2-417D-9710-D012898B401A}"/>
                  </a:ext>
                </a:extLst>
              </p:cNvPr>
              <p:cNvSpPr txBox="1"/>
              <p:nvPr/>
            </p:nvSpPr>
            <p:spPr>
              <a:xfrm>
                <a:off x="2009431" y="4902193"/>
                <a:ext cx="1089529" cy="5747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ID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ID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ID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den>
                      </m:f>
                      <m:func>
                        <m:funcPr>
                          <m:ctrlPr>
                            <a:rPr lang="en-ID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ID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ID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</m:func>
                    </m:oMath>
                  </m:oMathPara>
                </a14:m>
                <a:endParaRPr lang="en-ID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7F20CE66-36A2-417D-9710-D012898B40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9431" y="4902193"/>
                <a:ext cx="1089529" cy="57477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7C814B4-80F9-4884-A93D-D58758BA413F}"/>
                  </a:ext>
                </a:extLst>
              </p:cNvPr>
              <p:cNvSpPr txBox="1"/>
              <p:nvPr/>
            </p:nvSpPr>
            <p:spPr>
              <a:xfrm>
                <a:off x="3753567" y="4851390"/>
                <a:ext cx="1240211" cy="3916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D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sub>
                      </m:sSub>
                      <m:func>
                        <m:funcPr>
                          <m:ctrlPr>
                            <a:rPr lang="en-ID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ID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ID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</m:func>
                    </m:oMath>
                  </m:oMathPara>
                </a14:m>
                <a:endParaRPr lang="en-ID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7C814B4-80F9-4884-A93D-D58758BA41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3567" y="4851390"/>
                <a:ext cx="1240211" cy="391646"/>
              </a:xfrm>
              <a:prstGeom prst="rect">
                <a:avLst/>
              </a:prstGeom>
              <a:blipFill>
                <a:blip r:embed="rId10"/>
                <a:stretch>
                  <a:fillRect b="-3125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6" name="Group 25">
            <a:extLst>
              <a:ext uri="{FF2B5EF4-FFF2-40B4-BE49-F238E27FC236}">
                <a16:creationId xmlns:a16="http://schemas.microsoft.com/office/drawing/2014/main" id="{CB3E831C-B5B8-4E54-AB05-602773A5F336}"/>
              </a:ext>
            </a:extLst>
          </p:cNvPr>
          <p:cNvGrpSpPr/>
          <p:nvPr/>
        </p:nvGrpSpPr>
        <p:grpSpPr>
          <a:xfrm>
            <a:off x="5742242" y="3549242"/>
            <a:ext cx="4063323" cy="2522491"/>
            <a:chOff x="1212564" y="3532311"/>
            <a:chExt cx="4063323" cy="2522491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F4846D9E-3842-4E22-BB31-585505114A37}"/>
                </a:ext>
              </a:extLst>
            </p:cNvPr>
            <p:cNvGrpSpPr/>
            <p:nvPr/>
          </p:nvGrpSpPr>
          <p:grpSpPr>
            <a:xfrm>
              <a:off x="1212564" y="3532311"/>
              <a:ext cx="4063323" cy="2522491"/>
              <a:chOff x="1212564" y="3532311"/>
              <a:chExt cx="4063323" cy="2522491"/>
            </a:xfrm>
          </p:grpSpPr>
          <p:pic>
            <p:nvPicPr>
              <p:cNvPr id="33" name="Picture 32">
                <a:extLst>
                  <a:ext uri="{FF2B5EF4-FFF2-40B4-BE49-F238E27FC236}">
                    <a16:creationId xmlns:a16="http://schemas.microsoft.com/office/drawing/2014/main" id="{CCDA0379-F5F0-4746-80A9-46AAA094BBD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12564" y="3532311"/>
                <a:ext cx="4063323" cy="2522491"/>
              </a:xfrm>
              <a:prstGeom prst="rect">
                <a:avLst/>
              </a:prstGeom>
            </p:spPr>
          </p:pic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91B9A26D-002E-46D1-B895-DC241FC89666}"/>
                  </a:ext>
                </a:extLst>
              </p:cNvPr>
              <p:cNvSpPr/>
              <p:nvPr/>
            </p:nvSpPr>
            <p:spPr>
              <a:xfrm>
                <a:off x="1769533" y="4902200"/>
                <a:ext cx="1303867" cy="3048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/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FAAD7310-C567-44DD-ADBB-2DA89E23F63A}"/>
                  </a:ext>
                </a:extLst>
              </p:cNvPr>
              <p:cNvSpPr/>
              <p:nvPr/>
            </p:nvSpPr>
            <p:spPr>
              <a:xfrm>
                <a:off x="3560483" y="4885267"/>
                <a:ext cx="1303867" cy="2032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/>
              </a:p>
            </p:txBody>
          </p:sp>
        </p:grp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64726570-BCB0-4A11-BE6F-63C92F3E5B68}"/>
                </a:ext>
              </a:extLst>
            </p:cNvPr>
            <p:cNvSpPr/>
            <p:nvPr/>
          </p:nvSpPr>
          <p:spPr>
            <a:xfrm>
              <a:off x="1367692" y="4673600"/>
              <a:ext cx="195385" cy="304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ED36D15C-CF97-4BF7-84A3-290A92E3D7DF}"/>
                </a:ext>
              </a:extLst>
            </p:cNvPr>
            <p:cNvSpPr/>
            <p:nvPr/>
          </p:nvSpPr>
          <p:spPr>
            <a:xfrm>
              <a:off x="3145694" y="3623730"/>
              <a:ext cx="195385" cy="304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E50DAEA7-E4C8-486D-9B39-5640F9941AE5}"/>
                </a:ext>
              </a:extLst>
            </p:cNvPr>
            <p:cNvSpPr/>
            <p:nvPr/>
          </p:nvSpPr>
          <p:spPr>
            <a:xfrm>
              <a:off x="2781624" y="4436530"/>
              <a:ext cx="195385" cy="304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284F0693-7E81-44E6-B708-8D318F395268}"/>
                </a:ext>
              </a:extLst>
            </p:cNvPr>
            <p:cNvSpPr/>
            <p:nvPr/>
          </p:nvSpPr>
          <p:spPr>
            <a:xfrm>
              <a:off x="3560564" y="4436535"/>
              <a:ext cx="195385" cy="304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F62BA7CF-2F22-48FF-AB3E-57E3F45833CE}"/>
                </a:ext>
              </a:extLst>
            </p:cNvPr>
            <p:cNvSpPr/>
            <p:nvPr/>
          </p:nvSpPr>
          <p:spPr>
            <a:xfrm>
              <a:off x="4982966" y="4707462"/>
              <a:ext cx="195385" cy="304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36DAAD87-B209-47C0-BDB8-D02CA4282E10}"/>
                  </a:ext>
                </a:extLst>
              </p:cNvPr>
              <p:cNvSpPr txBox="1"/>
              <p:nvPr/>
            </p:nvSpPr>
            <p:spPr>
              <a:xfrm>
                <a:off x="5752692" y="4634466"/>
                <a:ext cx="37042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D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</m:oMath>
                  </m:oMathPara>
                </a14:m>
                <a:endParaRPr lang="en-ID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36DAAD87-B209-47C0-BDB8-D02CA4282E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692" y="4634466"/>
                <a:ext cx="370421" cy="369332"/>
              </a:xfrm>
              <a:prstGeom prst="rect">
                <a:avLst/>
              </a:prstGeom>
              <a:blipFill>
                <a:blip r:embed="rId11"/>
                <a:stretch>
                  <a:fillRect b="-3279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9AAB2453-3BCD-46BD-A819-76BF96983286}"/>
                  </a:ext>
                </a:extLst>
              </p:cNvPr>
              <p:cNvSpPr txBox="1"/>
              <p:nvPr/>
            </p:nvSpPr>
            <p:spPr>
              <a:xfrm>
                <a:off x="7251217" y="4388929"/>
                <a:ext cx="37042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D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</m:oMath>
                  </m:oMathPara>
                </a14:m>
                <a:endParaRPr lang="en-ID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9AAB2453-3BCD-46BD-A819-76BF969832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1217" y="4388929"/>
                <a:ext cx="370421" cy="369332"/>
              </a:xfrm>
              <a:prstGeom prst="rect">
                <a:avLst/>
              </a:prstGeom>
              <a:blipFill>
                <a:blip r:embed="rId12"/>
                <a:stretch>
                  <a:fillRect b="-3279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E11F1A2C-9145-49DE-A418-04A1BC4EAC25}"/>
                  </a:ext>
                </a:extLst>
              </p:cNvPr>
              <p:cNvSpPr txBox="1"/>
              <p:nvPr/>
            </p:nvSpPr>
            <p:spPr>
              <a:xfrm>
                <a:off x="8081611" y="4388929"/>
                <a:ext cx="37042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D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</m:oMath>
                  </m:oMathPara>
                </a14:m>
                <a:endParaRPr lang="en-ID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E11F1A2C-9145-49DE-A418-04A1BC4EAC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81611" y="4388929"/>
                <a:ext cx="370421" cy="369332"/>
              </a:xfrm>
              <a:prstGeom prst="rect">
                <a:avLst/>
              </a:prstGeom>
              <a:blipFill>
                <a:blip r:embed="rId13"/>
                <a:stretch>
                  <a:fillRect b="-3279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33B49038-E6C4-4838-BEE1-48D951319C3C}"/>
                  </a:ext>
                </a:extLst>
              </p:cNvPr>
              <p:cNvSpPr txBox="1"/>
              <p:nvPr/>
            </p:nvSpPr>
            <p:spPr>
              <a:xfrm>
                <a:off x="9483984" y="4634466"/>
                <a:ext cx="37042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𝑒</m:t>
                      </m:r>
                    </m:oMath>
                  </m:oMathPara>
                </a14:m>
                <a:endParaRPr lang="en-ID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33B49038-E6C4-4838-BEE1-48D951319C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83984" y="4634466"/>
                <a:ext cx="370421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13827FFB-0E1B-4408-A099-83C9CAA0BB3B}"/>
                  </a:ext>
                </a:extLst>
              </p:cNvPr>
              <p:cNvSpPr txBox="1"/>
              <p:nvPr/>
            </p:nvSpPr>
            <p:spPr>
              <a:xfrm>
                <a:off x="7715548" y="3640661"/>
                <a:ext cx="41261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𝐻</m:t>
                      </m:r>
                    </m:oMath>
                  </m:oMathPara>
                </a14:m>
                <a:endParaRPr lang="en-ID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13827FFB-0E1B-4408-A099-83C9CAA0BB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5548" y="3640661"/>
                <a:ext cx="412613" cy="3693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F344C382-FAB8-47EE-BA66-C7F1320D0A95}"/>
                  </a:ext>
                </a:extLst>
              </p:cNvPr>
              <p:cNvSpPr txBox="1"/>
              <p:nvPr/>
            </p:nvSpPr>
            <p:spPr>
              <a:xfrm>
                <a:off x="6539109" y="4919124"/>
                <a:ext cx="1089529" cy="5747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ID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ID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ID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den>
                      </m:f>
                      <m:func>
                        <m:funcPr>
                          <m:ctrlPr>
                            <a:rPr lang="en-ID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ID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ID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</m:func>
                    </m:oMath>
                  </m:oMathPara>
                </a14:m>
                <a:endParaRPr lang="en-ID" dirty="0"/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F344C382-FAB8-47EE-BA66-C7F1320D0A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9109" y="4919124"/>
                <a:ext cx="1089529" cy="574773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29C6CFC0-2ECE-4139-8399-95019ABC2C05}"/>
                  </a:ext>
                </a:extLst>
              </p:cNvPr>
              <p:cNvSpPr txBox="1"/>
              <p:nvPr/>
            </p:nvSpPr>
            <p:spPr>
              <a:xfrm>
                <a:off x="8283245" y="4868321"/>
                <a:ext cx="1097545" cy="3916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D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sub>
                      </m:sSub>
                      <m:func>
                        <m:funcPr>
                          <m:ctrlPr>
                            <a:rPr lang="en-ID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ID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ID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</m:func>
                    </m:oMath>
                  </m:oMathPara>
                </a14:m>
                <a:endParaRPr lang="en-ID" dirty="0"/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29C6CFC0-2ECE-4139-8399-95019ABC2C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3245" y="4868321"/>
                <a:ext cx="1097545" cy="391646"/>
              </a:xfrm>
              <a:prstGeom prst="rect">
                <a:avLst/>
              </a:prstGeom>
              <a:blipFill>
                <a:blip r:embed="rId17"/>
                <a:stretch>
                  <a:fillRect b="-3125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65BEC8-6423-47FE-A5F8-37D39AFF04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5E4A0-91FC-41CE-B2DC-79E8CB5BF135}" type="slidenum">
              <a:rPr lang="en-ID" smtClean="0"/>
              <a:t>23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7581960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680C7F-9057-421A-8017-13A6CB2097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44EE93-4B8D-496D-AE2E-DFFD6F827B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A164507A-85AE-4EFA-BA45-FF4E370677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35" y="3528009"/>
            <a:ext cx="3489556" cy="2603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7625E53E-5BA7-48FF-8E68-A8AA5D11FF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0498" y="643891"/>
            <a:ext cx="6455767" cy="4823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22C4E2-569E-49F4-BD7B-EE7FE204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5E4A0-91FC-41CE-B2DC-79E8CB5BF135}" type="slidenum">
              <a:rPr lang="en-ID" smtClean="0"/>
              <a:t>24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9251908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9BD372-65AB-4293-8D26-E8264FF47B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CMS Excess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4B67BC-2565-4EC9-B20F-EB29916A7C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B41DECA-B771-4E39-9F4B-525BE0898A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0575" y="1845734"/>
            <a:ext cx="6000750" cy="447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2D7655-653A-4A47-A12D-51D44213A8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5E4A0-91FC-41CE-B2DC-79E8CB5BF135}" type="slidenum">
              <a:rPr lang="en-ID" smtClean="0"/>
              <a:t>25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0110251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F9E723-A98E-47BB-93EB-40F19A1DA3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  <a:endParaRPr lang="en-ID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412E6A-D478-4112-972A-8664847054E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/>
                  <a:t> Collider constraints of LFV decays can be competitive. </a:t>
                </a:r>
                <a:endParaRPr lang="en-US" i="1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i="1" dirty="0"/>
                  <a:t> </a:t>
                </a:r>
                <a:r>
                  <a:rPr lang="en-US" dirty="0"/>
                  <a:t>In the context of 2HDM type III, the search for other scalar (</a:t>
                </a:r>
                <a:r>
                  <a:rPr lang="en-US" i="1" dirty="0"/>
                  <a:t>H</a:t>
                </a:r>
                <a:r>
                  <a:rPr lang="en-US" dirty="0"/>
                  <a:t>) is important and complementary.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/>
                  <a:t> We advocate the importance for searching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&lt;200</m:t>
                    </m:r>
                  </m:oMath>
                </a14:m>
                <a:r>
                  <a:rPr lang="en-ID" dirty="0"/>
                  <a:t> GeV for all possible LFV couplings.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412E6A-D478-4112-972A-8664847054E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55" t="-1667" r="-1394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8A36F0-31F4-4702-864D-F9C2968E4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5E4A0-91FC-41CE-B2DC-79E8CB5BF135}" type="slidenum">
              <a:rPr lang="en-ID" smtClean="0"/>
              <a:t>26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2874625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A07D4E-1BAD-4BDF-AE0E-250F98E41B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148914-6867-45FB-8BD2-3224194B94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818E87-ECCB-4CBB-90D0-49DC074FB8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5E4A0-91FC-41CE-B2DC-79E8CB5BF135}" type="slidenum">
              <a:rPr lang="en-ID" smtClean="0"/>
              <a:t>27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2154399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F6DDF2-6030-434B-ACDB-BAF6240547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Backup Slides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8C14CE-211D-418D-94B3-D92F341AD0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2BF23F-F884-4818-B213-C327B7DC74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5E4A0-91FC-41CE-B2DC-79E8CB5BF135}" type="slidenum">
              <a:rPr lang="en-ID" smtClean="0"/>
              <a:t>28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26377895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C9C776-E3FD-4C94-901B-388C668DC4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LHC with 300 fb</a:t>
            </a:r>
            <a:r>
              <a:rPr lang="en-US" baseline="30000" dirty="0"/>
              <a:t>-1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DDBCC7-8D5B-4D2B-A331-DC48BC5EB1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A5B2471-256C-46C0-80A2-2466F6D6D5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0" y="1737360"/>
            <a:ext cx="4229878" cy="436401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6C2C9ED-9D90-45FE-806D-A70B4DCBD0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6480" y="1847973"/>
            <a:ext cx="4425255" cy="4142792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5235CF-D6A7-4A26-87DC-0D35CF13CE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5E4A0-91FC-41CE-B2DC-79E8CB5BF135}" type="slidenum">
              <a:rPr lang="en-ID" smtClean="0"/>
              <a:t>29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184105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0200F8-4C89-4A6B-AB59-198B842EDA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458D3E-FFC9-4E0A-8576-B990DF5358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1026" name="Picture 2" descr="Measured Yukawa Coupling Vs Particle Mass">
            <a:extLst>
              <a:ext uri="{FF2B5EF4-FFF2-40B4-BE49-F238E27FC236}">
                <a16:creationId xmlns:a16="http://schemas.microsoft.com/office/drawing/2014/main" id="{D68B8FE7-952F-4778-9DDD-B2384B03EE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A8A518-9327-445E-9BEB-A05448673F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5E4A0-91FC-41CE-B2DC-79E8CB5BF135}" type="slidenum">
              <a:rPr lang="en-ID" smtClean="0"/>
              <a:t>3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57437692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5DB070-4150-486F-9701-0B1F1C7A9C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22F7C4-AC70-453D-BEC4-0704A871D0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373FBFE-87EE-4E82-9BAD-638FD0983F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5185" y="0"/>
            <a:ext cx="6641630" cy="685800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24DE75-A500-441E-8193-C202DCFD77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5E4A0-91FC-41CE-B2DC-79E8CB5BF135}" type="slidenum">
              <a:rPr lang="en-ID" smtClean="0"/>
              <a:t>30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1050132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1C960D-D11F-4058-ADC0-9664934CD7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438232-6B7C-4AD7-BE17-AE16EF5550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141F8D6-6B74-48D9-84F2-4F435B0B3D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0388" y="1190625"/>
            <a:ext cx="5991225" cy="447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AF9D6E-4E25-4813-A8D1-28B15F1B8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5E4A0-91FC-41CE-B2DC-79E8CB5BF135}" type="slidenum">
              <a:rPr lang="en-ID" smtClean="0"/>
              <a:t>31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15284992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A8F67F-394C-40A5-B65A-AF5E673B2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Tentative Combination with ATLAS</a:t>
            </a:r>
            <a:endParaRPr lang="en-ID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5107B1F-7517-471C-BFB3-DBADEAE7A00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3.4 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ID" dirty="0"/>
                  <a:t> (local)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ID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  <m:r>
                      <a:rPr lang="en-ID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𝐵𝑅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=2.64±0.76</m:t>
                    </m:r>
                  </m:oMath>
                </a14:m>
                <a:r>
                  <a:rPr lang="en-ID" dirty="0"/>
                  <a:t> fb</a:t>
                </a:r>
              </a:p>
              <a:p>
                <a:pPr marL="0" indent="0">
                  <a:buNone/>
                </a:pPr>
                <a:endParaRPr lang="en-ID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5107B1F-7517-471C-BFB3-DBADEAE7A00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55" t="-1667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7BEFD0-2E5A-4F52-817A-2526D04EE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5E4A0-91FC-41CE-B2DC-79E8CB5BF135}" type="slidenum">
              <a:rPr lang="en-ID" smtClean="0"/>
              <a:t>32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7012048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E2BE06-5F26-494B-B78F-FDF577C082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8BD02E-E868-45AC-94F9-88645A097B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 dirty="0"/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55479344-A4D8-44ED-A112-4D1EAFE9FF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6335" y="1845734"/>
            <a:ext cx="6000750" cy="447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FC73DD-6D2A-4EC0-812E-39AEE8CFA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5E4A0-91FC-41CE-B2DC-79E8CB5BF135}" type="slidenum">
              <a:rPr lang="en-ID" smtClean="0"/>
              <a:t>33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2643375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B3DB1F-6174-4B84-A16C-CF59987FF5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Lepton Flavor Violation with h(125)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12CEFA-A57A-4630-9093-5D496688DF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10EC9E8-ED52-48B2-A6C3-491C3CCAA57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265"/>
          <a:stretch/>
        </p:blipFill>
        <p:spPr>
          <a:xfrm>
            <a:off x="3163591" y="2025074"/>
            <a:ext cx="5433578" cy="870946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670BC7-5EDE-45B0-BB71-8E4680866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5E4A0-91FC-41CE-B2DC-79E8CB5BF135}" type="slidenum">
              <a:rPr lang="en-ID" smtClean="0"/>
              <a:t>4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9452241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8AC498-6EF5-442A-B424-2331F20517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Lepton Flavor Violation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B3DB7D-E784-48D6-9DE6-E39464B71C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Two Higgs Doublet Model Type III </a:t>
            </a:r>
            <a:r>
              <a:rPr lang="en-US" dirty="0">
                <a:solidFill>
                  <a:srgbClr val="000000">
                    <a:lumMod val="75000"/>
                    <a:lumOff val="25000"/>
                  </a:srgbClr>
                </a:solidFill>
              </a:rPr>
              <a:t>(</a:t>
            </a:r>
            <a:r>
              <a:rPr lang="en-US" sz="16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e.g. Branco, et.al. </a:t>
            </a:r>
            <a:r>
              <a:rPr lang="en-US" sz="1600" dirty="0" err="1">
                <a:solidFill>
                  <a:srgbClr val="000000">
                    <a:lumMod val="75000"/>
                    <a:lumOff val="25000"/>
                  </a:srgbClr>
                </a:solidFill>
              </a:rPr>
              <a:t>Phys.Rept</a:t>
            </a:r>
            <a:r>
              <a:rPr lang="en-US" sz="16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. 516 (2012) 1-102</a:t>
            </a:r>
            <a:r>
              <a:rPr lang="en-US" dirty="0">
                <a:solidFill>
                  <a:srgbClr val="000000">
                    <a:lumMod val="75000"/>
                    <a:lumOff val="25000"/>
                  </a:srgbClr>
                </a:solidFill>
              </a:rPr>
              <a:t>)</a:t>
            </a: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Neutrino mass models (</a:t>
            </a:r>
            <a:r>
              <a:rPr lang="en-US" sz="1600" dirty="0"/>
              <a:t>e.g. Herrero-Garcia, et.al. JHEP 11 (2016) 084, </a:t>
            </a:r>
            <a:r>
              <a:rPr lang="en-US" sz="1600" dirty="0" err="1"/>
              <a:t>Thuc,et.al</a:t>
            </a:r>
            <a:r>
              <a:rPr lang="en-US" sz="1600" dirty="0"/>
              <a:t>. Phys. Rev. D 93, 115026 (2016)</a:t>
            </a:r>
            <a:r>
              <a:rPr lang="en-US" dirty="0"/>
              <a:t>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Extra-dimension (</a:t>
            </a:r>
            <a:r>
              <a:rPr lang="en-US" sz="1600" dirty="0"/>
              <a:t>e.g. </a:t>
            </a:r>
            <a:r>
              <a:rPr lang="en-US" sz="1600" dirty="0" err="1"/>
              <a:t>Blanke</a:t>
            </a:r>
            <a:r>
              <a:rPr lang="en-US" sz="1600" dirty="0"/>
              <a:t>, et.al. JHEP 0903:001,2009, </a:t>
            </a:r>
            <a:r>
              <a:rPr lang="en-US" sz="1600" dirty="0" err="1"/>
              <a:t>Casagrande,et.al</a:t>
            </a:r>
            <a:r>
              <a:rPr lang="en-US" sz="1600" dirty="0"/>
              <a:t>. JHEP 10 (2008) 094</a:t>
            </a:r>
            <a:r>
              <a:rPr lang="en-US" dirty="0"/>
              <a:t>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Supersymmetry (</a:t>
            </a:r>
            <a:r>
              <a:rPr lang="en-US" sz="1600" dirty="0"/>
              <a:t>e.g. </a:t>
            </a:r>
            <a:r>
              <a:rPr lang="en-US" sz="1600" dirty="0" err="1"/>
              <a:t>Arhrib,et.al</a:t>
            </a:r>
            <a:r>
              <a:rPr lang="en-US" sz="1600" dirty="0"/>
              <a:t>. EPL 101 (2013) 3, 31003, Arana-</a:t>
            </a:r>
            <a:r>
              <a:rPr lang="en-US" sz="1600" dirty="0" err="1"/>
              <a:t>Catania,et.al</a:t>
            </a:r>
            <a:r>
              <a:rPr lang="en-US" sz="1600" dirty="0"/>
              <a:t>. JHEP 09 (2013) 160</a:t>
            </a:r>
            <a:r>
              <a:rPr lang="en-US" dirty="0"/>
              <a:t>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Leptoquarks (</a:t>
            </a:r>
            <a:r>
              <a:rPr lang="en-US" sz="1600" dirty="0"/>
              <a:t>e.g. </a:t>
            </a:r>
            <a:r>
              <a:rPr lang="en-US" sz="1600" dirty="0" err="1"/>
              <a:t>Baek&amp;Nishiwaki</a:t>
            </a:r>
            <a:r>
              <a:rPr lang="en-US" sz="1600" dirty="0"/>
              <a:t>. </a:t>
            </a:r>
            <a:r>
              <a:rPr lang="en-ID" sz="1600" dirty="0"/>
              <a:t>Phys. Rev. D 93, 015002 (2016), Cheung.et.al. Phys. Rev. D 93, 015010 (2016)</a:t>
            </a:r>
            <a:r>
              <a:rPr lang="en-US" dirty="0"/>
              <a:t>)</a:t>
            </a:r>
            <a:endParaRPr lang="en-ID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06EAE7F-5A81-44CE-9CE5-1EE342F59D47}"/>
              </a:ext>
            </a:extLst>
          </p:cNvPr>
          <p:cNvSpPr txBox="1"/>
          <p:nvPr/>
        </p:nvSpPr>
        <p:spPr>
          <a:xfrm rot="20370578">
            <a:off x="6709782" y="4239399"/>
            <a:ext cx="29520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Not a complete list</a:t>
            </a:r>
            <a:endParaRPr lang="en-ID" sz="4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26EEDE-C3F0-412F-98E6-370C0BE12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5E4A0-91FC-41CE-B2DC-79E8CB5BF135}" type="slidenum">
              <a:rPr lang="en-ID" smtClean="0"/>
              <a:t>5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6904287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B3DB1F-6174-4B84-A16C-CF59987FF5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LFV with h(125)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12CEFA-A57A-4630-9093-5D496688DF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10EC9E8-ED52-48B2-A6C3-491C3CCAA57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265"/>
          <a:stretch/>
        </p:blipFill>
        <p:spPr>
          <a:xfrm>
            <a:off x="3163591" y="2025074"/>
            <a:ext cx="5433578" cy="87094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F1AF74C-94CC-4A89-A0B3-2CBD1A8FA4C1}"/>
              </a:ext>
            </a:extLst>
          </p:cNvPr>
          <p:cNvSpPr txBox="1"/>
          <p:nvPr/>
        </p:nvSpPr>
        <p:spPr>
          <a:xfrm>
            <a:off x="2909057" y="4592138"/>
            <a:ext cx="65669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Diagonal </a:t>
            </a:r>
            <a:r>
              <a:rPr lang="en-US" sz="2800" i="1" dirty="0"/>
              <a:t>Y</a:t>
            </a:r>
            <a:r>
              <a:rPr lang="en-US" sz="2800" dirty="0"/>
              <a:t>’s are assumed to have SM values</a:t>
            </a:r>
            <a:endParaRPr lang="en-ID" sz="28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916F0D2-51AB-4FC0-B9F9-2115BC1F10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9562" y="3067709"/>
            <a:ext cx="2581635" cy="1352739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30D2F9-8125-4662-A339-B5AF829CA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5E4A0-91FC-41CE-B2DC-79E8CB5BF135}" type="slidenum">
              <a:rPr lang="en-ID" smtClean="0"/>
              <a:t>6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1457653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8B8C42C0-F0FF-4A05-955B-8FF6C92510F4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±</m:t>
                          </m:r>
                        </m:sup>
                      </m:sSup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ℓ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∓</m:t>
                          </m:r>
                        </m:sup>
                      </m:sSup>
                    </m:oMath>
                  </m:oMathPara>
                </a14:m>
                <a:endParaRPr lang="en-ID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8B8C42C0-F0FF-4A05-955B-8FF6C92510F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5C245F-0D44-4CFB-9BBA-2983E44A17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D0E96220-471A-47B3-919E-6D666FFCB12A}"/>
              </a:ext>
            </a:extLst>
          </p:cNvPr>
          <p:cNvGrpSpPr/>
          <p:nvPr/>
        </p:nvGrpSpPr>
        <p:grpSpPr>
          <a:xfrm>
            <a:off x="1665002" y="2307547"/>
            <a:ext cx="4086795" cy="2489151"/>
            <a:chOff x="1665002" y="2307547"/>
            <a:chExt cx="4086795" cy="2489151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FFB954EF-FC8B-4F0A-AB8B-92C1BBB18B1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65002" y="2307547"/>
              <a:ext cx="4086795" cy="2124371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53FC703E-7B33-4395-816B-3B49B82429AA}"/>
                    </a:ext>
                  </a:extLst>
                </p:cNvPr>
                <p:cNvSpPr txBox="1"/>
                <p:nvPr/>
              </p:nvSpPr>
              <p:spPr>
                <a:xfrm>
                  <a:off x="3062196" y="4234813"/>
                  <a:ext cx="902235" cy="56188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ID" sz="2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D" sz="28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𝜏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sub>
                        </m:sSub>
                      </m:oMath>
                    </m:oMathPara>
                  </a14:m>
                  <a:endParaRPr lang="en-ID" sz="2800" dirty="0"/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53FC703E-7B33-4395-816B-3B49B82429A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62196" y="4234813"/>
                  <a:ext cx="902235" cy="561885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D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F21522AB-CE80-4B83-8FE4-0E84BD065109}"/>
              </a:ext>
            </a:extLst>
          </p:cNvPr>
          <p:cNvGrpSpPr/>
          <p:nvPr/>
        </p:nvGrpSpPr>
        <p:grpSpPr>
          <a:xfrm>
            <a:off x="6678361" y="2417099"/>
            <a:ext cx="3848637" cy="2340934"/>
            <a:chOff x="6678361" y="2417099"/>
            <a:chExt cx="3848637" cy="2340934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F9F5CC30-C519-4BCC-8423-C6B93E8A7D6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678361" y="2417099"/>
              <a:ext cx="3848637" cy="1905266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22DF3C22-E723-40AC-984D-FC6440C32630}"/>
                    </a:ext>
                  </a:extLst>
                </p:cNvPr>
                <p:cNvSpPr txBox="1"/>
                <p:nvPr/>
              </p:nvSpPr>
              <p:spPr>
                <a:xfrm>
                  <a:off x="8602679" y="4234813"/>
                  <a:ext cx="616579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ID" sz="2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D" sz="28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𝜏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sub>
                        </m:sSub>
                      </m:oMath>
                    </m:oMathPara>
                  </a14:m>
                  <a:endParaRPr lang="en-ID" sz="2800" dirty="0"/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22DF3C22-E723-40AC-984D-FC6440C3263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02679" y="4234813"/>
                  <a:ext cx="616579" cy="523220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D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B688FE-F1BD-4220-9543-60E4A0C6A9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5E4A0-91FC-41CE-B2DC-79E8CB5BF135}" type="slidenum">
              <a:rPr lang="en-ID" smtClean="0"/>
              <a:t>7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660570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B925A4-E766-4165-A199-B11B6BF544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 in 2013</a:t>
            </a:r>
            <a:endParaRPr lang="en-ID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0C8D4EC-08BE-4A13-B064-45C42C307E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Harnik, Kopp, Zupan (JHEP 03 (2013) 026) </a:t>
                </a:r>
                <a:r>
                  <a:rPr lang="en-US" dirty="0" err="1"/>
                  <a:t>recasted</a:t>
                </a:r>
                <a:r>
                  <a:rPr lang="en-US" dirty="0"/>
                  <a:t> LHC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𝜏𝜏</m:t>
                    </m:r>
                  </m:oMath>
                </a14:m>
                <a:r>
                  <a:rPr lang="en-ID" dirty="0"/>
                  <a:t> search</a:t>
                </a:r>
              </a:p>
              <a:p>
                <a:endParaRPr lang="en-ID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0C8D4EC-08BE-4A13-B064-45C42C307E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06" t="-1667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F7CF4161-943E-49CA-848A-390A1C1EDE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2479" y="2506058"/>
            <a:ext cx="3296110" cy="1066949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B763E6-7113-4439-9D23-6D7B465F48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5E4A0-91FC-41CE-B2DC-79E8CB5BF135}" type="slidenum">
              <a:rPr lang="en-ID" smtClean="0"/>
              <a:t>8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544433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BE6A2F-7510-441A-8896-2E8807B428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Low Energy Bounds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2D0F54-4331-4AD3-B6F7-26931AD794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A8EDC36-E684-4EF0-80B7-6809D2F16B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779" y="2508729"/>
            <a:ext cx="3838780" cy="238309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E21EC75-16D2-4AF3-943B-E6AFC1EF9A7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439" b="2253"/>
          <a:stretch/>
        </p:blipFill>
        <p:spPr>
          <a:xfrm>
            <a:off x="5507001" y="1845734"/>
            <a:ext cx="6039693" cy="4411135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DEB966-CE85-4030-A28B-92543CB9C7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5E4A0-91FC-41CE-B2DC-79E8CB5BF135}" type="slidenum">
              <a:rPr lang="en-ID" smtClean="0"/>
              <a:t>9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006014544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9382</TotalTime>
  <Words>518</Words>
  <Application>Microsoft Office PowerPoint</Application>
  <PresentationFormat>Widescreen</PresentationFormat>
  <Paragraphs>107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33</vt:i4>
      </vt:variant>
    </vt:vector>
  </HeadingPairs>
  <TitlesOfParts>
    <vt:vector size="40" baseType="lpstr">
      <vt:lpstr>Arial</vt:lpstr>
      <vt:lpstr>Calibri</vt:lpstr>
      <vt:lpstr>Calibri Light</vt:lpstr>
      <vt:lpstr>Cambria Math</vt:lpstr>
      <vt:lpstr>Wingdings</vt:lpstr>
      <vt:lpstr>Retrospect</vt:lpstr>
      <vt:lpstr>Office Theme</vt:lpstr>
      <vt:lpstr>A New Higgs Boson With Electron-Muon Flavor-Violating Couplings</vt:lpstr>
      <vt:lpstr>PowerPoint Presentation</vt:lpstr>
      <vt:lpstr>PowerPoint Presentation</vt:lpstr>
      <vt:lpstr>Lepton Flavor Violation with h(125)</vt:lpstr>
      <vt:lpstr>Lepton Flavor Violation</vt:lpstr>
      <vt:lpstr>LFV with h(125)</vt:lpstr>
      <vt:lpstr>h→τ^± ℓ^∓</vt:lpstr>
      <vt:lpstr>Back in 2013</vt:lpstr>
      <vt:lpstr>Low Energy Bounds</vt:lpstr>
      <vt:lpstr>Low Energy Bounds</vt:lpstr>
      <vt:lpstr>2013 bound</vt:lpstr>
      <vt:lpstr>Ten years later</vt:lpstr>
      <vt:lpstr>Ten years later</vt:lpstr>
      <vt:lpstr>h→e^± μ^∓</vt:lpstr>
      <vt:lpstr>Current Status</vt:lpstr>
      <vt:lpstr>Additional Low Energy Bound</vt:lpstr>
      <vt:lpstr>Current Status</vt:lpstr>
      <vt:lpstr>2HDM Type III</vt:lpstr>
      <vt:lpstr>2HDM Type III</vt:lpstr>
      <vt:lpstr>H→e^± μ^∓</vt:lpstr>
      <vt:lpstr>PowerPoint Presentation</vt:lpstr>
      <vt:lpstr>PowerPoint Presentation</vt:lpstr>
      <vt:lpstr>LFV Diagrams</vt:lpstr>
      <vt:lpstr>PowerPoint Presentation</vt:lpstr>
      <vt:lpstr>CMS Excess</vt:lpstr>
      <vt:lpstr>Conclusion</vt:lpstr>
      <vt:lpstr>Thank You!</vt:lpstr>
      <vt:lpstr>Backup Slides</vt:lpstr>
      <vt:lpstr>LHC with 300 fb-1</vt:lpstr>
      <vt:lpstr>PowerPoint Presentation</vt:lpstr>
      <vt:lpstr>PowerPoint Presentation</vt:lpstr>
      <vt:lpstr>Tentative Combination with ATLAS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Reinard Primulando</dc:creator>
  <cp:lastModifiedBy>Reinard Primulando</cp:lastModifiedBy>
  <cp:revision>121</cp:revision>
  <dcterms:created xsi:type="dcterms:W3CDTF">2023-04-06T19:49:19Z</dcterms:created>
  <dcterms:modified xsi:type="dcterms:W3CDTF">2024-06-06T00:03:26Z</dcterms:modified>
</cp:coreProperties>
</file>