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8"/>
  </p:notesMasterIdLst>
  <p:sldIdLst>
    <p:sldId id="312" r:id="rId2"/>
    <p:sldId id="286" r:id="rId3"/>
    <p:sldId id="289" r:id="rId4"/>
    <p:sldId id="290" r:id="rId5"/>
    <p:sldId id="292" r:id="rId6"/>
    <p:sldId id="325" r:id="rId7"/>
    <p:sldId id="320" r:id="rId8"/>
    <p:sldId id="297" r:id="rId9"/>
    <p:sldId id="328" r:id="rId10"/>
    <p:sldId id="327" r:id="rId11"/>
    <p:sldId id="310" r:id="rId12"/>
    <p:sldId id="315" r:id="rId13"/>
    <p:sldId id="302" r:id="rId14"/>
    <p:sldId id="329" r:id="rId15"/>
    <p:sldId id="322" r:id="rId16"/>
    <p:sldId id="33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제목 없는 구역" id="{D4CD8C55-A2C2-4BD7-B36B-03527D68340D}">
          <p14:sldIdLst>
            <p14:sldId id="312"/>
            <p14:sldId id="286"/>
            <p14:sldId id="289"/>
            <p14:sldId id="290"/>
            <p14:sldId id="292"/>
            <p14:sldId id="325"/>
            <p14:sldId id="320"/>
            <p14:sldId id="297"/>
            <p14:sldId id="328"/>
            <p14:sldId id="327"/>
            <p14:sldId id="310"/>
            <p14:sldId id="315"/>
            <p14:sldId id="302"/>
            <p14:sldId id="329"/>
            <p14:sldId id="322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hyeok Song" initials="IS" lastIdx="1" clrIdx="0">
    <p:extLst>
      <p:ext uri="{19B8F6BF-5375-455C-9EA6-DF929625EA0E}">
        <p15:presenceInfo xmlns:p15="http://schemas.microsoft.com/office/powerpoint/2012/main" userId="6870b7a7c55d948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1428"/>
    <a:srgbClr val="090706"/>
    <a:srgbClr val="353D4B"/>
    <a:srgbClr val="000000"/>
    <a:srgbClr val="424242"/>
    <a:srgbClr val="182148"/>
    <a:srgbClr val="0A1432"/>
    <a:srgbClr val="E6E6E6"/>
    <a:srgbClr val="070622"/>
    <a:srgbClr val="0706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3" autoAdjust="0"/>
    <p:restoredTop sz="71717" autoAdjust="0"/>
  </p:normalViewPr>
  <p:slideViewPr>
    <p:cSldViewPr snapToGrid="0" showGuides="1">
      <p:cViewPr varScale="1">
        <p:scale>
          <a:sx n="77" d="100"/>
          <a:sy n="77" d="100"/>
        </p:scale>
        <p:origin x="1186" y="5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5674" y="7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02769-1843-4CB9-9A16-E562ACC1B036}" type="datetimeFigureOut">
              <a:rPr lang="ko-KR" altLang="en-US" smtClean="0"/>
              <a:t>2025-05-17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32082-780A-4832-92BC-25FA1F4BF9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105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ko-KR" b="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32082-780A-4832-92BC-25FA1F4BF92F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9062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2082-780A-4832-92BC-25FA1F4BF92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6925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2082-780A-4832-92BC-25FA1F4BF92F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2435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2082-780A-4832-92BC-25FA1F4BF92F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864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2082-780A-4832-92BC-25FA1F4BF92F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0414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2082-780A-4832-92BC-25FA1F4BF92F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1815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2082-780A-4832-92BC-25FA1F4BF92F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1244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2082-780A-4832-92BC-25FA1F4BF92F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4460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2082-780A-4832-92BC-25FA1F4BF92F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912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2082-780A-4832-92BC-25FA1F4BF92F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6620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2082-780A-4832-92BC-25FA1F4BF92F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5229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2082-780A-4832-92BC-25FA1F4BF92F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5110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2082-780A-4832-92BC-25FA1F4BF92F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7852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2082-780A-4832-92BC-25FA1F4BF92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6284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2082-780A-4832-92BC-25FA1F4BF92F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609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2082-780A-4832-92BC-25FA1F4BF92F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862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F3F1-9DEE-4D22-8B14-6D029CE1366C}" type="datetime1">
              <a:rPr lang="ko-KR" altLang="en-US" smtClean="0"/>
              <a:t>2025-05-17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NTHU, 03/24/20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0B9B317-AFC9-A4AC-7962-7D0436CF2C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589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>
                <a:latin typeface="+mj-lt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81656" y="4935351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z="2000" dirty="0">
                <a:solidFill>
                  <a:schemeClr val="bg1"/>
                </a:solidFill>
                <a:latin typeface="+mj-lt"/>
              </a:rPr>
              <a:t>Inhyeok Song</a:t>
            </a:r>
          </a:p>
          <a:p>
            <a:r>
              <a:rPr lang="en-US" altLang="ko-KR" sz="2000" dirty="0">
                <a:solidFill>
                  <a:schemeClr val="bg1"/>
                </a:solidFill>
                <a:latin typeface="+mj-lt"/>
              </a:rPr>
              <a:t>Institute of Astronomy &amp; Department of Physics</a:t>
            </a:r>
          </a:p>
          <a:p>
            <a:r>
              <a:rPr lang="en-US" altLang="ko-KR" sz="2000" dirty="0">
                <a:solidFill>
                  <a:schemeClr val="bg1"/>
                </a:solidFill>
                <a:latin typeface="+mj-lt"/>
              </a:rPr>
              <a:t>National Tsing Hua University, Taiwan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9E232-EC58-EBF5-E55D-EAE226F2F59E}"/>
              </a:ext>
            </a:extLst>
          </p:cNvPr>
          <p:cNvSpPr txBox="1"/>
          <p:nvPr userDrawn="1"/>
        </p:nvSpPr>
        <p:spPr>
          <a:xfrm>
            <a:off x="1022454" y="2787579"/>
            <a:ext cx="10462404" cy="3600000"/>
          </a:xfrm>
          <a:prstGeom prst="rect">
            <a:avLst/>
          </a:prstGeom>
          <a:solidFill>
            <a:schemeClr val="lt1">
              <a:alpha val="4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698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01DD3-B88F-4489-ABDD-1A8DFEB12490}" type="datetime1">
              <a:rPr lang="ko-KR" altLang="en-US" smtClean="0"/>
              <a:t>2025-05-17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NTHU, 03/24/20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888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62F0F-4BD1-4E37-82CE-2BEFEB7A5837}" type="datetime1">
              <a:rPr lang="ko-KR" altLang="en-US" smtClean="0"/>
              <a:t>2025-05-17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NTHU, 03/24/20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11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80000" cy="3960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anchor="ctr" anchorCtr="1">
            <a:normAutofit/>
          </a:bodyPr>
          <a:lstStyle>
            <a:lvl1pPr algn="ctr">
              <a:defRPr sz="2000" b="1">
                <a:solidFill>
                  <a:srgbClr val="0A1428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9328" y="6432925"/>
            <a:ext cx="2743200" cy="365125"/>
          </a:xfrm>
        </p:spPr>
        <p:txBody>
          <a:bodyPr/>
          <a:lstStyle/>
          <a:p>
            <a:fld id="{26D814C6-2982-45BE-9C27-A8123DB16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117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4A6E-573A-4152-9366-C061E2EACB11}" type="datetime1">
              <a:rPr lang="ko-KR" altLang="en-US" smtClean="0"/>
              <a:t>2025-05-17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NTHU, 03/24/20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047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CF1E-050B-46BD-84A7-DE5531031D03}" type="datetime1">
              <a:rPr lang="ko-KR" altLang="en-US" smtClean="0"/>
              <a:t>2025-05-17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NTHU, 03/24/20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97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81650-88F0-4688-9391-9670DCB28B99}" type="datetime1">
              <a:rPr lang="ko-KR" altLang="en-US" smtClean="0"/>
              <a:t>2025-05-17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NTHU, 03/24/20</a:t>
            </a: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47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6EB03-1EE6-4004-93AF-C65F3C290757}" type="datetime1">
              <a:rPr lang="ko-KR" altLang="en-US" smtClean="0"/>
              <a:t>2025-05-17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NTHU, 03/24/20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0227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4E1B-F1EC-4B2D-A31A-4697E14822FD}" type="datetime1">
              <a:rPr lang="ko-KR" altLang="en-US" smtClean="0"/>
              <a:t>2025-05-17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NTHU, 03/24/20</a:t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214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0B0C2-35B0-42DA-9C23-9030AC209CAC}" type="datetime1">
              <a:rPr lang="ko-KR" altLang="en-US" smtClean="0"/>
              <a:t>2025-05-17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NTHU, 03/24/20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8841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7435-9F8E-47A4-8504-935051034F06}" type="datetime1">
              <a:rPr lang="ko-KR" altLang="en-US" smtClean="0"/>
              <a:t>2025-05-17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NTHU, 03/24/20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1126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E060-F752-46D7-816B-F9487A7B24F9}" type="datetime1">
              <a:rPr lang="ko-KR" altLang="en-US" smtClean="0"/>
              <a:t>2025-05-17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NTHU, 03/24/20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814C6-2982-45BE-9C27-A8123DB16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969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eb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9.png"/><Relationship Id="rId5" Type="http://schemas.microsoft.com/office/2007/relationships/media" Target="../media/media3.mp4"/><Relationship Id="rId10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8DCE68-63A4-24E5-2AFC-FDE51C03F3E2}"/>
              </a:ext>
            </a:extLst>
          </p:cNvPr>
          <p:cNvSpPr txBox="1"/>
          <p:nvPr/>
        </p:nvSpPr>
        <p:spPr>
          <a:xfrm>
            <a:off x="576227" y="2443156"/>
            <a:ext cx="11039545" cy="4068293"/>
          </a:xfrm>
          <a:prstGeom prst="rect">
            <a:avLst/>
          </a:prstGeom>
          <a:solidFill>
            <a:schemeClr val="lt1">
              <a:alpha val="4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endParaRPr lang="ko-KR" altLang="en-US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A9589C3E-4107-2020-599B-F70AC9D8C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363" y="3174769"/>
            <a:ext cx="9737271" cy="1360035"/>
          </a:xfrm>
        </p:spPr>
        <p:txBody>
          <a:bodyPr>
            <a:noAutofit/>
          </a:bodyPr>
          <a:lstStyle/>
          <a:p>
            <a:pPr algn="ctr" latinLnBrk="1">
              <a:lnSpc>
                <a:spcPct val="107000"/>
              </a:lnSpc>
              <a:spcAft>
                <a:spcPts val="800"/>
              </a:spcAft>
            </a:pPr>
            <a:r>
              <a:rPr lang="en-US" altLang="ko-KR" sz="3600" b="1" kern="100" dirty="0">
                <a:effectLst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Exploring Core-Collapse Supernovae with GPU Acceleration Code GAMER:</a:t>
            </a:r>
            <a:br>
              <a:rPr lang="en-US" altLang="ko-KR" sz="3600" b="1" kern="100" dirty="0">
                <a:effectLst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</a:br>
            <a:r>
              <a:rPr lang="en-US" altLang="ko-KR" sz="3600" b="1" kern="100" dirty="0">
                <a:effectLst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Dynamics, Magnetism, and Gravitational Waves</a:t>
            </a:r>
            <a:endParaRPr lang="ko-KR" altLang="ko-KR" sz="36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9" name="부제목 2">
            <a:extLst>
              <a:ext uri="{FF2B5EF4-FFF2-40B4-BE49-F238E27FC236}">
                <a16:creationId xmlns:a16="http://schemas.microsoft.com/office/drawing/2014/main" id="{28B3EBBC-1AEA-3775-3714-1DD12A8AA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7035" y="4764284"/>
            <a:ext cx="9144000" cy="1217595"/>
          </a:xfrm>
        </p:spPr>
        <p:txBody>
          <a:bodyPr>
            <a:noAutofit/>
          </a:bodyPr>
          <a:lstStyle/>
          <a:p>
            <a:r>
              <a:rPr lang="en-US" altLang="ko-KR" sz="1800">
                <a:solidFill>
                  <a:srgbClr val="002060"/>
                </a:solidFill>
                <a:latin typeface="+mj-lt"/>
                <a:cs typeface="times" panose="02020603050405020304" pitchFamily="18" charset="0"/>
              </a:rPr>
              <a:t>Inhyeok Song</a:t>
            </a:r>
            <a:r>
              <a:rPr lang="en-US" altLang="ko-KR" sz="1800" baseline="30000">
                <a:solidFill>
                  <a:srgbClr val="002060"/>
                </a:solidFill>
                <a:latin typeface="+mj-lt"/>
                <a:cs typeface="times" panose="02020603050405020304" pitchFamily="18" charset="0"/>
              </a:rPr>
              <a:t>1</a:t>
            </a:r>
            <a:r>
              <a:rPr lang="en-US" altLang="ko-KR" sz="1800">
                <a:solidFill>
                  <a:srgbClr val="002060"/>
                </a:solidFill>
                <a:latin typeface="+mj-lt"/>
                <a:cs typeface="times" panose="02020603050405020304" pitchFamily="18" charset="0"/>
              </a:rPr>
              <a:t>, He-Feng Hsieh</a:t>
            </a:r>
            <a:r>
              <a:rPr lang="en-US" altLang="ko-KR" sz="1800" baseline="30000">
                <a:solidFill>
                  <a:srgbClr val="002060"/>
                </a:solidFill>
                <a:latin typeface="+mj-lt"/>
                <a:cs typeface="times" panose="02020603050405020304" pitchFamily="18" charset="0"/>
              </a:rPr>
              <a:t>2,3</a:t>
            </a:r>
            <a:r>
              <a:rPr lang="en-US" altLang="ko-KR" sz="1800">
                <a:solidFill>
                  <a:srgbClr val="002060"/>
                </a:solidFill>
                <a:latin typeface="+mj-lt"/>
                <a:cs typeface="times" panose="02020603050405020304" pitchFamily="18" charset="0"/>
              </a:rPr>
              <a:t>, </a:t>
            </a:r>
            <a:r>
              <a:rPr lang="en-US" altLang="ko-KR" sz="1800" err="1">
                <a:solidFill>
                  <a:srgbClr val="002060"/>
                </a:solidFill>
                <a:latin typeface="+mj-lt"/>
                <a:cs typeface="times" panose="02020603050405020304" pitchFamily="18" charset="0"/>
              </a:rPr>
              <a:t>Hsi</a:t>
            </a:r>
            <a:r>
              <a:rPr lang="en-US" altLang="ko-KR" sz="1800">
                <a:solidFill>
                  <a:srgbClr val="002060"/>
                </a:solidFill>
                <a:latin typeface="+mj-lt"/>
                <a:cs typeface="times" panose="02020603050405020304" pitchFamily="18" charset="0"/>
              </a:rPr>
              <a:t>-Yu Schive</a:t>
            </a:r>
            <a:r>
              <a:rPr lang="en-US" altLang="ko-KR" sz="1800" baseline="30000">
                <a:solidFill>
                  <a:srgbClr val="002060"/>
                </a:solidFill>
                <a:latin typeface="+mj-lt"/>
                <a:cs typeface="times" panose="02020603050405020304" pitchFamily="18" charset="0"/>
              </a:rPr>
              <a:t>2,3</a:t>
            </a:r>
            <a:r>
              <a:rPr lang="en-US" altLang="ko-KR" sz="1800">
                <a:solidFill>
                  <a:srgbClr val="002060"/>
                </a:solidFill>
                <a:latin typeface="+mj-lt"/>
                <a:cs typeface="times" panose="02020603050405020304" pitchFamily="18" charset="0"/>
              </a:rPr>
              <a:t>, &amp; Kuo-Chuan Pan</a:t>
            </a:r>
            <a:r>
              <a:rPr lang="en-US" altLang="ko-KR" sz="1800" baseline="30000">
                <a:solidFill>
                  <a:srgbClr val="002060"/>
                </a:solidFill>
                <a:latin typeface="+mj-lt"/>
                <a:cs typeface="times" panose="02020603050405020304" pitchFamily="18" charset="0"/>
              </a:rPr>
              <a:t>1,3</a:t>
            </a:r>
            <a:endParaRPr lang="en-US" altLang="ko-KR" sz="1800">
              <a:solidFill>
                <a:srgbClr val="002060"/>
              </a:solidFill>
              <a:latin typeface="+mj-lt"/>
              <a:cs typeface="times" panose="02020603050405020304" pitchFamily="18" charset="0"/>
            </a:endParaRPr>
          </a:p>
          <a:p>
            <a:r>
              <a:rPr lang="en-US" altLang="ko-KR" sz="1800" baseline="30000">
                <a:solidFill>
                  <a:srgbClr val="002060"/>
                </a:solidFill>
                <a:latin typeface="+mj-lt"/>
                <a:cs typeface="times" panose="02020603050405020304" pitchFamily="18" charset="0"/>
              </a:rPr>
              <a:t>1</a:t>
            </a:r>
            <a:r>
              <a:rPr lang="en-US" altLang="ko-KR" sz="1800">
                <a:solidFill>
                  <a:srgbClr val="002060"/>
                </a:solidFill>
                <a:latin typeface="+mj-lt"/>
                <a:cs typeface="times" panose="02020603050405020304" pitchFamily="18" charset="0"/>
              </a:rPr>
              <a:t>National Tsing Hua University, Taiwan</a:t>
            </a:r>
          </a:p>
          <a:p>
            <a:r>
              <a:rPr lang="en-US" altLang="ko-KR" sz="1800" baseline="30000">
                <a:solidFill>
                  <a:srgbClr val="002060"/>
                </a:solidFill>
                <a:latin typeface="+mj-lt"/>
                <a:cs typeface="times" panose="02020603050405020304" pitchFamily="18" charset="0"/>
              </a:rPr>
              <a:t>2</a:t>
            </a:r>
            <a:r>
              <a:rPr lang="en-US" altLang="ko-KR" sz="1800">
                <a:solidFill>
                  <a:srgbClr val="002060"/>
                </a:solidFill>
                <a:latin typeface="+mj-lt"/>
                <a:cs typeface="times" panose="02020603050405020304" pitchFamily="18" charset="0"/>
              </a:rPr>
              <a:t>National Taiwan University, Taiwan</a:t>
            </a:r>
          </a:p>
          <a:p>
            <a:r>
              <a:rPr lang="en-US" altLang="ko-KR" sz="1800" baseline="30000">
                <a:solidFill>
                  <a:srgbClr val="002060"/>
                </a:solidFill>
                <a:latin typeface="+mj-lt"/>
                <a:cs typeface="times" panose="02020603050405020304" pitchFamily="18" charset="0"/>
              </a:rPr>
              <a:t>3</a:t>
            </a:r>
            <a:r>
              <a:rPr lang="en-US" altLang="ko-KR" sz="1800">
                <a:solidFill>
                  <a:srgbClr val="002060"/>
                </a:solidFill>
                <a:latin typeface="+mj-lt"/>
                <a:cs typeface="times" panose="02020603050405020304" pitchFamily="18" charset="0"/>
              </a:rPr>
              <a:t>National Center for Theoretical Sciences</a:t>
            </a:r>
          </a:p>
        </p:txBody>
      </p:sp>
    </p:spTree>
    <p:extLst>
      <p:ext uri="{BB962C8B-B14F-4D97-AF65-F5344CB8AC3E}">
        <p14:creationId xmlns:p14="http://schemas.microsoft.com/office/powerpoint/2010/main" val="1247629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C9E1992-8EA9-AA9A-71E3-46E178F9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FAE67A2F-3A11-F285-7851-995D50FF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80000" cy="396000"/>
          </a:xfrm>
        </p:spPr>
        <p:txBody>
          <a:bodyPr/>
          <a:lstStyle/>
          <a:p>
            <a:r>
              <a:rPr lang="en-US" altLang="ko-KR" dirty="0"/>
              <a:t>Result (Explosive Energy)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711BBC-0B6A-4E9C-8862-8842593E0831}"/>
                  </a:ext>
                </a:extLst>
              </p:cNvPr>
              <p:cNvSpPr txBox="1"/>
              <p:nvPr/>
            </p:nvSpPr>
            <p:spPr>
              <a:xfrm>
                <a:off x="6989423" y="1017870"/>
                <a:ext cx="5273457" cy="5190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ko-KR" sz="1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ko-KR" b="1" i="0" smtClean="0">
                              <a:latin typeface="Cambria Math" panose="02040503050406030204" pitchFamily="18" charset="0"/>
                            </a:rPr>
                            <m:t>𝐞𝐱𝐩𝐥</m:t>
                          </m:r>
                        </m:sub>
                      </m:sSub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ko-KR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ko-KR" b="1" i="0" smtClean="0">
                                  <a:latin typeface="Cambria Math" panose="02040503050406030204" pitchFamily="18" charset="0"/>
                                </a:rPr>
                                <m:t>𝐭𝐨𝐭</m:t>
                              </m:r>
                              <m:r>
                                <a:rPr lang="en-US" altLang="ko-KR" b="1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ko-KR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  <m:r>
                        <a:rPr lang="en-US" altLang="ko-KR" b="1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ko-KR" b="1" i="0" smtClean="0">
                          <a:latin typeface="Cambria Math" panose="02040503050406030204" pitchFamily="18" charset="0"/>
                        </a:rPr>
                        <m:t>𝐰𝐡𝐞𝐫𝐞</m:t>
                      </m:r>
                      <m:r>
                        <a:rPr lang="en-US" altLang="ko-KR" b="1" i="0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ko-KR" b="1" i="0" smtClean="0">
                              <a:latin typeface="Cambria Math" panose="02040503050406030204" pitchFamily="18" charset="0"/>
                            </a:rPr>
                            <m:t>𝐭𝐨𝐭</m:t>
                          </m:r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ko-KR" b="1" i="0" smtClean="0">
                          <a:latin typeface="Cambria Math" panose="02040503050406030204" pitchFamily="18" charset="0"/>
                        </a:rPr>
                        <m:t>𝐚𝐧𝐝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altLang="ko-KR" sz="20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dirty="0"/>
              </a:p>
              <a:p>
                <a:endParaRPr lang="en-US" altLang="ko-K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R10_B12 shows the strongest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expl</m:t>
                        </m:r>
                      </m:sub>
                    </m:sSub>
                  </m:oMath>
                </a14:m>
                <a:r>
                  <a:rPr lang="en-US" altLang="ko-KR" dirty="0"/>
                  <a:t>.</a:t>
                </a:r>
                <a:endParaRPr lang="ko-KR" alt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Early onset of explosion (~50-100 </a:t>
                </a:r>
                <a:r>
                  <a:rPr lang="en-US" altLang="ko-KR" dirty="0" err="1"/>
                  <a:t>ms</a:t>
                </a:r>
                <a:r>
                  <a:rPr lang="en-US" altLang="ko-KR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en-US" altLang="ko-KR" dirty="0"/>
                  <a:t> is comparable or stronger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altLang="ko-KR" dirty="0"/>
                  <a:t> and even dominant during the early phase (~50-100 </a:t>
                </a:r>
                <a:r>
                  <a:rPr lang="en-US" altLang="ko-KR" dirty="0" err="1"/>
                  <a:t>ms</a:t>
                </a:r>
                <a:r>
                  <a:rPr lang="en-US" altLang="ko-KR" dirty="0"/>
                  <a:t>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The magnetic field aids the early onset of explosion.</a:t>
                </a:r>
              </a:p>
              <a:p>
                <a:endParaRPr lang="en-US" altLang="ko-KR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711BBC-0B6A-4E9C-8862-8842593E0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423" y="1017870"/>
                <a:ext cx="5273457" cy="5190203"/>
              </a:xfrm>
              <a:prstGeom prst="rect">
                <a:avLst/>
              </a:prstGeom>
              <a:blipFill>
                <a:blip r:embed="rId3"/>
                <a:stretch>
                  <a:fillRect l="-809" r="-3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그림 10">
            <a:extLst>
              <a:ext uri="{FF2B5EF4-FFF2-40B4-BE49-F238E27FC236}">
                <a16:creationId xmlns:a16="http://schemas.microsoft.com/office/drawing/2014/main" id="{35531823-444F-417D-A07F-97EAAF61C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24959"/>
            <a:ext cx="7020837" cy="526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26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C9E1992-8EA9-AA9A-71E3-46E178F9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9328" y="6445752"/>
            <a:ext cx="2743200" cy="365125"/>
          </a:xfrm>
        </p:spPr>
        <p:txBody>
          <a:bodyPr/>
          <a:lstStyle/>
          <a:p>
            <a:fld id="{26D814C6-2982-45BE-9C27-A8123DB16120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FAE67A2F-3A11-F285-7851-995D50FF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80000" cy="396000"/>
          </a:xfrm>
        </p:spPr>
        <p:txBody>
          <a:bodyPr/>
          <a:lstStyle/>
          <a:p>
            <a:r>
              <a:rPr lang="en-US" altLang="ko-KR"/>
              <a:t>Result (Gravitational</a:t>
            </a:r>
            <a:r>
              <a:rPr lang="ko-KR" altLang="en-US"/>
              <a:t> </a:t>
            </a:r>
            <a:r>
              <a:rPr lang="en-US" altLang="ko-KR"/>
              <a:t>Wave)</a:t>
            </a:r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FD99D5-4784-BFAC-8870-3D621DAAF008}"/>
              </a:ext>
            </a:extLst>
          </p:cNvPr>
          <p:cNvSpPr txBox="1"/>
          <p:nvPr/>
        </p:nvSpPr>
        <p:spPr>
          <a:xfrm>
            <a:off x="5613995" y="3765993"/>
            <a:ext cx="65850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Can see different modes (p-mode, f-mode)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f-mode frequency increases over time as the PNS contracts.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Can see the memory component due to anisotropic matter ejecta and neutrino emission (&gt;3-400 </a:t>
            </a:r>
            <a:r>
              <a:rPr lang="en-US" altLang="ko-KR" dirty="0" err="1"/>
              <a:t>ms</a:t>
            </a:r>
            <a:r>
              <a:rPr lang="en-US" altLang="ko-K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GW amplitude remains strong near the end of the simulation.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R10_B12 is unstable, but exhibits a stronger f-mode.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3E8E110-FDF0-4F9A-AA02-E0AA56638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392" y="468000"/>
            <a:ext cx="5237999" cy="314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529AD4-FA2C-8846-AF86-6140C702AE75}"/>
              </a:ext>
            </a:extLst>
          </p:cNvPr>
          <p:cNvSpPr txBox="1"/>
          <p:nvPr/>
        </p:nvSpPr>
        <p:spPr>
          <a:xfrm>
            <a:off x="3502748" y="2093801"/>
            <a:ext cx="1430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/>
              <a:t>f-mode</a:t>
            </a:r>
            <a:endParaRPr lang="ko-KR" altLang="en-US" sz="16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90E472-E48A-BE04-A22B-E91E8D8C621D}"/>
              </a:ext>
            </a:extLst>
          </p:cNvPr>
          <p:cNvSpPr txBox="1"/>
          <p:nvPr/>
        </p:nvSpPr>
        <p:spPr>
          <a:xfrm>
            <a:off x="2139560" y="1811695"/>
            <a:ext cx="1430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/>
              <a:t>p-mode</a:t>
            </a:r>
            <a:endParaRPr lang="ko-KR" altLang="en-US"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83C5A9-6C87-8702-99E2-1FEC40DB9EE4}"/>
              </a:ext>
            </a:extLst>
          </p:cNvPr>
          <p:cNvSpPr txBox="1"/>
          <p:nvPr/>
        </p:nvSpPr>
        <p:spPr>
          <a:xfrm>
            <a:off x="3801661" y="2814042"/>
            <a:ext cx="1430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/>
              <a:t>memory</a:t>
            </a:r>
            <a:endParaRPr lang="ko-KR" altLang="en-US" sz="160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BC2611B-119E-4F34-8268-1CCC9729E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5609" y="468000"/>
            <a:ext cx="5237998" cy="31427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0EDDB4-4D42-FC56-94B1-A5123BA3F3AD}"/>
              </a:ext>
            </a:extLst>
          </p:cNvPr>
          <p:cNvSpPr txBox="1"/>
          <p:nvPr/>
        </p:nvSpPr>
        <p:spPr>
          <a:xfrm>
            <a:off x="9167194" y="2337801"/>
            <a:ext cx="1929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f-mode &amp; g-mode ? </a:t>
            </a:r>
            <a:endParaRPr lang="ko-KR" alt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E270DC-5D25-A40E-A243-9346EFA4247C}"/>
              </a:ext>
            </a:extLst>
          </p:cNvPr>
          <p:cNvSpPr txBox="1"/>
          <p:nvPr/>
        </p:nvSpPr>
        <p:spPr>
          <a:xfrm>
            <a:off x="8622094" y="1700845"/>
            <a:ext cx="1430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p-mode</a:t>
            </a:r>
            <a:endParaRPr lang="ko-KR" alt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0F36B3-EF3C-5663-8FC9-D9EC4D68C38F}"/>
              </a:ext>
            </a:extLst>
          </p:cNvPr>
          <p:cNvSpPr txBox="1"/>
          <p:nvPr/>
        </p:nvSpPr>
        <p:spPr>
          <a:xfrm>
            <a:off x="9595602" y="2814042"/>
            <a:ext cx="1430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/>
              <a:t>memory</a:t>
            </a:r>
            <a:endParaRPr lang="ko-KR" altLang="en-US" sz="160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21F40EE-A223-4CAB-909F-4E904DA35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392" y="3647018"/>
            <a:ext cx="5238001" cy="3142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534D6D-8F2A-8FA7-F819-C74BE55EC6E6}"/>
              </a:ext>
            </a:extLst>
          </p:cNvPr>
          <p:cNvSpPr txBox="1"/>
          <p:nvPr/>
        </p:nvSpPr>
        <p:spPr>
          <a:xfrm>
            <a:off x="3975322" y="5742742"/>
            <a:ext cx="1430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f-mode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78102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C9E1992-8EA9-AA9A-71E3-46E178F9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FAE67A2F-3A11-F285-7851-995D50FF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80000" cy="396000"/>
          </a:xfrm>
        </p:spPr>
        <p:txBody>
          <a:bodyPr/>
          <a:lstStyle/>
          <a:p>
            <a:r>
              <a:rPr lang="en-US" altLang="ko-KR"/>
              <a:t>Result (Gravitational</a:t>
            </a:r>
            <a:r>
              <a:rPr lang="ko-KR" altLang="en-US"/>
              <a:t> </a:t>
            </a:r>
            <a:r>
              <a:rPr lang="en-US" altLang="ko-KR"/>
              <a:t>Wave)</a:t>
            </a:r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ED11762-0380-4078-A48A-BD41BC6E2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6645"/>
            <a:ext cx="8038456" cy="60288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972355-2079-43F9-810C-A88CC3AB8C64}"/>
              </a:ext>
            </a:extLst>
          </p:cNvPr>
          <p:cNvSpPr txBox="1"/>
          <p:nvPr/>
        </p:nvSpPr>
        <p:spPr>
          <a:xfrm>
            <a:off x="8025909" y="745515"/>
            <a:ext cx="417360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err="1"/>
              <a:t>aLIGO’s</a:t>
            </a:r>
            <a:r>
              <a:rPr lang="en-US" altLang="ko-KR" sz="2000" dirty="0"/>
              <a:t> designed sensitivity curves for O5 run</a:t>
            </a:r>
          </a:p>
          <a:p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First ~200 </a:t>
            </a:r>
            <a:r>
              <a:rPr lang="en-US" altLang="ko-KR" sz="2000" dirty="0" err="1"/>
              <a:t>ms</a:t>
            </a:r>
            <a:r>
              <a:rPr lang="en-US" altLang="ko-KR" sz="2000" dirty="0"/>
              <a:t> strains from GAMER</a:t>
            </a:r>
          </a:p>
          <a:p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Assume that CCSNe are located at 10 kpc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R10_B12 shows stronger strain ~100-500 Hz</a:t>
            </a:r>
          </a:p>
          <a:p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Possibly detect Hundreds Hz: mainly from f-mode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D8421-3AE8-4880-B6F6-54E56F2E4207}"/>
              </a:ext>
            </a:extLst>
          </p:cNvPr>
          <p:cNvSpPr txBox="1"/>
          <p:nvPr/>
        </p:nvSpPr>
        <p:spPr>
          <a:xfrm>
            <a:off x="8255357" y="5828509"/>
            <a:ext cx="296858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0" i="0" dirty="0">
                <a:effectLst/>
                <a:latin typeface="Arial" panose="020B0604020202020204" pitchFamily="34" charset="0"/>
              </a:rPr>
              <a:t>Cite: Abbott, B. P. et al (2020) Prospects for observing and localizing gravitational-</a:t>
            </a:r>
            <a:r>
              <a:rPr lang="en-US" altLang="ko-KR" sz="1050" b="0" i="0" dirty="0" err="1">
                <a:effectLst/>
                <a:latin typeface="Arial" panose="020B0604020202020204" pitchFamily="34" charset="0"/>
              </a:rPr>
              <a:t>wavetransients</a:t>
            </a:r>
            <a:r>
              <a:rPr lang="en-US" altLang="ko-KR" sz="1050" b="0" i="0" dirty="0">
                <a:effectLst/>
                <a:latin typeface="Arial" panose="020B0604020202020204" pitchFamily="34" charset="0"/>
              </a:rPr>
              <a:t> with Advanced LIGO, Advanced Virgo and KAGRA (https://doi.org/10.1007/s41114-020-00026-9)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699993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C9E1992-8EA9-AA9A-71E3-46E178F9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FAE67A2F-3A11-F285-7851-995D50FF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80000" cy="396000"/>
          </a:xfrm>
        </p:spPr>
        <p:txBody>
          <a:bodyPr/>
          <a:lstStyle/>
          <a:p>
            <a:r>
              <a:rPr lang="en-US" altLang="ko-KR"/>
              <a:t>Tracer Particles</a:t>
            </a:r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D90F4C0-068E-E89C-02B2-4E8D33C405E6}"/>
                  </a:ext>
                </a:extLst>
              </p:cNvPr>
              <p:cNvSpPr txBox="1"/>
              <p:nvPr/>
            </p:nvSpPr>
            <p:spPr>
              <a:xfrm>
                <a:off x="165025" y="981195"/>
                <a:ext cx="6249188" cy="6017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>
                    <a:solidFill>
                      <a:schemeClr val="bg1"/>
                    </a:solidFill>
                  </a:rPr>
                  <a:t>Inline tracer particles that is convecting with hydrodynamic fluids.</a:t>
                </a:r>
              </a:p>
              <a:p>
                <a:endParaRPr lang="en-US" altLang="ko-KR" sz="2400" dirty="0">
                  <a:solidFill>
                    <a:schemeClr val="bg1"/>
                  </a:solidFill>
                </a:endParaRPr>
              </a:p>
              <a:p>
                <a:endParaRPr lang="en-US" altLang="ko-KR" sz="2400" dirty="0">
                  <a:solidFill>
                    <a:schemeClr val="bg1"/>
                  </a:solidFill>
                </a:endParaRPr>
              </a:p>
              <a:p>
                <a:r>
                  <a:rPr lang="en-US" altLang="ko-KR" sz="2400" dirty="0">
                    <a:solidFill>
                      <a:schemeClr val="bg1"/>
                    </a:solidFill>
                  </a:rPr>
                  <a:t>- Time resolution is much better than popularly used post-processing methods.</a:t>
                </a:r>
              </a:p>
              <a:p>
                <a:endParaRPr lang="en-US" altLang="ko-KR" sz="2400" dirty="0">
                  <a:solidFill>
                    <a:schemeClr val="bg1"/>
                  </a:solidFill>
                </a:endParaRPr>
              </a:p>
              <a:p>
                <a:r>
                  <a:rPr lang="en-US" altLang="ko-KR" sz="2400" b="1" dirty="0">
                    <a:solidFill>
                      <a:schemeClr val="bg1"/>
                    </a:solidFill>
                  </a:rPr>
                  <a:t>- </a:t>
                </a:r>
                <a:r>
                  <a:rPr lang="en-US" altLang="ko-KR" sz="2400" b="1" dirty="0">
                    <a:solidFill>
                      <a:srgbClr val="FFFF00"/>
                    </a:solidFill>
                  </a:rPr>
                  <a:t>Much more accurate</a:t>
                </a:r>
                <a:endParaRPr lang="en-US" altLang="ko-KR" sz="2400" dirty="0">
                  <a:solidFill>
                    <a:srgbClr val="FFFF00"/>
                  </a:solidFill>
                </a:endParaRPr>
              </a:p>
              <a:p>
                <a:endParaRPr lang="en-US" altLang="ko-KR" sz="2400" dirty="0">
                  <a:solidFill>
                    <a:schemeClr val="bg1"/>
                  </a:solidFill>
                </a:endParaRPr>
              </a:p>
              <a:p>
                <a:endParaRPr lang="en-US" altLang="ko-KR" sz="2400" dirty="0">
                  <a:solidFill>
                    <a:schemeClr val="bg1"/>
                  </a:solidFill>
                </a:endParaRPr>
              </a:p>
              <a:p>
                <a:r>
                  <a:rPr lang="en-US" altLang="ko-KR" sz="2400" dirty="0">
                    <a:solidFill>
                      <a:schemeClr val="bg1"/>
                    </a:solidFill>
                  </a:rPr>
                  <a:t>Placed 100,000 particles ~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ko-KR" alt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ko-KR" sz="2400" dirty="0">
                    <a:solidFill>
                      <a:schemeClr val="bg1"/>
                    </a:solidFill>
                  </a:rPr>
                  <a:t>profile</a:t>
                </a:r>
              </a:p>
              <a:p>
                <a:endParaRPr lang="en-US" altLang="ko-KR" sz="2400" dirty="0">
                  <a:solidFill>
                    <a:schemeClr val="bg1"/>
                  </a:solidFill>
                </a:endParaRPr>
              </a:p>
              <a:p>
                <a:endParaRPr lang="en-US" altLang="ko-KR" sz="2400" dirty="0">
                  <a:solidFill>
                    <a:schemeClr val="bg1"/>
                  </a:solidFill>
                </a:endParaRPr>
              </a:p>
              <a:p>
                <a:r>
                  <a:rPr lang="en-US" altLang="ko-KR" sz="2400" dirty="0">
                    <a:solidFill>
                      <a:schemeClr val="bg1"/>
                    </a:solidFill>
                  </a:rPr>
                  <a:t>Cut by mass coordinate </a:t>
                </a:r>
                <a14:m>
                  <m:oMath xmlns:m="http://schemas.openxmlformats.org/officeDocument/2006/math">
                    <m:r>
                      <a:rPr lang="en-US" altLang="ko-K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0.5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−2.0 </m:t>
                    </m:r>
                    <m:sSub>
                      <m:sSubPr>
                        <m:ctrlPr>
                          <a:rPr lang="en-US" altLang="ko-K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altLang="ko-KR" sz="2400" dirty="0">
                  <a:solidFill>
                    <a:schemeClr val="bg1"/>
                  </a:solidFill>
                </a:endParaRPr>
              </a:p>
              <a:p>
                <a:endParaRPr lang="en-US" altLang="ko-KR" sz="2400" dirty="0">
                  <a:solidFill>
                    <a:schemeClr val="bg1"/>
                  </a:solidFill>
                </a:endParaRPr>
              </a:p>
              <a:p>
                <a:endParaRPr lang="en-US" altLang="ko-KR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D90F4C0-068E-E89C-02B2-4E8D33C40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025" y="981195"/>
                <a:ext cx="6249188" cy="6017801"/>
              </a:xfrm>
              <a:prstGeom prst="rect">
                <a:avLst/>
              </a:prstGeom>
              <a:blipFill>
                <a:blip r:embed="rId3"/>
                <a:stretch>
                  <a:fillRect l="-1463" t="-70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그림 6">
            <a:extLst>
              <a:ext uri="{FF2B5EF4-FFF2-40B4-BE49-F238E27FC236}">
                <a16:creationId xmlns:a16="http://schemas.microsoft.com/office/drawing/2014/main" id="{43325920-E830-4FD6-A7F6-D8693E32C0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346" y="820271"/>
            <a:ext cx="5612654" cy="561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86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C9E1992-8EA9-AA9A-71E3-46E178F9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FAE67A2F-3A11-F285-7851-995D50FF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80000" cy="396000"/>
          </a:xfrm>
        </p:spPr>
        <p:txBody>
          <a:bodyPr/>
          <a:lstStyle/>
          <a:p>
            <a:r>
              <a:rPr lang="en-US" altLang="ko-KR"/>
              <a:t>Tracer Particles</a:t>
            </a:r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D90F4C0-068E-E89C-02B2-4E8D33C405E6}"/>
                  </a:ext>
                </a:extLst>
              </p:cNvPr>
              <p:cNvSpPr txBox="1"/>
              <p:nvPr/>
            </p:nvSpPr>
            <p:spPr>
              <a:xfrm>
                <a:off x="115406" y="1550617"/>
                <a:ext cx="6249188" cy="4736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solidFill>
                      <a:schemeClr val="bg1"/>
                    </a:solidFill>
                  </a:rPr>
                  <a:t>Found ejecta from the last snapshot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2000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solidFill>
                      <a:schemeClr val="bg1"/>
                    </a:solidFill>
                  </a:rPr>
                  <a:t>Ejecta: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tot</m:t>
                        </m:r>
                      </m:sub>
                    </m:sSub>
                    <m:r>
                      <a:rPr lang="en-US" altLang="ko-K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&gt;0, </m:t>
                    </m:r>
                    <m:sSub>
                      <m:sSubPr>
                        <m:ctrlPr>
                          <a:rPr lang="en-US" altLang="ko-KR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ko-K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ko-K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altLang="ko-KR" sz="2000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2000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solidFill>
                      <a:schemeClr val="bg1"/>
                    </a:solidFill>
                  </a:rPr>
                  <a:t>Inner tracers are collapsing early time and bounce back and going out late time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ko-KR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pb</m:t>
                        </m:r>
                      </m:sub>
                    </m:sSub>
                    <m:r>
                      <a:rPr lang="en-US" altLang="ko-K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&gt;200</m:t>
                    </m:r>
                    <m:r>
                      <a:rPr lang="en-US" altLang="ko-KR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ms</m:t>
                    </m:r>
                    <m:r>
                      <a:rPr lang="en-US" altLang="ko-K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2000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2000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b="1" dirty="0">
                    <a:solidFill>
                      <a:srgbClr val="FFFF00"/>
                    </a:solidFill>
                  </a:rPr>
                  <a:t>Neutron-rich ejecta</a:t>
                </a:r>
                <a:r>
                  <a:rPr lang="en-US" altLang="ko-KR" sz="2000" b="1" dirty="0">
                    <a:solidFill>
                      <a:schemeClr val="bg1"/>
                    </a:solidFill>
                  </a:rPr>
                  <a:t> </a:t>
                </a:r>
                <a:r>
                  <a:rPr lang="en-US" altLang="ko-KR" sz="2000" b="1" dirty="0">
                    <a:solidFill>
                      <a:srgbClr val="FFFF00"/>
                    </a:solidFill>
                  </a:rPr>
                  <a:t>(low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altLang="ko-KR" sz="2000" dirty="0">
                    <a:solidFill>
                      <a:srgbClr val="FFFF00"/>
                    </a:solidFill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2000" dirty="0">
                  <a:solidFill>
                    <a:srgbClr val="FFFF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b="1" dirty="0">
                    <a:solidFill>
                      <a:srgbClr val="FFFF00"/>
                    </a:solidFill>
                  </a:rPr>
                  <a:t>Related to the r-process</a:t>
                </a:r>
                <a:endParaRPr lang="en-US" altLang="ko-KR" sz="2000" dirty="0">
                  <a:solidFill>
                    <a:srgbClr val="FFFF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2000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b="1" dirty="0">
                    <a:solidFill>
                      <a:srgbClr val="FFFF00"/>
                    </a:solidFill>
                  </a:rPr>
                  <a:t>Neutron-rich ejecta emerge near the PNS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altLang="ko-KR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ko-KR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altLang="ko-KR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ko-KR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altLang="ko-KR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2000" b="1" dirty="0">
                    <a:solidFill>
                      <a:srgbClr val="FFFF00"/>
                    </a:solidFill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2000" dirty="0">
                  <a:solidFill>
                    <a:srgbClr val="FFFF00"/>
                  </a:solidFill>
                </a:endParaRPr>
              </a:p>
              <a:p>
                <a:endParaRPr lang="en-US" altLang="ko-KR" sz="20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D90F4C0-068E-E89C-02B2-4E8D33C40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06" y="1550617"/>
                <a:ext cx="6249188" cy="4736297"/>
              </a:xfrm>
              <a:prstGeom prst="rect">
                <a:avLst/>
              </a:prstGeom>
              <a:blipFill>
                <a:blip r:embed="rId5"/>
                <a:stretch>
                  <a:fillRect l="-878" t="-5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Tracer_R10_B12">
            <a:hlinkClick r:id="" action="ppaction://media"/>
            <a:extLst>
              <a:ext uri="{FF2B5EF4-FFF2-40B4-BE49-F238E27FC236}">
                <a16:creationId xmlns:a16="http://schemas.microsoft.com/office/drawing/2014/main" id="{A760AE48-AEF3-4EC7-8E16-0CA9B23F82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0800" y="820800"/>
            <a:ext cx="5612400" cy="5612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C99E8D-9C55-438F-839C-463A301203A3}"/>
              </a:ext>
            </a:extLst>
          </p:cNvPr>
          <p:cNvSpPr txBox="1"/>
          <p:nvPr/>
        </p:nvSpPr>
        <p:spPr>
          <a:xfrm>
            <a:off x="6691423" y="990548"/>
            <a:ext cx="1545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FF00"/>
                </a:solidFill>
                <a:highlight>
                  <a:srgbClr val="0A1428"/>
                </a:highlight>
              </a:rPr>
              <a:t>R10_B12</a:t>
            </a:r>
            <a:endParaRPr lang="ko-KR" altLang="en-US" b="1" dirty="0">
              <a:solidFill>
                <a:srgbClr val="FFFF00"/>
              </a:solidFill>
              <a:highlight>
                <a:srgbClr val="0A1428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4492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C9E1992-8EA9-AA9A-71E3-46E178F9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FAE67A2F-3A11-F285-7851-995D50FF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80000" cy="396000"/>
          </a:xfrm>
        </p:spPr>
        <p:txBody>
          <a:bodyPr/>
          <a:lstStyle/>
          <a:p>
            <a:r>
              <a:rPr lang="en-US" altLang="ko-KR" dirty="0"/>
              <a:t>Ejecta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811A46-D7FD-4E62-BC8D-FE3EDCB25F3E}"/>
                  </a:ext>
                </a:extLst>
              </p:cNvPr>
              <p:cNvSpPr txBox="1"/>
              <p:nvPr/>
            </p:nvSpPr>
            <p:spPr>
              <a:xfrm>
                <a:off x="7132434" y="1376035"/>
                <a:ext cx="5170702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b="1" dirty="0">
                    <a:solidFill>
                      <a:srgbClr val="FFFF00"/>
                    </a:solidFill>
                  </a:rPr>
                  <a:t>Neutron-rich ejecta</a:t>
                </a:r>
                <a:r>
                  <a:rPr lang="en-US" altLang="ko-KR" sz="2000" b="1" dirty="0">
                    <a:solidFill>
                      <a:schemeClr val="bg1"/>
                    </a:solidFill>
                  </a:rPr>
                  <a:t> </a:t>
                </a:r>
                <a:r>
                  <a:rPr lang="en-US" altLang="ko-KR" sz="2000" b="1" dirty="0">
                    <a:solidFill>
                      <a:srgbClr val="FFFF00"/>
                    </a:solidFill>
                  </a:rPr>
                  <a:t>(low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altLang="ko-KR" sz="2000" dirty="0">
                    <a:solidFill>
                      <a:srgbClr val="FFFF00"/>
                    </a:solidFill>
                  </a:rPr>
                  <a:t>)</a:t>
                </a:r>
                <a:endParaRPr lang="en-US" altLang="ko-K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dirty="0"/>
                  <a:t>More neutron-rich ejecta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≤0.5)</m:t>
                    </m:r>
                  </m:oMath>
                </a14:m>
                <a:r>
                  <a:rPr lang="en-US" altLang="ko-KR" sz="2000" dirty="0"/>
                  <a:t> in R10_B12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dirty="0"/>
                  <a:t>Thought to be due to the early explosion.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dirty="0"/>
                  <a:t>Studying nucleosynthesis is worthwhile.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dirty="0"/>
                  <a:t>A late-time comparison is required.</a:t>
                </a:r>
                <a:endParaRPr lang="ko-KR" alt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811A46-D7FD-4E62-BC8D-FE3EDCB25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434" y="1376035"/>
                <a:ext cx="5170702" cy="4401205"/>
              </a:xfrm>
              <a:prstGeom prst="rect">
                <a:avLst/>
              </a:prstGeom>
              <a:blipFill>
                <a:blip r:embed="rId3"/>
                <a:stretch>
                  <a:fillRect l="-1061" t="-693" b="-16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그림 11">
            <a:extLst>
              <a:ext uri="{FF2B5EF4-FFF2-40B4-BE49-F238E27FC236}">
                <a16:creationId xmlns:a16="http://schemas.microsoft.com/office/drawing/2014/main" id="{31FF8E1E-82EC-4FBE-B680-991A214D8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46629"/>
            <a:ext cx="7013359" cy="526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41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0BF5DD-9188-4766-99DC-897E0FA31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Summary &amp; Future Works</a:t>
            </a:r>
            <a:endParaRPr lang="ko-KR" alt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3FB2561-A2C1-4F2A-9663-F0A6176D9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A769AB-D472-B062-D7EC-DFF99665B72A}"/>
              </a:ext>
            </a:extLst>
          </p:cNvPr>
          <p:cNvSpPr txBox="1"/>
          <p:nvPr/>
        </p:nvSpPr>
        <p:spPr>
          <a:xfrm>
            <a:off x="365174" y="675399"/>
            <a:ext cx="1146165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b="1" dirty="0"/>
              <a:t>GAMER is a fast and powerful tool for CCSN simulations.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b="1" dirty="0"/>
              <a:t>Rotation delays explosion onset.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b="1" dirty="0"/>
              <a:t>MHD and rotating models show clear jet formation and increased explodability.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b="1" dirty="0"/>
              <a:t>GW signals are potentially detectable.</a:t>
            </a:r>
            <a:endParaRPr lang="en-US" altLang="ko-KR" sz="2800" dirty="0"/>
          </a:p>
          <a:p>
            <a:endParaRPr lang="en-US" altLang="ko-KR" sz="2800" dirty="0"/>
          </a:p>
          <a:p>
            <a:endParaRPr lang="en-US" altLang="ko-KR" sz="2800" dirty="0"/>
          </a:p>
          <a:p>
            <a:r>
              <a:rPr lang="en-US" altLang="ko-KR" sz="2000" dirty="0"/>
              <a:t>Future works:</a:t>
            </a:r>
          </a:p>
          <a:p>
            <a:pPr marL="800100" lvl="1" indent="-342900">
              <a:buFontTx/>
              <a:buChar char="-"/>
            </a:pPr>
            <a:r>
              <a:rPr lang="en-US" altLang="ko-KR" sz="2000" dirty="0"/>
              <a:t>code stabilization</a:t>
            </a:r>
          </a:p>
          <a:p>
            <a:pPr marL="800100" lvl="1" indent="-342900">
              <a:buFontTx/>
              <a:buChar char="-"/>
            </a:pPr>
            <a:r>
              <a:rPr lang="en-US" altLang="ko-KR" sz="2000" dirty="0"/>
              <a:t>implement more advanced physics (e.g., neutrino transport, EOS) explore broader parameter spaces (rotation, MHD, progenitors)</a:t>
            </a:r>
          </a:p>
          <a:p>
            <a:pPr marL="800100" lvl="1" indent="-342900">
              <a:buFontTx/>
              <a:buChar char="-"/>
            </a:pPr>
            <a:r>
              <a:rPr lang="en-US" altLang="ko-KR" sz="2000" dirty="0"/>
              <a:t>conduct tracer particle–based nucleosynthesis studies.</a:t>
            </a:r>
          </a:p>
        </p:txBody>
      </p:sp>
    </p:spTree>
    <p:extLst>
      <p:ext uri="{BB962C8B-B14F-4D97-AF65-F5344CB8AC3E}">
        <p14:creationId xmlns:p14="http://schemas.microsoft.com/office/powerpoint/2010/main" val="1412702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BDBF0A-70D5-B885-686E-AD589D1BE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42288" cy="396000"/>
          </a:xfrm>
        </p:spPr>
        <p:txBody>
          <a:bodyPr/>
          <a:lstStyle/>
          <a:p>
            <a:r>
              <a:rPr lang="en-US" altLang="ko-KR" dirty="0"/>
              <a:t>Introduction to Core-Collapse Supernova (CCSN)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3131159-C1F2-2AC5-D694-43B750BBA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2</a:t>
            </a:fld>
            <a:endParaRPr lang="ko-KR" altLang="en-US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81BAA19A-D85A-0224-93CC-D69DE4E9A66C}"/>
              </a:ext>
            </a:extLst>
          </p:cNvPr>
          <p:cNvGrpSpPr/>
          <p:nvPr/>
        </p:nvGrpSpPr>
        <p:grpSpPr>
          <a:xfrm>
            <a:off x="358987" y="1123646"/>
            <a:ext cx="6224314" cy="4774178"/>
            <a:chOff x="302981" y="1215596"/>
            <a:chExt cx="6224314" cy="477417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C33F61-FCC7-260B-1868-D94B9DEF0FF6}"/>
                </a:ext>
              </a:extLst>
            </p:cNvPr>
            <p:cNvSpPr txBox="1"/>
            <p:nvPr/>
          </p:nvSpPr>
          <p:spPr>
            <a:xfrm>
              <a:off x="1896937" y="1215596"/>
              <a:ext cx="3036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>
                  <a:solidFill>
                    <a:schemeClr val="bg1"/>
                  </a:solidFill>
                </a:rPr>
                <a:t>Supernova 1987A</a:t>
              </a:r>
              <a:endParaRPr lang="ko-KR" altLang="en-US" sz="2400">
                <a:solidFill>
                  <a:schemeClr val="bg1"/>
                </a:solidFill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CE2AA045-2A2C-D9CD-3C3A-76DF9D54979A}"/>
                </a:ext>
              </a:extLst>
            </p:cNvPr>
            <p:cNvGrpSpPr/>
            <p:nvPr/>
          </p:nvGrpSpPr>
          <p:grpSpPr>
            <a:xfrm>
              <a:off x="302981" y="1687846"/>
              <a:ext cx="6224314" cy="4301928"/>
              <a:chOff x="302981" y="1687846"/>
              <a:chExt cx="6224314" cy="4301928"/>
            </a:xfrm>
          </p:grpSpPr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2A3EE38B-E1E4-2B91-D116-76A67FE42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981" y="1687846"/>
                <a:ext cx="6224314" cy="370176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017EA9-9293-161D-A573-A7F88E9FCAF3}"/>
                  </a:ext>
                </a:extLst>
              </p:cNvPr>
              <p:cNvSpPr txBox="1"/>
              <p:nvPr/>
            </p:nvSpPr>
            <p:spPr>
              <a:xfrm>
                <a:off x="302981" y="5389610"/>
                <a:ext cx="6052099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>
                    <a:solidFill>
                      <a:schemeClr val="bg1"/>
                    </a:solidFill>
                  </a:rPr>
                  <a:t>Credit: </a:t>
                </a:r>
                <a:r>
                  <a:rPr lang="en-US" altLang="ko-KR" sz="1100" b="0" i="0">
                    <a:solidFill>
                      <a:schemeClr val="bg1"/>
                    </a:solidFill>
                    <a:effectLst/>
                    <a:latin typeface="Public Sans Web"/>
                  </a:rPr>
                  <a:t>NASA, ESA, CSA, </a:t>
                </a:r>
                <a:r>
                  <a:rPr lang="en-US" altLang="ko-KR" sz="1100" b="0" i="0" err="1">
                    <a:solidFill>
                      <a:schemeClr val="bg1"/>
                    </a:solidFill>
                    <a:effectLst/>
                    <a:latin typeface="Public Sans Web"/>
                  </a:rPr>
                  <a:t>STScI</a:t>
                </a:r>
                <a:r>
                  <a:rPr lang="en-US" altLang="ko-KR" sz="1100" b="0" i="0">
                    <a:solidFill>
                      <a:schemeClr val="bg1"/>
                    </a:solidFill>
                    <a:effectLst/>
                    <a:latin typeface="Public Sans Web"/>
                  </a:rPr>
                  <a:t>, C. </a:t>
                </a:r>
                <a:r>
                  <a:rPr lang="en-US" altLang="ko-KR" sz="1100" b="0" i="0" err="1">
                    <a:solidFill>
                      <a:schemeClr val="bg1"/>
                    </a:solidFill>
                    <a:effectLst/>
                    <a:latin typeface="Public Sans Web"/>
                  </a:rPr>
                  <a:t>Fransson</a:t>
                </a:r>
                <a:r>
                  <a:rPr lang="en-US" altLang="ko-KR" sz="1100" b="0" i="0">
                    <a:solidFill>
                      <a:schemeClr val="bg1"/>
                    </a:solidFill>
                    <a:effectLst/>
                    <a:latin typeface="Public Sans Web"/>
                  </a:rPr>
                  <a:t> (Stockholm University), M. Matsuura (Cardiff University), M. J. Barlow (University College London), P. J. Kavanagh (Maynooth University), J. Larsson (KTH Royal Institute of Technology)</a:t>
                </a:r>
                <a:endParaRPr lang="ko-KR" altLang="en-US" sz="110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0C1FC0-E06C-BB01-CC4D-3CB8F8EAB26C}"/>
                  </a:ext>
                </a:extLst>
              </p:cNvPr>
              <p:cNvSpPr txBox="1"/>
              <p:nvPr/>
            </p:nvSpPr>
            <p:spPr>
              <a:xfrm>
                <a:off x="6722706" y="1123646"/>
                <a:ext cx="5323523" cy="4786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dirty="0"/>
                  <a:t>End of massive stars’ lives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≳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8 </m:t>
                        </m:r>
                        <m:sSub>
                          <m:sSubPr>
                            <m:ctrlP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e>
                    </m:d>
                  </m:oMath>
                </a14:m>
                <a:endParaRPr lang="en-US" altLang="ko-KR" sz="2000" b="0" dirty="0"/>
              </a:p>
              <a:p>
                <a:endParaRPr lang="en-US" altLang="ko-K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dirty="0"/>
                  <a:t>Extremely energetic phenomenon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0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sub>
                    </m:sSub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erg</m:t>
                    </m:r>
                  </m:oMath>
                </a14:m>
                <a:r>
                  <a:rPr lang="en-US" altLang="ko-KR" sz="2000" dirty="0"/>
                  <a:t>)</a:t>
                </a:r>
              </a:p>
              <a:p>
                <a:endParaRPr lang="en-US" altLang="ko-K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dirty="0"/>
                  <a:t>Leave a neutron star or black hole.</a:t>
                </a:r>
              </a:p>
              <a:p>
                <a:endParaRPr lang="en-US" altLang="ko-K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dirty="0"/>
                  <a:t>Extreme environments</a:t>
                </a:r>
              </a:p>
              <a:p>
                <a:r>
                  <a:rPr lang="en-US" altLang="ko-KR" sz="2000" dirty="0"/>
                  <a:t>    (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m:rPr>
                        <m:lit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&gt;0.01−1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altLang="ko-KR" sz="2000" dirty="0"/>
                  <a:t>)</a:t>
                </a:r>
              </a:p>
              <a:p>
                <a:endParaRPr lang="en-US" altLang="ko-K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dirty="0"/>
                  <a:t>Nucleosynthesis site for heavy elements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dirty="0"/>
                  <a:t>Can trigger star formations</a:t>
                </a:r>
              </a:p>
              <a:p>
                <a:endParaRPr lang="en-US" altLang="ko-K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dirty="0"/>
                  <a:t>Multi-messenger signals (EM,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ko-KR" sz="2000" dirty="0"/>
                  <a:t>, GW)</a:t>
                </a:r>
                <a:endParaRPr lang="ko-KR" alt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0C1FC0-E06C-BB01-CC4D-3CB8F8EAB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06" y="1123646"/>
                <a:ext cx="5323523" cy="4786567"/>
              </a:xfrm>
              <a:prstGeom prst="rect">
                <a:avLst/>
              </a:prstGeom>
              <a:blipFill>
                <a:blip r:embed="rId4"/>
                <a:stretch>
                  <a:fillRect l="-1031" t="-254" b="-127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0336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5591A424-F96F-4B82-B39F-5316505FB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719" y="1482930"/>
            <a:ext cx="6666608" cy="4065762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710BF5DD-9188-4766-99DC-897E0FA31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CCSN Problem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3FB2561-A2C1-4F2A-9663-F0A6176D9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086AC-DD19-35B3-618A-0E4AF5C2B012}"/>
              </a:ext>
            </a:extLst>
          </p:cNvPr>
          <p:cNvSpPr txBox="1"/>
          <p:nvPr/>
        </p:nvSpPr>
        <p:spPr>
          <a:xfrm>
            <a:off x="10221109" y="1082820"/>
            <a:ext cx="2329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Credit: Figure 5 from </a:t>
            </a:r>
          </a:p>
          <a:p>
            <a:r>
              <a:rPr lang="en-US" altLang="ko-KR" sz="1000" dirty="0"/>
              <a:t>O’Connor et al., 2018, </a:t>
            </a:r>
            <a:r>
              <a:rPr lang="en-US" altLang="ko-KR" sz="1000" dirty="0" err="1"/>
              <a:t>ApJ</a:t>
            </a:r>
            <a:endParaRPr lang="ko-KR" alt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3C6F869-5400-8AB3-DF9E-A79C1F155D86}"/>
                  </a:ext>
                </a:extLst>
              </p:cNvPr>
              <p:cNvSpPr txBox="1"/>
              <p:nvPr/>
            </p:nvSpPr>
            <p:spPr>
              <a:xfrm>
                <a:off x="99472" y="729153"/>
                <a:ext cx="6792424" cy="575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/>
                  <a:t>Core reaches nuclear density and core bounce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m:rPr>
                        <m:lit/>
                      </m:rPr>
                      <a:rPr lang="en-US" altLang="ko-KR" sz="1600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16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16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/>
                  <a:t>Launches a bounce shock.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solidFill>
                      <a:srgbClr val="FFFF00"/>
                    </a:solidFill>
                  </a:rPr>
                  <a:t>Shock stalls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~100 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km</m:t>
                    </m:r>
                  </m:oMath>
                </a14:m>
                <a:r>
                  <a:rPr lang="en-US" altLang="ko-KR" sz="1600" dirty="0">
                    <a:solidFill>
                      <a:srgbClr val="FFFF00"/>
                    </a:solidFill>
                  </a:rPr>
                  <a:t> due to</a:t>
                </a:r>
              </a:p>
              <a:p>
                <a:r>
                  <a:rPr lang="en-US" altLang="ko-KR" sz="1600" dirty="0">
                    <a:solidFill>
                      <a:srgbClr val="FFFF00"/>
                    </a:solidFill>
                  </a:rPr>
                  <a:t>     - ram pressure of infalling matter</a:t>
                </a:r>
              </a:p>
              <a:p>
                <a:r>
                  <a:rPr lang="en-US" altLang="ko-KR" sz="1600" dirty="0">
                    <a:solidFill>
                      <a:srgbClr val="FFFF00"/>
                    </a:solidFill>
                  </a:rPr>
                  <a:t>     - photodisintegration</a:t>
                </a:r>
                <a:endParaRPr lang="en-US" altLang="ko-KR" sz="1600" dirty="0"/>
              </a:p>
              <a:p>
                <a:endParaRPr lang="en-US" altLang="ko-K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/>
                  <a:t>Failed to explode in 1D simulations.</a:t>
                </a:r>
              </a:p>
              <a:p>
                <a:r>
                  <a:rPr lang="en-US" altLang="ko-KR" sz="1600" dirty="0"/>
                  <a:t>     - need multidimensional effects such as convection,</a:t>
                </a:r>
              </a:p>
              <a:p>
                <a:r>
                  <a:rPr lang="en-US" altLang="ko-KR" sz="1600" dirty="0"/>
                  <a:t>       instabilities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/>
                  <a:t>2D is more favorable to explode than 1D.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/>
                  <a:t>3D is arguably favorable to explode than 2D (Janka+16).</a:t>
                </a:r>
              </a:p>
              <a:p>
                <a:endParaRPr lang="en-US" altLang="ko-K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/>
                  <a:t>Computationally expensive.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/>
                  <a:t>Complexity in physics (nuclear physics, instabilities, convection/turbulence, progenitor, rotation, MHD, and chaotic behaviors).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3C6F869-5400-8AB3-DF9E-A79C1F155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72" y="729153"/>
                <a:ext cx="6792424" cy="5755422"/>
              </a:xfrm>
              <a:prstGeom prst="rect">
                <a:avLst/>
              </a:prstGeom>
              <a:blipFill>
                <a:blip r:embed="rId4"/>
                <a:stretch>
                  <a:fillRect l="-35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8729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0BF5DD-9188-4766-99DC-897E0FA31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Motivation</a:t>
            </a:r>
            <a:endParaRPr lang="ko-KR" alt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3FB2561-A2C1-4F2A-9663-F0A6176D9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C6F869-5400-8AB3-DF9E-A79C1F155D86}"/>
              </a:ext>
            </a:extLst>
          </p:cNvPr>
          <p:cNvSpPr txBox="1"/>
          <p:nvPr/>
        </p:nvSpPr>
        <p:spPr>
          <a:xfrm>
            <a:off x="173421" y="320412"/>
            <a:ext cx="1201857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400" dirty="0"/>
          </a:p>
          <a:p>
            <a:endParaRPr lang="en-US" altLang="ko-K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Endpoints of stellar evolution.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Major factories of heavy elements.</a:t>
            </a:r>
          </a:p>
          <a:p>
            <a:endParaRPr lang="en-US" altLang="ko-K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Multi-messenger signal sources (EM, neutrino, GWs).</a:t>
            </a:r>
          </a:p>
          <a:p>
            <a:endParaRPr lang="en-US" altLang="ko-K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Constraint the nuclear equation of state.</a:t>
            </a:r>
          </a:p>
          <a:p>
            <a:endParaRPr lang="en-US" altLang="ko-K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srgbClr val="FFFF00"/>
                </a:solidFill>
              </a:rPr>
              <a:t>Explosion mechanism remains unresolved: neutrino-driven explosion, rotational effect, magnetic field, instabilities…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b="1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srgbClr val="FFFF00"/>
                </a:solidFill>
              </a:rPr>
              <a:t>Wide range of parameter spaces: progenitors, </a:t>
            </a:r>
            <a:r>
              <a:rPr lang="en-US" altLang="ko-KR" sz="2400" b="1" dirty="0" err="1">
                <a:solidFill>
                  <a:srgbClr val="FFFF00"/>
                </a:solidFill>
              </a:rPr>
              <a:t>EoSs</a:t>
            </a:r>
            <a:r>
              <a:rPr lang="en-US" altLang="ko-KR" sz="2400" b="1" dirty="0">
                <a:solidFill>
                  <a:srgbClr val="FFFF00"/>
                </a:solidFill>
              </a:rPr>
              <a:t>, neutrino schemes, rotations, B-field…).</a:t>
            </a:r>
            <a:endParaRPr lang="en-US" altLang="ko-KR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2412619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0BF5DD-9188-4766-99DC-897E0FA31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GAMER Code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3FB2561-A2C1-4F2A-9663-F0A6176D9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C6F869-5400-8AB3-DF9E-A79C1F155D86}"/>
              </a:ext>
            </a:extLst>
          </p:cNvPr>
          <p:cNvSpPr txBox="1"/>
          <p:nvPr/>
        </p:nvSpPr>
        <p:spPr>
          <a:xfrm>
            <a:off x="1181683" y="537186"/>
            <a:ext cx="982863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b="1" i="0" dirty="0">
                <a:solidFill>
                  <a:srgbClr val="E6EDF3"/>
                </a:solidFill>
                <a:effectLst/>
                <a:latin typeface="-apple-system"/>
              </a:rPr>
              <a:t>GAMER</a:t>
            </a:r>
            <a:r>
              <a:rPr lang="en-US" altLang="ko-KR" sz="2000" b="0" i="0" dirty="0">
                <a:solidFill>
                  <a:srgbClr val="E6EDF3"/>
                </a:solidFill>
                <a:effectLst/>
                <a:latin typeface="-apple-system"/>
              </a:rPr>
              <a:t> is a </a:t>
            </a:r>
            <a:r>
              <a:rPr lang="en-US" altLang="ko-KR" sz="2000" b="1" i="0" dirty="0">
                <a:solidFill>
                  <a:srgbClr val="E6EDF3"/>
                </a:solidFill>
                <a:effectLst/>
                <a:latin typeface="-apple-system"/>
              </a:rPr>
              <a:t>G</a:t>
            </a:r>
            <a:r>
              <a:rPr lang="en-US" altLang="ko-KR" sz="2000" b="0" i="0" dirty="0">
                <a:solidFill>
                  <a:srgbClr val="E6EDF3"/>
                </a:solidFill>
                <a:effectLst/>
                <a:latin typeface="-apple-system"/>
              </a:rPr>
              <a:t>PU-accelerated </a:t>
            </a:r>
            <a:r>
              <a:rPr lang="en-US" altLang="ko-KR" sz="2000" b="1" i="0" dirty="0">
                <a:solidFill>
                  <a:srgbClr val="E6EDF3"/>
                </a:solidFill>
                <a:effectLst/>
                <a:latin typeface="-apple-system"/>
              </a:rPr>
              <a:t>A</a:t>
            </a:r>
            <a:r>
              <a:rPr lang="en-US" altLang="ko-KR" sz="2000" b="0" i="0" dirty="0">
                <a:solidFill>
                  <a:srgbClr val="E6EDF3"/>
                </a:solidFill>
                <a:effectLst/>
                <a:latin typeface="-apple-system"/>
              </a:rPr>
              <a:t>daptive </a:t>
            </a:r>
            <a:r>
              <a:rPr lang="en-US" altLang="ko-KR" sz="2000" b="1" i="0" dirty="0" err="1">
                <a:solidFill>
                  <a:srgbClr val="E6EDF3"/>
                </a:solidFill>
                <a:effectLst/>
                <a:latin typeface="-apple-system"/>
              </a:rPr>
              <a:t>ME</a:t>
            </a:r>
            <a:r>
              <a:rPr lang="en-US" altLang="ko-KR" sz="2000" b="0" i="0" dirty="0" err="1">
                <a:solidFill>
                  <a:srgbClr val="E6EDF3"/>
                </a:solidFill>
                <a:effectLst/>
                <a:latin typeface="-apple-system"/>
              </a:rPr>
              <a:t>sh</a:t>
            </a:r>
            <a:r>
              <a:rPr lang="en-US" altLang="ko-KR" sz="2000" b="0" i="0" dirty="0">
                <a:solidFill>
                  <a:srgbClr val="E6EDF3"/>
                </a:solidFill>
                <a:effectLst/>
                <a:latin typeface="-apple-system"/>
              </a:rPr>
              <a:t> </a:t>
            </a:r>
            <a:r>
              <a:rPr lang="en-US" altLang="ko-KR" sz="2000" b="1" i="0" dirty="0">
                <a:solidFill>
                  <a:srgbClr val="E6EDF3"/>
                </a:solidFill>
                <a:effectLst/>
                <a:latin typeface="-apple-system"/>
              </a:rPr>
              <a:t>R</a:t>
            </a:r>
            <a:r>
              <a:rPr lang="en-US" altLang="ko-KR" sz="2000" b="0" i="0" dirty="0">
                <a:solidFill>
                  <a:srgbClr val="E6EDF3"/>
                </a:solidFill>
                <a:effectLst/>
                <a:latin typeface="-apple-system"/>
              </a:rPr>
              <a:t>efinement code for astrophysics. It features extremely high performance and parallel scalability and supports a rich set of physics modules.</a:t>
            </a:r>
          </a:p>
          <a:p>
            <a:r>
              <a:rPr lang="en-US" altLang="ko-KR" sz="2000" dirty="0"/>
              <a:t>    (Schive+18)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6F6AA-73E3-9816-8951-02F95C73BB9B}"/>
              </a:ext>
            </a:extLst>
          </p:cNvPr>
          <p:cNvSpPr txBox="1"/>
          <p:nvPr/>
        </p:nvSpPr>
        <p:spPr>
          <a:xfrm>
            <a:off x="241017" y="2341217"/>
            <a:ext cx="673818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</a:rPr>
              <a:t>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bg1"/>
                </a:solidFill>
              </a:rPr>
              <a:t>Gravity Treatment</a:t>
            </a:r>
          </a:p>
          <a:p>
            <a:r>
              <a:rPr lang="en-US" altLang="ko-KR" sz="1600" dirty="0">
                <a:solidFill>
                  <a:schemeClr val="bg1"/>
                </a:solidFill>
              </a:rPr>
              <a:t>     - Gravitational Effective Potential (GREP) (</a:t>
            </a:r>
            <a:r>
              <a:rPr lang="it-IT" altLang="ko-KR" sz="1600" dirty="0">
                <a:solidFill>
                  <a:schemeClr val="bg1"/>
                </a:solidFill>
              </a:rPr>
              <a:t>Marek+06</a:t>
            </a:r>
            <a:r>
              <a:rPr lang="en-US" altLang="ko-KR" sz="1600" dirty="0">
                <a:solidFill>
                  <a:schemeClr val="bg1"/>
                </a:solidFill>
              </a:rPr>
              <a:t>)</a:t>
            </a:r>
          </a:p>
          <a:p>
            <a:r>
              <a:rPr lang="en-US" altLang="ko-KR" sz="1600" dirty="0">
                <a:solidFill>
                  <a:schemeClr val="bg1"/>
                </a:solidFill>
              </a:rPr>
              <a:t>     - GWs analysis</a:t>
            </a:r>
          </a:p>
          <a:p>
            <a:endParaRPr lang="en-US" altLang="ko-K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 err="1"/>
              <a:t>EoS</a:t>
            </a:r>
            <a:endParaRPr lang="en-US" altLang="ko-KR" sz="1600" b="1" dirty="0"/>
          </a:p>
          <a:p>
            <a:r>
              <a:rPr lang="en-US" altLang="ko-KR" sz="1600" dirty="0"/>
              <a:t>     - </a:t>
            </a:r>
            <a:r>
              <a:rPr lang="en-US" altLang="ko-KR" sz="1600" dirty="0" err="1"/>
              <a:t>SFHo</a:t>
            </a:r>
            <a:r>
              <a:rPr lang="en-US" altLang="ko-KR" sz="1600" dirty="0"/>
              <a:t> (Steiner+10)</a:t>
            </a:r>
          </a:p>
          <a:p>
            <a:endParaRPr lang="en-US" altLang="ko-K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/>
              <a:t>Neutrino Scheme</a:t>
            </a:r>
          </a:p>
          <a:p>
            <a:r>
              <a:rPr lang="en-US" altLang="ko-KR" sz="1600" dirty="0"/>
              <a:t>     - Parameterized deleptonization (</a:t>
            </a:r>
            <a:r>
              <a:rPr lang="en-US" altLang="ko-KR" sz="1600" dirty="0" err="1"/>
              <a:t>Liebendörfer</a:t>
            </a:r>
            <a:r>
              <a:rPr lang="en-US" altLang="ko-KR" sz="1600" dirty="0"/>
              <a:t> 05)</a:t>
            </a:r>
          </a:p>
          <a:p>
            <a:r>
              <a:rPr lang="en-US" altLang="ko-KR" sz="1600" dirty="0"/>
              <a:t>     - Leakage scheme with ray-by-ray approximation </a:t>
            </a:r>
          </a:p>
          <a:p>
            <a:r>
              <a:rPr lang="en-US" altLang="ko-KR" sz="1600" dirty="0"/>
              <a:t>       (Rufferrt+96; Rosswog+03; Burrows+06; O’Connor+10)</a:t>
            </a:r>
            <a:endParaRPr lang="en-US" altLang="ko-KR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C6F869-5400-8AB3-DF9E-A79C1F155D86}"/>
                  </a:ext>
                </a:extLst>
              </p:cNvPr>
              <p:cNvSpPr txBox="1"/>
              <p:nvPr/>
            </p:nvSpPr>
            <p:spPr>
              <a:xfrm>
                <a:off x="7047645" y="1528990"/>
                <a:ext cx="4822310" cy="5045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ko-KR" sz="2000" b="1" dirty="0"/>
              </a:p>
              <a:p>
                <a:r>
                  <a:rPr lang="en-US" altLang="ko-KR" sz="2000" b="1" dirty="0"/>
                  <a:t>Initial Conditions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b="1" dirty="0"/>
              </a:p>
              <a:p>
                <a:endParaRPr lang="en-US" altLang="ko-K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b="1" dirty="0"/>
                  <a:t>Progenitor Model</a:t>
                </a:r>
              </a:p>
              <a:p>
                <a:r>
                  <a:rPr lang="en-US" altLang="ko-KR" sz="1600" dirty="0"/>
                  <a:t>     - s16 (</a:t>
                </a:r>
                <a:r>
                  <a:rPr lang="en-US" altLang="ko-KR" sz="1600" dirty="0" err="1"/>
                  <a:t>Woosely</a:t>
                </a:r>
                <a:r>
                  <a:rPr lang="en-US" altLang="ko-KR" sz="1600" dirty="0"/>
                  <a:t> &amp; </a:t>
                </a:r>
                <a:r>
                  <a:rPr lang="en-US" altLang="ko-KR" sz="1600" dirty="0" err="1"/>
                  <a:t>Heager</a:t>
                </a:r>
                <a:r>
                  <a:rPr lang="en-US" altLang="ko-KR" sz="1600" dirty="0"/>
                  <a:t>, 2007, </a:t>
                </a:r>
                <a:r>
                  <a:rPr lang="en-US" altLang="ko-KR" sz="1600" dirty="0" err="1"/>
                  <a:t>RvMP</a:t>
                </a:r>
                <a:r>
                  <a:rPr lang="en-US" altLang="ko-KR" sz="160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b="1" dirty="0"/>
                  <a:t>Rotation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altLang="ko-KR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ko-KR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US" altLang="ko-KR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ko-KR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d>
                  </m:oMath>
                </a14:m>
                <a:r>
                  <a:rPr lang="en-US" altLang="ko-KR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1600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=1.0 </m:t>
                        </m:r>
                        <m:r>
                          <m:rPr>
                            <m:sty m:val="p"/>
                          </m:rPr>
                          <a:rPr lang="en-US" altLang="ko-KR" sz="1600" b="0" i="0" smtClean="0">
                            <a:latin typeface="Cambria Math" panose="02040503050406030204" pitchFamily="18" charset="0"/>
                          </a:rPr>
                          <m:t>rad</m:t>
                        </m:r>
                        <m:r>
                          <m:rPr>
                            <m:lit/>
                          </m:rPr>
                          <a:rPr lang="en-US" altLang="ko-KR" sz="16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ko-KR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altLang="ko-KR" sz="1600" b="0" i="0" smtClean="0">
                            <a:latin typeface="Cambria Math" panose="02040503050406030204" pitchFamily="18" charset="0"/>
                          </a:rPr>
                          <m:t>,  </m:t>
                        </m:r>
                        <m:sSub>
                          <m:sSubPr>
                            <m:ctrlPr>
                              <a:rPr lang="en-US" altLang="ko-K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~1.0×1</m:t>
                        </m:r>
                        <m:sSup>
                          <m:sSupPr>
                            <m:ctrlPr>
                              <a:rPr lang="en-US" altLang="ko-KR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ko-KR" sz="16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en-US" altLang="ko-KR" sz="1600" dirty="0"/>
                  <a:t> </a:t>
                </a:r>
              </a:p>
              <a:p>
                <a:endParaRPr lang="en-US" altLang="ko-KR" sz="1600" b="1" dirty="0"/>
              </a:p>
              <a:p>
                <a:endParaRPr lang="en-US" altLang="ko-KR" sz="16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b="1" dirty="0"/>
                  <a:t>Magnetic Field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=0,  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ko-KR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ko-KR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 ,   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ko-KR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=1.0×</m:t>
                        </m:r>
                        <m:sSup>
                          <m:sSup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ko-KR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en-US" altLang="ko-KR" dirty="0"/>
                  <a:t> </a:t>
                </a:r>
              </a:p>
              <a:p>
                <a:r>
                  <a:rPr lang="en-US" altLang="ko-KR" sz="1600" dirty="0"/>
                  <a:t>(Suwa+07)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C6F869-5400-8AB3-DF9E-A79C1F155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645" y="1528990"/>
                <a:ext cx="4822310" cy="5045164"/>
              </a:xfrm>
              <a:prstGeom prst="rect">
                <a:avLst/>
              </a:prstGeom>
              <a:blipFill>
                <a:blip r:embed="rId3"/>
                <a:stretch>
                  <a:fillRect l="-126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4186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0BF5DD-9188-4766-99DC-897E0FA31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Simulation Setup and Result (Morphology &amp; Dynamics)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3FB2561-A2C1-4F2A-9663-F0A6176D9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6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표 7">
                <a:extLst>
                  <a:ext uri="{FF2B5EF4-FFF2-40B4-BE49-F238E27FC236}">
                    <a16:creationId xmlns:a16="http://schemas.microsoft.com/office/drawing/2014/main" id="{F54B02E2-E5C9-4B3B-8294-E8DF8BED5A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5318999"/>
                  </p:ext>
                </p:extLst>
              </p:nvPr>
            </p:nvGraphicFramePr>
            <p:xfrm>
              <a:off x="5894295" y="657515"/>
              <a:ext cx="5994208" cy="17368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48667">
                      <a:extLst>
                        <a:ext uri="{9D8B030D-6E8A-4147-A177-3AD203B41FA5}">
                          <a16:colId xmlns:a16="http://schemas.microsoft.com/office/drawing/2014/main" val="405471821"/>
                        </a:ext>
                      </a:extLst>
                    </a:gridCol>
                    <a:gridCol w="1412635">
                      <a:extLst>
                        <a:ext uri="{9D8B030D-6E8A-4147-A177-3AD203B41FA5}">
                          <a16:colId xmlns:a16="http://schemas.microsoft.com/office/drawing/2014/main" val="4021359793"/>
                        </a:ext>
                      </a:extLst>
                    </a:gridCol>
                    <a:gridCol w="1132906">
                      <a:extLst>
                        <a:ext uri="{9D8B030D-6E8A-4147-A177-3AD203B41FA5}">
                          <a16:colId xmlns:a16="http://schemas.microsoft.com/office/drawing/2014/main" val="1773669572"/>
                        </a:ext>
                      </a:extLst>
                    </a:gridCol>
                  </a:tblGrid>
                  <a:tr h="434222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dirty="0"/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1" i="0" smtClean="0">
                                        <a:latin typeface="Cambria Math" panose="02040503050406030204" pitchFamily="18" charset="0"/>
                                      </a:rPr>
                                      <m:t>𝛀</m:t>
                                    </m:r>
                                  </m:e>
                                  <m:sub>
                                    <m:r>
                                      <a:rPr lang="en-US" altLang="ko-KR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en-US" altLang="ko-KR" b="1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altLang="ko-KR" b="1" i="0" smtClean="0">
                                    <a:latin typeface="Cambria Math" panose="02040503050406030204" pitchFamily="18" charset="0"/>
                                  </a:rPr>
                                  <m:t>𝐫𝐚𝐝</m:t>
                                </m:r>
                                <m:r>
                                  <m:rPr>
                                    <m:lit/>
                                  </m:rPr>
                                  <a:rPr lang="en-US" altLang="ko-KR" b="1" i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ko-KR" b="1" i="0" smtClean="0">
                                    <a:latin typeface="Cambria Math" panose="02040503050406030204" pitchFamily="18" charset="0"/>
                                  </a:rPr>
                                  <m:t>𝐬</m:t>
                                </m:r>
                                <m:r>
                                  <a:rPr lang="en-US" altLang="ko-KR" b="1" i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ko-KR" altLang="en-US" dirty="0"/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1" i="1" smtClean="0"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lang="en-US" altLang="ko-KR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en-US" altLang="ko-KR" b="1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altLang="ko-KR" b="1" i="0" smtClean="0">
                                    <a:latin typeface="Cambria Math" panose="02040503050406030204" pitchFamily="18" charset="0"/>
                                  </a:rPr>
                                  <m:t>𝐆</m:t>
                                </m:r>
                                <m:r>
                                  <a:rPr lang="en-US" altLang="ko-KR" b="1" i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ko-KR" altLang="en-US" i="0" dirty="0"/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02759354"/>
                      </a:ext>
                    </a:extLst>
                  </a:tr>
                  <a:tr h="434222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b="1" dirty="0">
                              <a:solidFill>
                                <a:srgbClr val="FFFF00"/>
                              </a:solidFill>
                            </a:rPr>
                            <a:t>R00_B00 </a:t>
                          </a:r>
                          <a:r>
                            <a:rPr lang="en-US" altLang="ko-KR" dirty="0"/>
                            <a:t>(HD w/o Rotation)</a:t>
                          </a:r>
                          <a:endParaRPr lang="ko-KR" altLang="en-US" dirty="0"/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ko-KR" altLang="en-US" dirty="0"/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ko-KR" altLang="en-US" dirty="0"/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4933875"/>
                      </a:ext>
                    </a:extLst>
                  </a:tr>
                  <a:tr h="434222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b="1" dirty="0">
                              <a:solidFill>
                                <a:srgbClr val="FFFF00"/>
                              </a:solidFill>
                            </a:rPr>
                            <a:t>R10_B00 </a:t>
                          </a:r>
                          <a:r>
                            <a:rPr lang="en-US" altLang="ko-KR" dirty="0"/>
                            <a:t>(HD w/ Rotation)</a:t>
                          </a:r>
                          <a:endParaRPr lang="ko-KR" altLang="en-US" dirty="0"/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1.0</m:t>
                                </m:r>
                              </m:oMath>
                            </m:oMathPara>
                          </a14:m>
                          <a:endParaRPr lang="ko-KR" altLang="en-US" dirty="0"/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ko-KR" altLang="en-US" dirty="0"/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8926561"/>
                      </a:ext>
                    </a:extLst>
                  </a:tr>
                  <a:tr h="434222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b="1" dirty="0">
                              <a:solidFill>
                                <a:srgbClr val="FFFF00"/>
                              </a:solidFill>
                            </a:rPr>
                            <a:t>R10_B12 </a:t>
                          </a:r>
                          <a:r>
                            <a:rPr lang="en-US" altLang="ko-KR" dirty="0"/>
                            <a:t>(MHD w/ Rotation)</a:t>
                          </a:r>
                          <a:endParaRPr lang="ko-KR" altLang="en-US" dirty="0"/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1.0</m:t>
                                </m:r>
                              </m:oMath>
                            </m:oMathPara>
                          </a14:m>
                          <a:endParaRPr lang="ko-KR" altLang="en-US" dirty="0"/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ko-KR" altLang="en-US" dirty="0"/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64358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표 7">
                <a:extLst>
                  <a:ext uri="{FF2B5EF4-FFF2-40B4-BE49-F238E27FC236}">
                    <a16:creationId xmlns:a16="http://schemas.microsoft.com/office/drawing/2014/main" id="{F54B02E2-E5C9-4B3B-8294-E8DF8BED5A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5318999"/>
                  </p:ext>
                </p:extLst>
              </p:nvPr>
            </p:nvGraphicFramePr>
            <p:xfrm>
              <a:off x="5894295" y="657515"/>
              <a:ext cx="5994208" cy="17368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48667">
                      <a:extLst>
                        <a:ext uri="{9D8B030D-6E8A-4147-A177-3AD203B41FA5}">
                          <a16:colId xmlns:a16="http://schemas.microsoft.com/office/drawing/2014/main" val="405471821"/>
                        </a:ext>
                      </a:extLst>
                    </a:gridCol>
                    <a:gridCol w="1412635">
                      <a:extLst>
                        <a:ext uri="{9D8B030D-6E8A-4147-A177-3AD203B41FA5}">
                          <a16:colId xmlns:a16="http://schemas.microsoft.com/office/drawing/2014/main" val="4021359793"/>
                        </a:ext>
                      </a:extLst>
                    </a:gridCol>
                    <a:gridCol w="1132906">
                      <a:extLst>
                        <a:ext uri="{9D8B030D-6E8A-4147-A177-3AD203B41FA5}">
                          <a16:colId xmlns:a16="http://schemas.microsoft.com/office/drawing/2014/main" val="1773669572"/>
                        </a:ext>
                      </a:extLst>
                    </a:gridCol>
                  </a:tblGrid>
                  <a:tr h="434222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dirty="0"/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9"/>
                          <a:stretch>
                            <a:fillRect l="-244828" t="-1389" r="-81897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9"/>
                          <a:stretch>
                            <a:fillRect l="-430108" t="-1389" r="-2151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02759354"/>
                      </a:ext>
                    </a:extLst>
                  </a:tr>
                  <a:tr h="434222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b="1" dirty="0">
                              <a:solidFill>
                                <a:srgbClr val="FFFF00"/>
                              </a:solidFill>
                            </a:rPr>
                            <a:t>R00_B00 </a:t>
                          </a:r>
                          <a:r>
                            <a:rPr lang="en-US" altLang="ko-KR" dirty="0"/>
                            <a:t>(HD w/o Rotation)</a:t>
                          </a:r>
                          <a:endParaRPr lang="ko-KR" altLang="en-US" dirty="0"/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9"/>
                          <a:stretch>
                            <a:fillRect l="-244828" t="-102817" r="-81897" b="-2084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9"/>
                          <a:stretch>
                            <a:fillRect l="-430108" t="-102817" r="-2151" b="-2084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4933875"/>
                      </a:ext>
                    </a:extLst>
                  </a:tr>
                  <a:tr h="434222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b="1" dirty="0">
                              <a:solidFill>
                                <a:srgbClr val="FFFF00"/>
                              </a:solidFill>
                            </a:rPr>
                            <a:t>R10_B00 </a:t>
                          </a:r>
                          <a:r>
                            <a:rPr lang="en-US" altLang="ko-KR" dirty="0"/>
                            <a:t>(HD w/ Rotation)</a:t>
                          </a:r>
                          <a:endParaRPr lang="ko-KR" altLang="en-US" dirty="0"/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9"/>
                          <a:stretch>
                            <a:fillRect l="-244828" t="-200000" r="-81897" b="-1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9"/>
                          <a:stretch>
                            <a:fillRect l="-430108" t="-200000" r="-2151" b="-10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8926561"/>
                      </a:ext>
                    </a:extLst>
                  </a:tr>
                  <a:tr h="434222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b="1" dirty="0">
                              <a:solidFill>
                                <a:srgbClr val="FFFF00"/>
                              </a:solidFill>
                            </a:rPr>
                            <a:t>R10_B12 </a:t>
                          </a:r>
                          <a:r>
                            <a:rPr lang="en-US" altLang="ko-KR" dirty="0"/>
                            <a:t>(MHD w/ Rotation)</a:t>
                          </a:r>
                          <a:endParaRPr lang="ko-KR" altLang="en-US" dirty="0"/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9"/>
                          <a:stretch>
                            <a:fillRect l="-244828" t="-304225" r="-81897" b="-7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9"/>
                          <a:stretch>
                            <a:fillRect l="-430108" t="-304225" r="-2151" b="-70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643588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D40D9F2-1415-4021-973A-D8465C858063}"/>
              </a:ext>
            </a:extLst>
          </p:cNvPr>
          <p:cNvSpPr txBox="1"/>
          <p:nvPr/>
        </p:nvSpPr>
        <p:spPr>
          <a:xfrm>
            <a:off x="1454914" y="2806917"/>
            <a:ext cx="139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FFFF00"/>
                </a:solidFill>
              </a:rPr>
              <a:t>R00_B00 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4B8B18-40BE-4233-A977-A5DC36D0C7D6}"/>
              </a:ext>
            </a:extLst>
          </p:cNvPr>
          <p:cNvSpPr txBox="1"/>
          <p:nvPr/>
        </p:nvSpPr>
        <p:spPr>
          <a:xfrm>
            <a:off x="5470710" y="2806917"/>
            <a:ext cx="139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FFFF00"/>
                </a:solidFill>
              </a:rPr>
              <a:t>R10_B00 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EB8FC1-DD63-4B07-BB24-25084E3D647D}"/>
              </a:ext>
            </a:extLst>
          </p:cNvPr>
          <p:cNvSpPr txBox="1"/>
          <p:nvPr/>
        </p:nvSpPr>
        <p:spPr>
          <a:xfrm>
            <a:off x="9429063" y="2808000"/>
            <a:ext cx="139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FFFF00"/>
                </a:solidFill>
              </a:rPr>
              <a:t>R10_B12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E56BFB-C0EC-4782-8A5A-E79A235A8CD4}"/>
              </a:ext>
            </a:extLst>
          </p:cNvPr>
          <p:cNvSpPr txBox="1"/>
          <p:nvPr/>
        </p:nvSpPr>
        <p:spPr>
          <a:xfrm>
            <a:off x="6803136" y="900684"/>
            <a:ext cx="1700784" cy="475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B7532E-F465-4D65-963A-DB8D251C15E1}"/>
                  </a:ext>
                </a:extLst>
              </p:cNvPr>
              <p:cNvSpPr txBox="1"/>
              <p:nvPr/>
            </p:nvSpPr>
            <p:spPr>
              <a:xfrm>
                <a:off x="69118" y="470739"/>
                <a:ext cx="6201694" cy="2340513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r>
                  <a:rPr lang="ko-KR" altLang="en-US" sz="1700" b="1" dirty="0"/>
                  <a:t>● </a:t>
                </a:r>
                <a:r>
                  <a:rPr lang="en-US" altLang="ko-KR" sz="1700" b="1" dirty="0"/>
                  <a:t>Cartesian coordinate          </a:t>
                </a:r>
                <a:r>
                  <a:rPr lang="ko-KR" altLang="en-US" sz="1700" b="1" dirty="0"/>
                  <a:t>● </a:t>
                </a:r>
                <a:r>
                  <a:rPr lang="en-US" altLang="ko-KR" sz="1700" b="1" dirty="0"/>
                  <a:t>Box Size: 96,000 km</a:t>
                </a:r>
              </a:p>
              <a:p>
                <a:r>
                  <a:rPr lang="ko-KR" altLang="en-US" sz="1700" b="1" dirty="0"/>
                  <a:t>● </a:t>
                </a:r>
                <a:r>
                  <a:rPr lang="en-US" altLang="ko-KR" sz="1700" b="1" dirty="0"/>
                  <a:t>AMR Resolution:</a:t>
                </a:r>
                <a:endParaRPr lang="en-US" altLang="ko-KR" sz="1700" dirty="0"/>
              </a:p>
              <a:p>
                <a:r>
                  <a:rPr lang="en-US" altLang="ko-KR" sz="1700" dirty="0"/>
                  <a:t>     - Maximum resolution           : </a:t>
                </a:r>
                <a14:m>
                  <m:oMath xmlns:m="http://schemas.openxmlformats.org/officeDocument/2006/math">
                    <m:r>
                      <a:rPr lang="en-US" altLang="ko-KR" sz="1700" i="1">
                        <a:latin typeface="Cambria Math" panose="02040503050406030204" pitchFamily="18" charset="0"/>
                      </a:rPr>
                      <m:t>~488 </m:t>
                    </m:r>
                    <m:r>
                      <m:rPr>
                        <m:sty m:val="p"/>
                      </m:rPr>
                      <a:rPr lang="en-US" altLang="ko-KR" sz="170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altLang="ko-KR" sz="1700" dirty="0"/>
              </a:p>
              <a:p>
                <a:r>
                  <a:rPr lang="en-US" altLang="ko-KR" sz="1700" dirty="0"/>
                  <a:t>     - Minimum resolution            :    </a:t>
                </a:r>
                <a14:m>
                  <m:oMath xmlns:m="http://schemas.openxmlformats.org/officeDocument/2006/math">
                    <m:r>
                      <a:rPr lang="en-US" altLang="ko-KR" sz="1700" i="1">
                        <a:latin typeface="Cambria Math" panose="02040503050406030204" pitchFamily="18" charset="0"/>
                      </a:rPr>
                      <m:t>500 </m:t>
                    </m:r>
                    <m:r>
                      <m:rPr>
                        <m:sty m:val="p"/>
                      </m:rPr>
                      <a:rPr lang="en-US" altLang="ko-KR" sz="1700">
                        <a:latin typeface="Cambria Math" panose="02040503050406030204" pitchFamily="18" charset="0"/>
                      </a:rPr>
                      <m:t>km</m:t>
                    </m:r>
                  </m:oMath>
                </a14:m>
                <a:endParaRPr lang="en-US" altLang="ko-KR" sz="1700" dirty="0"/>
              </a:p>
              <a:p>
                <a:r>
                  <a:rPr lang="en-US" altLang="ko-KR" sz="1700" dirty="0"/>
                  <a:t>     - Effective angular resolution: </a:t>
                </a:r>
                <a14:m>
                  <m:oMath xmlns:m="http://schemas.openxmlformats.org/officeDocument/2006/math">
                    <m:r>
                      <a:rPr lang="en-US" altLang="ko-KR" sz="170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ko-KR" sz="1700" i="1">
                        <a:latin typeface="Cambria Math" panose="02040503050406030204" pitchFamily="18" charset="0"/>
                      </a:rPr>
                      <m:t>1.0</m:t>
                    </m:r>
                    <m:r>
                      <a:rPr lang="en-US" altLang="ko-KR" sz="1700" b="0" i="1" smtClean="0">
                        <a:latin typeface="Cambria Math" panose="02040503050406030204" pitchFamily="18" charset="0"/>
                      </a:rPr>
                      <m:t>−2.5</m:t>
                    </m:r>
                    <m:r>
                      <a:rPr lang="en-US" altLang="ko-KR" sz="17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en-US" altLang="ko-KR" sz="1700" b="1" i="1" dirty="0">
                  <a:latin typeface="Cambria Math" panose="02040503050406030204" pitchFamily="18" charset="0"/>
                </a:endParaRPr>
              </a:p>
              <a:p>
                <a:endParaRPr lang="en-US" altLang="ko-KR" sz="17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700" b="1">
                          <a:latin typeface="Cambria Math" panose="02040503050406030204" pitchFamily="18" charset="0"/>
                        </a:rPr>
                        <m:t>𝛀</m:t>
                      </m:r>
                      <m:d>
                        <m:dPr>
                          <m:ctrlPr>
                            <a:rPr lang="en-US" altLang="ko-KR" sz="17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7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altLang="ko-KR" sz="1700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7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700" b="1">
                              <a:latin typeface="Cambria Math" panose="020405030504060302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en-US" altLang="ko-KR" sz="1700" b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ko-KR" sz="17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7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ko-KR" sz="17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7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altLang="ko-KR" sz="1700" b="1" i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altLang="ko-KR" sz="17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altLang="ko-KR" sz="17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700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en-US" altLang="ko-KR" sz="17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ko-KR" sz="17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ko-KR" sz="17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7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altLang="ko-KR" sz="1700" b="1" i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altLang="ko-KR" sz="17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altLang="ko-KR" sz="17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7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ko-KR" sz="17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7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ko-KR" sz="17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sub>
                      </m:sSub>
                      <m:r>
                        <a:rPr lang="en-US" altLang="ko-KR" sz="17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7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7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7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altLang="ko-KR" sz="17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7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f>
                        <m:fPr>
                          <m:ctrlPr>
                            <a:rPr lang="en-US" altLang="ko-KR" sz="17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ko-KR" sz="17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7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ko-KR" sz="17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altLang="ko-KR" sz="17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altLang="ko-KR" sz="17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700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altLang="ko-KR" sz="17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altLang="ko-KR" sz="17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ko-KR" sz="17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7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ko-KR" sz="17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altLang="ko-KR" sz="17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bSup>
                        </m:den>
                      </m:f>
                      <m:r>
                        <a:rPr lang="en-US" altLang="ko-KR" sz="17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altLang="ko-KR" sz="1700" b="1" i="0" smtClean="0">
                          <a:latin typeface="Cambria Math" panose="02040503050406030204" pitchFamily="18" charset="0"/>
                        </a:rPr>
                        <m:t>𝐬𝐢𝐧</m:t>
                      </m:r>
                      <m:d>
                        <m:dPr>
                          <m:ctrlPr>
                            <a:rPr lang="en-US" altLang="ko-KR" sz="17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7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</m:oMath>
                  </m:oMathPara>
                </a14:m>
                <a:endParaRPr lang="en-US" altLang="ko-KR" sz="17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B7532E-F465-4D65-963A-DB8D251C1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18" y="470739"/>
                <a:ext cx="6201694" cy="2340513"/>
              </a:xfrm>
              <a:prstGeom prst="rect">
                <a:avLst/>
              </a:prstGeom>
              <a:blipFill>
                <a:blip r:embed="rId10"/>
                <a:stretch>
                  <a:fillRect l="-589" t="-7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Entr_z_R10_B00">
            <a:hlinkClick r:id="" action="ppaction://media"/>
            <a:extLst>
              <a:ext uri="{FF2B5EF4-FFF2-40B4-BE49-F238E27FC236}">
                <a16:creationId xmlns:a16="http://schemas.microsoft.com/office/drawing/2014/main" id="{A3419A10-BBD6-4E7D-820D-2D45F2B74B57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00489" y="3255103"/>
            <a:ext cx="4129200" cy="3427200"/>
          </a:xfrm>
          <a:prstGeom prst="rect">
            <a:avLst/>
          </a:prstGeom>
        </p:spPr>
      </p:pic>
      <p:pic>
        <p:nvPicPr>
          <p:cNvPr id="18" name="Entr_R10_B12">
            <a:hlinkClick r:id="" action="ppaction://media"/>
            <a:extLst>
              <a:ext uri="{FF2B5EF4-FFF2-40B4-BE49-F238E27FC236}">
                <a16:creationId xmlns:a16="http://schemas.microsoft.com/office/drawing/2014/main" id="{DA2C1FFD-3D6D-4279-BE14-086F71B5F01F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64621" y="3255103"/>
            <a:ext cx="4127379" cy="3427583"/>
          </a:xfrm>
          <a:prstGeom prst="rect">
            <a:avLst/>
          </a:prstGeom>
        </p:spPr>
      </p:pic>
      <p:pic>
        <p:nvPicPr>
          <p:cNvPr id="19" name="Entr_R00_B00">
            <a:hlinkClick r:id="" action="ppaction://media"/>
            <a:extLst>
              <a:ext uri="{FF2B5EF4-FFF2-40B4-BE49-F238E27FC236}">
                <a16:creationId xmlns:a16="http://schemas.microsoft.com/office/drawing/2014/main" id="{B11BC891-7FA6-4007-8473-71CD9ECCE936}"/>
              </a:ext>
            </a:extLst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3255103"/>
            <a:ext cx="4129200" cy="34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8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C9E1992-8EA9-AA9A-71E3-46E178F9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FAE67A2F-3A11-F285-7851-995D50FF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80000" cy="396000"/>
          </a:xfrm>
        </p:spPr>
        <p:txBody>
          <a:bodyPr/>
          <a:lstStyle/>
          <a:p>
            <a:r>
              <a:rPr lang="en-US" altLang="ko-KR"/>
              <a:t>Result (Morphology &amp; Dynamics)</a:t>
            </a:r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497A50-31EB-4B37-9AEA-259F0A83C30E}"/>
              </a:ext>
            </a:extLst>
          </p:cNvPr>
          <p:cNvSpPr txBox="1"/>
          <p:nvPr/>
        </p:nvSpPr>
        <p:spPr>
          <a:xfrm>
            <a:off x="2613965" y="492808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/>
              <a:t>Entropy</a:t>
            </a:r>
            <a:endParaRPr lang="ko-KR" altLang="en-US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927EF1-1BC5-4351-9785-4647CEF82448}"/>
              </a:ext>
            </a:extLst>
          </p:cNvPr>
          <p:cNvSpPr txBox="1"/>
          <p:nvPr/>
        </p:nvSpPr>
        <p:spPr>
          <a:xfrm>
            <a:off x="7594256" y="492808"/>
            <a:ext cx="206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/>
              <a:t>Plasma Beta</a:t>
            </a:r>
            <a:endParaRPr lang="ko-KR" altLang="en-US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94B207-F4CB-42BC-97E7-E6E630AC1105}"/>
              </a:ext>
            </a:extLst>
          </p:cNvPr>
          <p:cNvSpPr txBox="1"/>
          <p:nvPr/>
        </p:nvSpPr>
        <p:spPr>
          <a:xfrm>
            <a:off x="5172123" y="362073"/>
            <a:ext cx="1847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FFFF00"/>
                </a:solidFill>
              </a:rPr>
              <a:t>R10_B12</a:t>
            </a:r>
            <a:endParaRPr lang="ko-KR" altLang="en-US" sz="2800" b="1" dirty="0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711BBC-0B6A-4E9C-8862-8842593E0831}"/>
              </a:ext>
            </a:extLst>
          </p:cNvPr>
          <p:cNvSpPr txBox="1"/>
          <p:nvPr/>
        </p:nvSpPr>
        <p:spPr>
          <a:xfrm>
            <a:off x="2463427" y="5331459"/>
            <a:ext cx="72651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dirty="0"/>
              <a:t>Fastest evolution among all models</a:t>
            </a:r>
          </a:p>
          <a:p>
            <a:pPr algn="ctr"/>
            <a:endParaRPr lang="en-US" altLang="ko-KR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dirty="0"/>
              <a:t>Clear jet formation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dirty="0"/>
              <a:t>High entropy blobs along the jets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dirty="0"/>
              <a:t>Ye distribution at the end</a:t>
            </a:r>
            <a:endParaRPr lang="ko-KR" altLang="en-US" dirty="0"/>
          </a:p>
        </p:txBody>
      </p:sp>
      <p:pic>
        <p:nvPicPr>
          <p:cNvPr id="11" name="E_B_R10_B12">
            <a:hlinkClick r:id="" action="ppaction://media"/>
            <a:extLst>
              <a:ext uri="{FF2B5EF4-FFF2-40B4-BE49-F238E27FC236}">
                <a16:creationId xmlns:a16="http://schemas.microsoft.com/office/drawing/2014/main" id="{9C8F2DF0-271B-4838-BC97-55D0047EB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522" y="909644"/>
            <a:ext cx="10616953" cy="439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1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C9E1992-8EA9-AA9A-71E3-46E178F9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FAE67A2F-3A11-F285-7851-995D50FF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80000" cy="396000"/>
          </a:xfrm>
        </p:spPr>
        <p:txBody>
          <a:bodyPr/>
          <a:lstStyle/>
          <a:p>
            <a:r>
              <a:rPr lang="en-US" altLang="ko-KR" dirty="0"/>
              <a:t>Result (Shock Evolution)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DAF6CE-38C3-2B4E-7ECD-F4429EB89F0D}"/>
              </a:ext>
            </a:extLst>
          </p:cNvPr>
          <p:cNvSpPr txBox="1"/>
          <p:nvPr/>
        </p:nvSpPr>
        <p:spPr>
          <a:xfrm>
            <a:off x="7422636" y="1414891"/>
            <a:ext cx="46698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/>
              <a:t>All models evolve rapidly.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/>
              <a:t>MHD simulation is not stable yet (~200 </a:t>
            </a:r>
            <a:r>
              <a:rPr lang="en-US" altLang="ko-KR" sz="2400" dirty="0" err="1"/>
              <a:t>ms</a:t>
            </a:r>
            <a:r>
              <a:rPr lang="en-US" altLang="ko-KR" sz="2400" dirty="0"/>
              <a:t>).</a:t>
            </a:r>
          </a:p>
          <a:p>
            <a:endParaRPr lang="en-US" altLang="ko-K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/>
              <a:t>R10_B12 shows significantly faster evolution compare to others.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/>
              <a:t>Rotation leads to a delayed explosion relative to the non-rotating case.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C9D56DF-A1BB-428A-9A21-567C5F876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68731"/>
            <a:ext cx="7315215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17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C9E1992-8EA9-AA9A-71E3-46E178F9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14C6-2982-45BE-9C27-A8123DB16120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FAE67A2F-3A11-F285-7851-995D50FF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80000" cy="396000"/>
          </a:xfrm>
        </p:spPr>
        <p:txBody>
          <a:bodyPr/>
          <a:lstStyle/>
          <a:p>
            <a:r>
              <a:rPr lang="en-US" altLang="ko-KR" dirty="0"/>
              <a:t>Result (Heating Rate)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DAF6CE-38C3-2B4E-7ECD-F4429EB89F0D}"/>
              </a:ext>
            </a:extLst>
          </p:cNvPr>
          <p:cNvSpPr txBox="1"/>
          <p:nvPr/>
        </p:nvSpPr>
        <p:spPr>
          <a:xfrm>
            <a:off x="7414687" y="1662797"/>
            <a:ext cx="47773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The strongest net heating rate is observed in R00_B00.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Rotating case (R10_B00) shows a lower heating 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Centrifugal deformation of the neutrinosphere lowers heating efficiency in the gain region (Suwa+18).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R10_B12 exhibits the weakest heating.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C9D56DF-A1BB-428A-9A21-567C5F876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28342"/>
            <a:ext cx="7315215" cy="548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B29A3B-E80C-4769-BD2B-4F1E547660C3}"/>
              </a:ext>
            </a:extLst>
          </p:cNvPr>
          <p:cNvSpPr txBox="1"/>
          <p:nvPr/>
        </p:nvSpPr>
        <p:spPr>
          <a:xfrm>
            <a:off x="921752" y="481338"/>
            <a:ext cx="547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Net heating rate in the gain region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61425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사용자 지정 6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사용자 지정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22038</TotalTime>
  <Words>1208</Words>
  <Application>Microsoft Office PowerPoint</Application>
  <PresentationFormat>와이드스크린</PresentationFormat>
  <Paragraphs>272</Paragraphs>
  <Slides>16</Slides>
  <Notes>16</Notes>
  <HiddenSlides>0</HiddenSlides>
  <MMClips>5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4" baseType="lpstr">
      <vt:lpstr>-apple-system</vt:lpstr>
      <vt:lpstr>Public Sans Web</vt:lpstr>
      <vt:lpstr>맑은 고딕</vt:lpstr>
      <vt:lpstr>Arial</vt:lpstr>
      <vt:lpstr>Cambria Math</vt:lpstr>
      <vt:lpstr>Consolas</vt:lpstr>
      <vt:lpstr>Times New Roman</vt:lpstr>
      <vt:lpstr>Office 테마</vt:lpstr>
      <vt:lpstr>Exploring Core-Collapse Supernovae with GPU Acceleration Code GAMER: Dynamics, Magnetism, and Gravitational Waves</vt:lpstr>
      <vt:lpstr>Introduction to Core-Collapse Supernova (CCSN)</vt:lpstr>
      <vt:lpstr>CCSN Problem</vt:lpstr>
      <vt:lpstr>Motivation</vt:lpstr>
      <vt:lpstr>GAMER Code</vt:lpstr>
      <vt:lpstr>Simulation Setup and Result (Morphology &amp; Dynamics)</vt:lpstr>
      <vt:lpstr>Result (Morphology &amp; Dynamics)</vt:lpstr>
      <vt:lpstr>Result (Shock Evolution)</vt:lpstr>
      <vt:lpstr>Result (Heating Rate)</vt:lpstr>
      <vt:lpstr>Result (Explosive Energy)</vt:lpstr>
      <vt:lpstr>Result (Gravitational Wave)</vt:lpstr>
      <vt:lpstr>Result (Gravitational Wave)</vt:lpstr>
      <vt:lpstr>Tracer Particles</vt:lpstr>
      <vt:lpstr>Tracer Particles</vt:lpstr>
      <vt:lpstr>Ejecta</vt:lpstr>
      <vt:lpstr>Summary &amp; Future Works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Progress</dc:title>
  <dc:creator>Song Inhyeok</dc:creator>
  <cp:lastModifiedBy>Inhyeok Song</cp:lastModifiedBy>
  <cp:revision>758</cp:revision>
  <cp:lastPrinted>2025-05-15T14:50:05Z</cp:lastPrinted>
  <dcterms:created xsi:type="dcterms:W3CDTF">2020-03-19T03:14:24Z</dcterms:created>
  <dcterms:modified xsi:type="dcterms:W3CDTF">2025-05-17T04:22:22Z</dcterms:modified>
</cp:coreProperties>
</file>