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.jpeg" ContentType="image/jpeg"/>
  <Override PartName="/ppt/media/image3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3E231A"/>
        </a:solidFill>
        <a:effectLst/>
        <a:uFillTx/>
        <a:latin typeface="+mn-lt"/>
        <a:ea typeface="+mn-ea"/>
        <a:cs typeface="+mn-cs"/>
        <a:sym typeface="Papyru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EBD2">
              <a:alpha val="48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lastRow>
    <a:fir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D6A96F">
              <a:alpha val="48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3E231A"/>
              </a:solidFill>
              <a:prstDash val="solid"/>
              <a:miter lim="400000"/>
            </a:ln>
          </a:insideV>
        </a:tcBdr>
        <a:fill>
          <a:solidFill>
            <a:srgbClr val="9BA7B4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F8B9E">
              <a:alpha val="90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B1A596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3D231A"/>
              </a:solidFill>
              <a:prstDash val="solid"/>
              <a:miter lim="400000"/>
            </a:ln>
          </a:left>
          <a:right>
            <a:ln w="12700" cap="flat">
              <a:solidFill>
                <a:srgbClr val="3D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BCA581">
              <a:alpha val="50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D231A"/>
              </a:solidFill>
              <a:prstDash val="solid"/>
              <a:miter lim="400000"/>
            </a:ln>
          </a:top>
          <a:bottom>
            <a:ln w="12700" cap="flat">
              <a:solidFill>
                <a:srgbClr val="3D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D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6333">
              <a:alpha val="75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solidFill>
                <a:srgbClr val="3E231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19B68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C09B6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3E231A"/>
              </a:solidFill>
              <a:prstDash val="solid"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45C39">
              <a:alpha val="8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77A48">
              <a:alpha val="8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33E29">
              <a:alpha val="85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solidFill>
                <a:srgbClr val="828D8E"/>
              </a:solidFill>
              <a:prstDash val="solid"/>
              <a:miter lim="400000"/>
            </a:ln>
          </a:left>
          <a:right>
            <a:ln w="12700" cap="flat">
              <a:solidFill>
                <a:srgbClr val="828D8E"/>
              </a:solidFill>
              <a:prstDash val="solid"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solidFill>
                <a:srgbClr val="828D8E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firstCol>
    <a:lastRow>
      <a:tcTxStyle b="off" i="off">
        <a:fontRef idx="minor">
          <a:srgbClr val="3E231A"/>
        </a:fontRef>
        <a:srgbClr val="3E231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DFD8">
              <a:alpha val="61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828D8E"/>
              </a:solidFill>
              <a:prstDash val="solid"/>
              <a:miter lim="400000"/>
            </a:ln>
          </a:top>
          <a:bottom>
            <a:ln w="12700" cap="flat">
              <a:solidFill>
                <a:srgbClr val="828D8E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D5E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83867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6654F">
              <a:alpha val="20000"/>
            </a:srgbClr>
          </a:solidFill>
        </a:fill>
      </a:tcStyle>
    </a:band2H>
    <a:firstCol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3E231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E231A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32323"/>
        </a:fontRef>
        <a:srgbClr val="23232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3E231A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3" name="Shape 1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CR electrons -&gt; B field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Shape 2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remove ainf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hape 2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lower beta -&gt; wider lobe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hape 2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1, 5, 10 sigma derived from the whole data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5" name="Shape 2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3" name="Shape 4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Skip DM particle descriptions, also reason on box size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1" name="Shape 4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Skip DM particle descriptions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大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footer-logo.png" descr="footer-logo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0588"/>
          <a:stretch>
            <a:fillRect/>
          </a:stretch>
        </p:blipFill>
        <p:spPr>
          <a:xfrm>
            <a:off x="22350561" y="660449"/>
            <a:ext cx="1295401" cy="1371601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大標題文字"/>
          <p:cNvSpPr txBox="1"/>
          <p:nvPr>
            <p:ph type="title"/>
          </p:nvPr>
        </p:nvSpPr>
        <p:spPr>
          <a:xfrm>
            <a:off x="2374900" y="2387600"/>
            <a:ext cx="19621500" cy="48768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13" name="內文層級一…"/>
          <p:cNvSpPr txBox="1"/>
          <p:nvPr>
            <p:ph type="body" sz="quarter" idx="1"/>
          </p:nvPr>
        </p:nvSpPr>
        <p:spPr>
          <a:xfrm>
            <a:off x="2374900" y="7251700"/>
            <a:ext cx="19621500" cy="2057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  <a:lvl2pPr marL="0" indent="0" algn="ctr">
              <a:spcBef>
                <a:spcPts val="0"/>
              </a:spcBef>
              <a:buSzTx/>
              <a:buNone/>
              <a:defRPr sz="5000">
                <a:latin typeface="AppleGothic 일반체"/>
                <a:ea typeface="AppleGothic 일반체"/>
                <a:cs typeface="AppleGothic 일반체"/>
                <a:sym typeface="AppleGothic 일반체"/>
              </a:defRPr>
            </a:lvl2pPr>
            <a:lvl3pPr marL="0" indent="0" algn="ctr">
              <a:spcBef>
                <a:spcPts val="0"/>
              </a:spcBef>
              <a:buSzTx/>
              <a:buNone/>
              <a:defRPr sz="5000">
                <a:latin typeface="AppleGothic 일반체"/>
                <a:ea typeface="AppleGothic 일반체"/>
                <a:cs typeface="AppleGothic 일반체"/>
                <a:sym typeface="AppleGothic 일반체"/>
              </a:defRPr>
            </a:lvl3pPr>
            <a:lvl4pPr marL="0" indent="0" algn="ctr">
              <a:spcBef>
                <a:spcPts val="0"/>
              </a:spcBef>
              <a:buSzTx/>
              <a:buNone/>
              <a:defRPr sz="5000">
                <a:latin typeface="AppleGothic 일반체"/>
                <a:ea typeface="AppleGothic 일반체"/>
                <a:cs typeface="AppleGothic 일반체"/>
                <a:sym typeface="AppleGothic 일반체"/>
              </a:defRPr>
            </a:lvl4pPr>
            <a:lvl5pPr marL="0" indent="0" algn="ctr">
              <a:spcBef>
                <a:spcPts val="0"/>
              </a:spcBef>
              <a:buSzTx/>
              <a:buNone/>
              <a:defRPr sz="5000">
                <a:latin typeface="AppleGothic 일반체"/>
                <a:ea typeface="AppleGothic 일반체"/>
                <a:cs typeface="AppleGothic 일반체"/>
                <a:sym typeface="AppleGothic 일반체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4" name="幻燈片編號"/>
          <p:cNvSpPr txBox="1"/>
          <p:nvPr>
            <p:ph type="sldNum" sz="quarter" idx="2"/>
          </p:nvPr>
        </p:nvSpPr>
        <p:spPr>
          <a:xfrm>
            <a:off x="11854406" y="12963168"/>
            <a:ext cx="672109" cy="1041401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「在此輸入名言語錄。」"/>
          <p:cNvSpPr txBox="1"/>
          <p:nvPr>
            <p:ph type="body" sz="quarter" idx="21"/>
          </p:nvPr>
        </p:nvSpPr>
        <p:spPr>
          <a:xfrm>
            <a:off x="2374900" y="6045200"/>
            <a:ext cx="19621500" cy="11176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「在此輸入名言語錄。」</a:t>
            </a:r>
          </a:p>
        </p:txBody>
      </p:sp>
      <p:sp>
        <p:nvSpPr>
          <p:cNvPr id="96" name="–王大明"/>
          <p:cNvSpPr txBox="1"/>
          <p:nvPr>
            <p:ph type="body" sz="quarter" idx="22"/>
          </p:nvPr>
        </p:nvSpPr>
        <p:spPr>
          <a:xfrm>
            <a:off x="2374900" y="8953500"/>
            <a:ext cx="19621500" cy="90163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–王大明</a:t>
            </a:r>
          </a:p>
        </p:txBody>
      </p:sp>
      <p:sp>
        <p:nvSpPr>
          <p:cNvPr id="97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橘色日落映襯下的吉薩金字塔"/>
          <p:cNvSpPr/>
          <p:nvPr>
            <p:ph type="pic" idx="21"/>
          </p:nvPr>
        </p:nvSpPr>
        <p:spPr>
          <a:xfrm>
            <a:off x="0" y="-1816100"/>
            <a:ext cx="24384000" cy="1608893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橘色日落映襯下的吉薩金字塔"/>
          <p:cNvSpPr/>
          <p:nvPr>
            <p:ph type="pic" idx="21"/>
          </p:nvPr>
        </p:nvSpPr>
        <p:spPr>
          <a:xfrm>
            <a:off x="2273300" y="-3352800"/>
            <a:ext cx="19850100" cy="1294656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2" name="大標題文字"/>
          <p:cNvSpPr txBox="1"/>
          <p:nvPr>
            <p:ph type="title"/>
          </p:nvPr>
        </p:nvSpPr>
        <p:spPr>
          <a:xfrm>
            <a:off x="2374900" y="9080500"/>
            <a:ext cx="19621500" cy="1905000"/>
          </a:xfrm>
          <a:prstGeom prst="rect">
            <a:avLst/>
          </a:prstGeom>
        </p:spPr>
        <p:txBody>
          <a:bodyPr anchor="b"/>
          <a:lstStyle>
            <a:lvl1pPr algn="ctr"/>
          </a:lstStyle>
          <a:p>
            <a:pPr/>
            <a:r>
              <a:t>大標題文字</a:t>
            </a:r>
          </a:p>
        </p:txBody>
      </p:sp>
      <p:sp>
        <p:nvSpPr>
          <p:cNvPr id="23" name="內文層級一…"/>
          <p:cNvSpPr txBox="1"/>
          <p:nvPr>
            <p:ph type="body" sz="quarter" idx="1"/>
          </p:nvPr>
        </p:nvSpPr>
        <p:spPr>
          <a:xfrm>
            <a:off x="2374900" y="11010900"/>
            <a:ext cx="19621500" cy="1930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4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大標題文字"/>
          <p:cNvSpPr txBox="1"/>
          <p:nvPr>
            <p:ph type="title"/>
          </p:nvPr>
        </p:nvSpPr>
        <p:spPr>
          <a:xfrm>
            <a:off x="2374900" y="5143500"/>
            <a:ext cx="19621500" cy="34290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大標題文字</a:t>
            </a:r>
          </a:p>
        </p:txBody>
      </p:sp>
      <p:sp>
        <p:nvSpPr>
          <p:cNvPr id="3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橘色日落映襯下的吉薩金字塔"/>
          <p:cNvSpPr/>
          <p:nvPr>
            <p:ph type="pic" idx="21"/>
          </p:nvPr>
        </p:nvSpPr>
        <p:spPr>
          <a:xfrm>
            <a:off x="10998200" y="1930400"/>
            <a:ext cx="15167286" cy="100076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40" name="大標題文字"/>
          <p:cNvSpPr txBox="1"/>
          <p:nvPr>
            <p:ph type="title"/>
          </p:nvPr>
        </p:nvSpPr>
        <p:spPr>
          <a:xfrm>
            <a:off x="1816100" y="1943100"/>
            <a:ext cx="10502900" cy="5626100"/>
          </a:xfrm>
          <a:prstGeom prst="rect">
            <a:avLst/>
          </a:prstGeom>
        </p:spPr>
        <p:txBody>
          <a:bodyPr anchor="b"/>
          <a:lstStyle>
            <a:lvl1pPr algn="ctr">
              <a:defRPr sz="9400"/>
            </a:lvl1pPr>
          </a:lstStyle>
          <a:p>
            <a:pPr/>
            <a:r>
              <a:t>大標題文字</a:t>
            </a:r>
          </a:p>
        </p:txBody>
      </p:sp>
      <p:sp>
        <p:nvSpPr>
          <p:cNvPr id="41" name="內文層級一…"/>
          <p:cNvSpPr txBox="1"/>
          <p:nvPr>
            <p:ph type="body" sz="quarter" idx="1"/>
          </p:nvPr>
        </p:nvSpPr>
        <p:spPr>
          <a:xfrm>
            <a:off x="1816100" y="7556500"/>
            <a:ext cx="10502900" cy="4216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000"/>
            </a:lvl1pPr>
            <a:lvl2pPr marL="0" indent="0" algn="ctr">
              <a:spcBef>
                <a:spcPts val="0"/>
              </a:spcBef>
              <a:buSzTx/>
              <a:buNone/>
              <a:defRPr sz="5000"/>
            </a:lvl2pPr>
            <a:lvl3pPr marL="0" indent="0" algn="ctr">
              <a:spcBef>
                <a:spcPts val="0"/>
              </a:spcBef>
              <a:buSzTx/>
              <a:buNone/>
              <a:defRPr sz="5000"/>
            </a:lvl3pPr>
            <a:lvl4pPr marL="0" indent="0" algn="ctr">
              <a:spcBef>
                <a:spcPts val="0"/>
              </a:spcBef>
              <a:buSzTx/>
              <a:buNone/>
              <a:defRPr sz="5000"/>
            </a:lvl4pPr>
            <a:lvl5pPr marL="0" indent="0" algn="ctr">
              <a:spcBef>
                <a:spcPts val="0"/>
              </a:spcBef>
              <a:buSzTx/>
              <a:buNone/>
              <a:defRPr sz="50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2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大標題文字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大標題文字</a:t>
            </a:r>
          </a:p>
        </p:txBody>
      </p:sp>
      <p:sp>
        <p:nvSpPr>
          <p:cNvPr id="5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footer-logo.png" descr="footer-logo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1648"/>
          <a:stretch>
            <a:fillRect/>
          </a:stretch>
        </p:blipFill>
        <p:spPr>
          <a:xfrm>
            <a:off x="22358201" y="654298"/>
            <a:ext cx="1295401" cy="1353295"/>
          </a:xfrm>
          <a:prstGeom prst="rect">
            <a:avLst/>
          </a:prstGeom>
          <a:ln w="12700">
            <a:miter lim="400000"/>
          </a:ln>
        </p:spPr>
      </p:pic>
      <p:sp>
        <p:nvSpPr>
          <p:cNvPr id="58" name="大標題文字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>
              <a:defRPr sz="6400"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大標題文字</a:t>
            </a:r>
          </a:p>
        </p:txBody>
      </p:sp>
      <p:sp>
        <p:nvSpPr>
          <p:cNvPr id="59" name="內文層級一…"/>
          <p:cNvSpPr txBox="1"/>
          <p:nvPr>
            <p:ph type="body" idx="1"/>
          </p:nvPr>
        </p:nvSpPr>
        <p:spPr>
          <a:xfrm>
            <a:off x="2374900" y="4127500"/>
            <a:ext cx="19621500" cy="8191500"/>
          </a:xfrm>
          <a:prstGeom prst="rect">
            <a:avLst/>
          </a:prstGeom>
        </p:spPr>
        <p:txBody>
          <a:bodyPr/>
          <a:lstStyle>
            <a:lvl1pPr marL="228600" indent="-228600">
              <a:buSzPct val="100000"/>
              <a:buChar char="•"/>
              <a:defRPr sz="4000"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  <a:lvl2pPr marL="1270000" indent="-609600">
              <a:buChar char="•"/>
              <a:defRPr sz="4000">
                <a:latin typeface="AppleGothic 일반체"/>
                <a:ea typeface="AppleGothic 일반체"/>
                <a:cs typeface="AppleGothic 일반체"/>
                <a:sym typeface="AppleGothic 일반체"/>
              </a:defRPr>
            </a:lvl2pPr>
            <a:lvl3pPr marL="1930400" indent="-609600">
              <a:buChar char="•"/>
              <a:defRPr sz="4000">
                <a:latin typeface="AppleGothic 일반체"/>
                <a:ea typeface="AppleGothic 일반체"/>
                <a:cs typeface="AppleGothic 일반체"/>
                <a:sym typeface="AppleGothic 일반체"/>
              </a:defRPr>
            </a:lvl3pPr>
            <a:lvl4pPr marL="2590800" indent="-609600">
              <a:buChar char="•"/>
              <a:defRPr sz="4000">
                <a:latin typeface="AppleGothic 일반체"/>
                <a:ea typeface="AppleGothic 일반체"/>
                <a:cs typeface="AppleGothic 일반체"/>
                <a:sym typeface="AppleGothic 일반체"/>
              </a:defRPr>
            </a:lvl4pPr>
            <a:lvl5pPr marL="3251200" indent="-609600">
              <a:buChar char="•"/>
              <a:defRPr sz="4000">
                <a:latin typeface="AppleGothic 일반체"/>
                <a:ea typeface="AppleGothic 일반체"/>
                <a:cs typeface="AppleGothic 일반체"/>
                <a:sym typeface="AppleGothic 일반체"/>
              </a:defRPr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0" name="幻燈片編號"/>
          <p:cNvSpPr txBox="1"/>
          <p:nvPr>
            <p:ph type="sldNum" sz="quarter" idx="2"/>
          </p:nvPr>
        </p:nvSpPr>
        <p:spPr>
          <a:xfrm>
            <a:off x="11854406" y="12939120"/>
            <a:ext cx="672109" cy="1041401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橘色日落映襯下的吉薩金字塔"/>
          <p:cNvSpPr/>
          <p:nvPr>
            <p:ph type="pic" sz="half" idx="21"/>
          </p:nvPr>
        </p:nvSpPr>
        <p:spPr>
          <a:xfrm>
            <a:off x="10109200" y="3606800"/>
            <a:ext cx="12472592" cy="8382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8" name="大標題文字"/>
          <p:cNvSpPr txBox="1"/>
          <p:nvPr>
            <p:ph type="title"/>
          </p:nvPr>
        </p:nvSpPr>
        <p:spPr>
          <a:xfrm>
            <a:off x="2374900" y="889000"/>
            <a:ext cx="19621500" cy="29591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大標題文字</a:t>
            </a:r>
          </a:p>
        </p:txBody>
      </p:sp>
      <p:sp>
        <p:nvSpPr>
          <p:cNvPr id="69" name="內文層級一…"/>
          <p:cNvSpPr txBox="1"/>
          <p:nvPr>
            <p:ph type="body" sz="half" idx="1"/>
          </p:nvPr>
        </p:nvSpPr>
        <p:spPr>
          <a:xfrm>
            <a:off x="2374900" y="4140200"/>
            <a:ext cx="9410700" cy="7874000"/>
          </a:xfrm>
          <a:prstGeom prst="rect">
            <a:avLst/>
          </a:prstGeom>
        </p:spPr>
        <p:txBody>
          <a:bodyPr/>
          <a:lstStyle>
            <a:lvl1pPr marL="533400" indent="-533400">
              <a:spcBef>
                <a:spcPts val="3900"/>
              </a:spcBef>
              <a:buBlip>
                <a:blip r:embed="rId2"/>
              </a:buBlip>
              <a:defRPr sz="4200"/>
            </a:lvl1pPr>
            <a:lvl2pPr marL="1066800" indent="-533400">
              <a:spcBef>
                <a:spcPts val="3900"/>
              </a:spcBef>
              <a:buBlip>
                <a:blip r:embed="rId2"/>
              </a:buBlip>
              <a:defRPr sz="4200"/>
            </a:lvl2pPr>
            <a:lvl3pPr marL="1600200" indent="-533400">
              <a:spcBef>
                <a:spcPts val="3900"/>
              </a:spcBef>
              <a:buBlip>
                <a:blip r:embed="rId2"/>
              </a:buBlip>
              <a:defRPr sz="4200"/>
            </a:lvl3pPr>
            <a:lvl4pPr marL="2133600" indent="-533400">
              <a:spcBef>
                <a:spcPts val="3900"/>
              </a:spcBef>
              <a:buBlip>
                <a:blip r:embed="rId2"/>
              </a:buBlip>
              <a:defRPr sz="4200"/>
            </a:lvl4pPr>
            <a:lvl5pPr marL="2667000" indent="-533400">
              <a:spcBef>
                <a:spcPts val="3900"/>
              </a:spcBef>
              <a:buBlip>
                <a:blip r:embed="rId2"/>
              </a:buBlip>
              <a:defRPr sz="42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橘色日落映襯下的吉薩金字塔"/>
          <p:cNvSpPr/>
          <p:nvPr>
            <p:ph type="pic" sz="quarter" idx="21"/>
          </p:nvPr>
        </p:nvSpPr>
        <p:spPr>
          <a:xfrm>
            <a:off x="13487400" y="-736600"/>
            <a:ext cx="9662406" cy="63754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吉薩金字塔的特寫"/>
          <p:cNvSpPr/>
          <p:nvPr>
            <p:ph type="pic" idx="22"/>
          </p:nvPr>
        </p:nvSpPr>
        <p:spPr>
          <a:xfrm>
            <a:off x="13111577" y="4381521"/>
            <a:ext cx="9977826" cy="15152734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蔚藍天空為背景，獅身人面像座落吉薩金字塔前"/>
          <p:cNvSpPr/>
          <p:nvPr>
            <p:ph type="pic" idx="23"/>
          </p:nvPr>
        </p:nvSpPr>
        <p:spPr>
          <a:xfrm>
            <a:off x="-139700" y="-25400"/>
            <a:ext cx="17310482" cy="12984978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文層級一…"/>
          <p:cNvSpPr txBox="1"/>
          <p:nvPr>
            <p:ph type="body" idx="1"/>
          </p:nvPr>
        </p:nvSpPr>
        <p:spPr>
          <a:xfrm>
            <a:off x="2374900" y="1651000"/>
            <a:ext cx="19621500" cy="10414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3" name="大標題文字"/>
          <p:cNvSpPr txBox="1"/>
          <p:nvPr>
            <p:ph type="title"/>
          </p:nvPr>
        </p:nvSpPr>
        <p:spPr>
          <a:xfrm>
            <a:off x="2387600" y="889000"/>
            <a:ext cx="19621500" cy="2959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11993858" y="13144500"/>
            <a:ext cx="393205" cy="5715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</p:sldLayoutIdLst>
  <p:transition xmlns:p14="http://schemas.microsoft.com/office/powerpoint/2010/main" spd="med" advClick="1"/>
  <p:txStyles>
    <p:title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titleStyle>
    <p:bodyStyle>
      <a:lvl1pPr marL="6604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1pPr>
      <a:lvl2pPr marL="13208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2pPr>
      <a:lvl3pPr marL="19812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3pPr>
      <a:lvl4pPr marL="26416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4pPr>
      <a:lvl5pPr marL="33020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5pPr>
      <a:lvl6pPr marL="39624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6pPr>
      <a:lvl7pPr marL="46228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7pPr>
      <a:lvl8pPr marL="52832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8pPr>
      <a:lvl9pPr marL="5943600" marR="0" indent="-660400" algn="l" defTabSz="8255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25000"/>
        <a:buFontTx/>
        <a:buBlip>
          <a:blip r:embed="rId3"/>
        </a:buBlip>
        <a:tabLst/>
        <a:defRPr b="0" baseline="0" cap="none" i="0" spc="0" strike="noStrike" sz="5200" u="none">
          <a:solidFill>
            <a:srgbClr val="3E231A"/>
          </a:solidFill>
          <a:uFillTx/>
          <a:latin typeface="+mn-lt"/>
          <a:ea typeface="+mn-ea"/>
          <a:cs typeface="+mn-cs"/>
          <a:sym typeface="Papyrus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Papyru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Relationship Id="rId4" Type="http://schemas.openxmlformats.org/officeDocument/2006/relationships/image" Target="../media/image19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Relationship Id="rId4" Type="http://schemas.openxmlformats.org/officeDocument/2006/relationships/image" Target="../media/image3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gif"/><Relationship Id="rId3" Type="http://schemas.openxmlformats.org/officeDocument/2006/relationships/image" Target="../media/image3.g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g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Effects on polarization properties of radio galaxies by magnetized AGN jets"/>
          <p:cNvSpPr txBox="1"/>
          <p:nvPr>
            <p:ph type="ctrTitle"/>
          </p:nvPr>
        </p:nvSpPr>
        <p:spPr>
          <a:xfrm>
            <a:off x="768740" y="2387600"/>
            <a:ext cx="22846520" cy="4876800"/>
          </a:xfrm>
          <a:prstGeom prst="rect">
            <a:avLst/>
          </a:prstGeom>
        </p:spPr>
        <p:txBody>
          <a:bodyPr/>
          <a:lstStyle>
            <a:lvl1pPr>
              <a:lnSpc>
                <a:spcPct val="110000"/>
              </a:lnSpc>
              <a:defRPr sz="7100"/>
            </a:lvl1pPr>
          </a:lstStyle>
          <a:p>
            <a:pPr/>
            <a:r>
              <a:t>Effects on polarization properties of radio galaxies by magnetized AGN jets</a:t>
            </a:r>
          </a:p>
        </p:txBody>
      </p:sp>
      <p:sp>
        <p:nvSpPr>
          <p:cNvPr id="122" name="Zheng-Xian Hsu (NTHU), Hsiang-Yi Karen Yang (NTHU),…"/>
          <p:cNvSpPr txBox="1"/>
          <p:nvPr>
            <p:ph type="subTitle" sz="quarter" idx="1"/>
          </p:nvPr>
        </p:nvSpPr>
        <p:spPr>
          <a:xfrm>
            <a:off x="2374900" y="8775362"/>
            <a:ext cx="19621500" cy="2451758"/>
          </a:xfrm>
          <a:prstGeom prst="rect">
            <a:avLst/>
          </a:prstGeom>
        </p:spPr>
        <p:txBody>
          <a:bodyPr/>
          <a:lstStyle/>
          <a:p>
            <a:pPr defTabSz="652145">
              <a:defRPr sz="3950"/>
            </a:pPr>
            <a:r>
              <a:t>Zheng-Xian Hsu (NTHU), Hsiang-Yi Karen Yang (NTHU),</a:t>
            </a:r>
          </a:p>
          <a:p>
            <a:pPr defTabSz="652145">
              <a:defRPr sz="3950"/>
            </a:pPr>
            <a:r>
              <a:t> Alvina Y. L. On (NCTS), and Hsi-Yu Schive (NTU)</a:t>
            </a:r>
          </a:p>
          <a:p>
            <a:pPr defTabSz="652145">
              <a:defRPr sz="3950"/>
            </a:pPr>
          </a:p>
          <a:p>
            <a:pPr defTabSz="652145">
              <a:defRPr sz="3160"/>
            </a:pPr>
            <a:r>
              <a:t>2025/05/17 ASROC</a:t>
            </a:r>
          </a:p>
        </p:txBody>
      </p:sp>
      <p:sp>
        <p:nvSpPr>
          <p:cNvPr id="123" name="幻燈片編號"/>
          <p:cNvSpPr txBox="1"/>
          <p:nvPr>
            <p:ph type="sldNum" sz="quarter" idx="2"/>
          </p:nvPr>
        </p:nvSpPr>
        <p:spPr>
          <a:xfrm>
            <a:off x="12056515" y="12963168"/>
            <a:ext cx="267891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Does magnetic pressure affect lobe dynamics?"/>
          <p:cNvSpPr txBox="1"/>
          <p:nvPr>
            <p:ph type="title"/>
          </p:nvPr>
        </p:nvSpPr>
        <p:spPr>
          <a:xfrm>
            <a:off x="2374900" y="889000"/>
            <a:ext cx="19621500" cy="1924381"/>
          </a:xfrm>
          <a:prstGeom prst="rect">
            <a:avLst/>
          </a:prstGeom>
        </p:spPr>
        <p:txBody>
          <a:bodyPr/>
          <a:lstStyle/>
          <a:p>
            <a:pPr/>
            <a:r>
              <a:t>Does magnetic pressure affect lobe dynamics?</a:t>
            </a:r>
          </a:p>
        </p:txBody>
      </p:sp>
      <p:sp>
        <p:nvSpPr>
          <p:cNvPr id="237" name="按兩下來編輯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39" name="fmha_density_r100_000022.png" descr="fmha_density_r100_000022.png"/>
          <p:cNvPicPr>
            <a:picLocks noChangeAspect="1"/>
          </p:cNvPicPr>
          <p:nvPr/>
        </p:nvPicPr>
        <p:blipFill>
          <a:blip r:embed="rId3">
            <a:extLst/>
          </a:blip>
          <a:srcRect l="3890" t="4073" r="2130" b="0"/>
          <a:stretch>
            <a:fillRect/>
          </a:stretch>
        </p:blipFill>
        <p:spPr>
          <a:xfrm>
            <a:off x="943665" y="3366293"/>
            <a:ext cx="11223674" cy="9714087"/>
          </a:xfrm>
          <a:prstGeom prst="rect">
            <a:avLst/>
          </a:prstGeom>
          <a:ln w="12700">
            <a:miter lim="400000"/>
          </a:ln>
        </p:spPr>
      </p:pic>
      <p:sp>
        <p:nvSpPr>
          <p:cNvPr id="240" name="fiducial"/>
          <p:cNvSpPr txBox="1"/>
          <p:nvPr/>
        </p:nvSpPr>
        <p:spPr>
          <a:xfrm>
            <a:off x="4722411" y="7232980"/>
            <a:ext cx="1442584" cy="629446"/>
          </a:xfrm>
          <a:prstGeom prst="rect">
            <a:avLst/>
          </a:prstGeom>
          <a:solidFill>
            <a:srgbClr val="FFFFFF">
              <a:alpha val="8655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fiducial</a:t>
            </a:r>
          </a:p>
        </p:txBody>
      </p:sp>
      <p:sp>
        <p:nvSpPr>
          <p:cNvPr id="241" name="more magnetization"/>
          <p:cNvSpPr txBox="1"/>
          <p:nvPr/>
        </p:nvSpPr>
        <p:spPr>
          <a:xfrm>
            <a:off x="6701560" y="7232980"/>
            <a:ext cx="3925368" cy="629446"/>
          </a:xfrm>
          <a:prstGeom prst="rect">
            <a:avLst/>
          </a:prstGeom>
          <a:solidFill>
            <a:srgbClr val="FFFFFF">
              <a:alpha val="8655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more magnetization</a:t>
            </a:r>
          </a:p>
        </p:txBody>
      </p:sp>
      <p:sp>
        <p:nvSpPr>
          <p:cNvPr id="242" name="hydro jets"/>
          <p:cNvSpPr txBox="1"/>
          <p:nvPr/>
        </p:nvSpPr>
        <p:spPr>
          <a:xfrm>
            <a:off x="3715539" y="11694913"/>
            <a:ext cx="2449456" cy="629446"/>
          </a:xfrm>
          <a:prstGeom prst="rect">
            <a:avLst/>
          </a:prstGeom>
          <a:solidFill>
            <a:srgbClr val="FFFFFF">
              <a:alpha val="8655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hydro jets</a:t>
            </a:r>
          </a:p>
        </p:txBody>
      </p:sp>
      <p:sp>
        <p:nvSpPr>
          <p:cNvPr id="243" name="less ambient field"/>
          <p:cNvSpPr txBox="1"/>
          <p:nvPr/>
        </p:nvSpPr>
        <p:spPr>
          <a:xfrm>
            <a:off x="7156776" y="11694913"/>
            <a:ext cx="3470152" cy="629446"/>
          </a:xfrm>
          <a:prstGeom prst="rect">
            <a:avLst/>
          </a:prstGeom>
          <a:solidFill>
            <a:srgbClr val="FFFFFF">
              <a:alpha val="8655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less ambient field</a:t>
            </a:r>
          </a:p>
        </p:txBody>
      </p:sp>
      <p:sp>
        <p:nvSpPr>
          <p:cNvPr id="244" name="density slice plot"/>
          <p:cNvSpPr txBox="1"/>
          <p:nvPr/>
        </p:nvSpPr>
        <p:spPr>
          <a:xfrm>
            <a:off x="1304155" y="2618775"/>
            <a:ext cx="10502646" cy="88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density slice plot</a:t>
            </a:r>
          </a:p>
        </p:txBody>
      </p:sp>
      <p:sp>
        <p:nvSpPr>
          <p:cNvPr id="245" name="YES"/>
          <p:cNvSpPr txBox="1"/>
          <p:nvPr/>
        </p:nvSpPr>
        <p:spPr>
          <a:xfrm>
            <a:off x="21070210" y="1930597"/>
            <a:ext cx="1800751" cy="888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600">
                <a:solidFill>
                  <a:srgbClr val="FF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YES</a:t>
            </a:r>
          </a:p>
        </p:txBody>
      </p:sp>
      <p:pic>
        <p:nvPicPr>
          <p:cNvPr id="246" name="hfma_lobe_plasma_beta_000022.png" descr="hfma_lobe_plasma_beta_000022.png"/>
          <p:cNvPicPr>
            <a:picLocks noChangeAspect="1"/>
          </p:cNvPicPr>
          <p:nvPr/>
        </p:nvPicPr>
        <p:blipFill>
          <a:blip r:embed="rId4">
            <a:extLst/>
          </a:blip>
          <a:srcRect l="3351" t="5205" r="8874" b="0"/>
          <a:stretch>
            <a:fillRect/>
          </a:stretch>
        </p:blipFill>
        <p:spPr>
          <a:xfrm>
            <a:off x="12314960" y="3632993"/>
            <a:ext cx="11334293" cy="9180597"/>
          </a:xfrm>
          <a:prstGeom prst="rect">
            <a:avLst/>
          </a:prstGeom>
          <a:ln w="12700">
            <a:miter lim="400000"/>
          </a:ln>
        </p:spPr>
      </p:pic>
      <p:sp>
        <p:nvSpPr>
          <p:cNvPr id="247" name="線條"/>
          <p:cNvSpPr/>
          <p:nvPr/>
        </p:nvSpPr>
        <p:spPr>
          <a:xfrm flipV="1">
            <a:off x="17982137" y="4933050"/>
            <a:ext cx="1" cy="2495016"/>
          </a:xfrm>
          <a:prstGeom prst="line">
            <a:avLst/>
          </a:prstGeom>
          <a:ln w="63500">
            <a:solidFill>
              <a:srgbClr val="00231A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248" name="線條"/>
          <p:cNvSpPr/>
          <p:nvPr/>
        </p:nvSpPr>
        <p:spPr>
          <a:xfrm flipV="1">
            <a:off x="17982137" y="7906605"/>
            <a:ext cx="1" cy="888606"/>
          </a:xfrm>
          <a:prstGeom prst="line">
            <a:avLst/>
          </a:prstGeom>
          <a:ln w="63500">
            <a:solidFill>
              <a:srgbClr val="00231A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249" name="in the lobe region"/>
          <p:cNvSpPr txBox="1"/>
          <p:nvPr/>
        </p:nvSpPr>
        <p:spPr>
          <a:xfrm>
            <a:off x="12730815" y="2860178"/>
            <a:ext cx="10502645" cy="726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β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</m:t>
                    </m:r>
                  </m:sub>
                </m:sSub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sub>
                </m:sSub>
              </m:oMath>
            </a14:m>
            <a:r>
              <a:t> in the lobe region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32" presetID="4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7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1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8" grpId="2"/>
      <p:bldP build="whole" bldLvl="1" animBg="1" rev="0" advAuto="0" spid="24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ynthetic I map at 1.4 GHz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Synthetic I map at 1.4 GHz</a:t>
            </a:r>
          </a:p>
        </p:txBody>
      </p:sp>
      <p:sp>
        <p:nvSpPr>
          <p:cNvPr id="254" name="按兩下來編輯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幻燈片編號"/>
          <p:cNvSpPr txBox="1"/>
          <p:nvPr>
            <p:ph type="sldNum" sz="quarter" idx="2"/>
          </p:nvPr>
        </p:nvSpPr>
        <p:spPr>
          <a:xfrm>
            <a:off x="11979719" y="12939120"/>
            <a:ext cx="421483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6" name="fiducial_run_I.png" descr="fiducial_run_I.png"/>
          <p:cNvPicPr>
            <a:picLocks noChangeAspect="1"/>
          </p:cNvPicPr>
          <p:nvPr/>
        </p:nvPicPr>
        <p:blipFill>
          <a:blip r:embed="rId3">
            <a:extLst/>
          </a:blip>
          <a:srcRect l="5960" t="4870" r="11458" b="0"/>
          <a:stretch>
            <a:fillRect/>
          </a:stretch>
        </p:blipFill>
        <p:spPr>
          <a:xfrm>
            <a:off x="578795" y="4399610"/>
            <a:ext cx="9003241" cy="7778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7" name="hydro_jet_I.png" descr="hydro_jet_I.png"/>
          <p:cNvPicPr>
            <a:picLocks noChangeAspect="1"/>
          </p:cNvPicPr>
          <p:nvPr/>
        </p:nvPicPr>
        <p:blipFill>
          <a:blip r:embed="rId4">
            <a:extLst/>
          </a:blip>
          <a:srcRect l="5919" t="4775" r="11396" b="0"/>
          <a:stretch>
            <a:fillRect/>
          </a:stretch>
        </p:blipFill>
        <p:spPr>
          <a:xfrm>
            <a:off x="14494733" y="4399610"/>
            <a:ext cx="9005318" cy="777838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2" name="群組"/>
          <p:cNvGrpSpPr/>
          <p:nvPr/>
        </p:nvGrpSpPr>
        <p:grpSpPr>
          <a:xfrm>
            <a:off x="9550158" y="4429514"/>
            <a:ext cx="4953723" cy="8867508"/>
            <a:chOff x="0" y="0"/>
            <a:chExt cx="4953721" cy="8867506"/>
          </a:xfrm>
        </p:grpSpPr>
        <p:sp>
          <p:nvSpPr>
            <p:cNvPr id="258" name="NRAO/AUI Archives"/>
            <p:cNvSpPr txBox="1"/>
            <p:nvPr/>
          </p:nvSpPr>
          <p:spPr>
            <a:xfrm>
              <a:off x="0" y="7460550"/>
              <a:ext cx="4953722" cy="14069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>
                <a:spcBef>
                  <a:spcPts val="4200"/>
                </a:spcBef>
                <a:defRPr sz="2800">
                  <a:latin typeface="AppleGothic 일반체"/>
                  <a:ea typeface="AppleGothic 일반체"/>
                  <a:cs typeface="AppleGothic 일반체"/>
                  <a:sym typeface="AppleGothic 일반체"/>
                </a:defRPr>
              </a:lvl1pPr>
            </a:lstStyle>
            <a:p>
              <a:pPr/>
              <a:r>
                <a:t>NRAO/AUI Archives</a:t>
              </a:r>
            </a:p>
          </p:txBody>
        </p:sp>
        <p:grpSp>
          <p:nvGrpSpPr>
            <p:cNvPr id="261" name="群組"/>
            <p:cNvGrpSpPr/>
            <p:nvPr/>
          </p:nvGrpSpPr>
          <p:grpSpPr>
            <a:xfrm>
              <a:off x="56762" y="0"/>
              <a:ext cx="4840197" cy="7744312"/>
              <a:chOff x="0" y="0"/>
              <a:chExt cx="4840195" cy="7744311"/>
            </a:xfrm>
          </p:grpSpPr>
          <p:pic>
            <p:nvPicPr>
              <p:cNvPr id="259" name="3c31.jpg" descr="3c31.jp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4840196" cy="774431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60" name="3C31"/>
              <p:cNvSpPr txBox="1"/>
              <p:nvPr/>
            </p:nvSpPr>
            <p:spPr>
              <a:xfrm>
                <a:off x="23417" y="740"/>
                <a:ext cx="2081494" cy="122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rmAutofit fontScale="100000" lnSpcReduction="0"/>
              </a:bodyPr>
              <a:lstStyle>
                <a:lvl1pPr algn="l">
                  <a:spcBef>
                    <a:spcPts val="4200"/>
                  </a:spcBef>
                  <a:defRPr sz="3200">
                    <a:solidFill>
                      <a:srgbClr val="FFFFFF"/>
                    </a:solidFill>
                    <a:latin typeface="AppleGothic 일반체"/>
                    <a:ea typeface="AppleGothic 일반체"/>
                    <a:cs typeface="AppleGothic 일반체"/>
                    <a:sym typeface="AppleGothic 일반체"/>
                  </a:defRPr>
                </a:lvl1pPr>
              </a:lstStyle>
              <a:p>
                <a:pPr/>
                <a:r>
                  <a:t>3C31</a:t>
                </a:r>
              </a:p>
            </p:txBody>
          </p:sp>
        </p:grpSp>
      </p:grpSp>
      <p:sp>
        <p:nvSpPr>
          <p:cNvPr id="263" name="線條"/>
          <p:cNvSpPr/>
          <p:nvPr/>
        </p:nvSpPr>
        <p:spPr>
          <a:xfrm>
            <a:off x="12290173" y="8752040"/>
            <a:ext cx="5459446" cy="1"/>
          </a:xfrm>
          <a:prstGeom prst="line">
            <a:avLst/>
          </a:prstGeom>
          <a:ln w="63500">
            <a:solidFill>
              <a:srgbClr val="FF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264" name="Polarized radiative transfer (PRT) simulation at T=22 Myr"/>
          <p:cNvSpPr txBox="1"/>
          <p:nvPr/>
        </p:nvSpPr>
        <p:spPr>
          <a:xfrm>
            <a:off x="5358899" y="3105755"/>
            <a:ext cx="13666202" cy="88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Polarized radiative transfer (PRT) simulation at T=22 Myr</a:t>
            </a:r>
          </a:p>
        </p:txBody>
      </p:sp>
      <p:sp>
        <p:nvSpPr>
          <p:cNvPr id="265" name="similar to hydro jets"/>
          <p:cNvSpPr txBox="1"/>
          <p:nvPr/>
        </p:nvSpPr>
        <p:spPr>
          <a:xfrm>
            <a:off x="12966196" y="8858580"/>
            <a:ext cx="4107401" cy="629446"/>
          </a:xfrm>
          <a:prstGeom prst="rect">
            <a:avLst/>
          </a:prstGeom>
          <a:solidFill>
            <a:srgbClr val="FFFFFF">
              <a:alpha val="8655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200">
                <a:solidFill>
                  <a:srgbClr val="FF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similar to hydro jets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hydro_jet_polarized_intensity.png" descr="hydro_jet_polarized_intensity.png"/>
          <p:cNvPicPr>
            <a:picLocks noChangeAspect="1"/>
          </p:cNvPicPr>
          <p:nvPr/>
        </p:nvPicPr>
        <p:blipFill>
          <a:blip r:embed="rId2">
            <a:extLst/>
          </a:blip>
          <a:srcRect l="5471" t="5505" r="12667" b="0"/>
          <a:stretch>
            <a:fillRect/>
          </a:stretch>
        </p:blipFill>
        <p:spPr>
          <a:xfrm>
            <a:off x="12398624" y="3490714"/>
            <a:ext cx="10947621" cy="947789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fiducial_run_polarized_intensity.png" descr="fiducial_run_polarized_intensity.png"/>
          <p:cNvPicPr>
            <a:picLocks noChangeAspect="1"/>
          </p:cNvPicPr>
          <p:nvPr/>
        </p:nvPicPr>
        <p:blipFill>
          <a:blip r:embed="rId3">
            <a:extLst/>
          </a:blip>
          <a:srcRect l="6209" t="5704" r="11829" b="0"/>
          <a:stretch>
            <a:fillRect/>
          </a:stretch>
        </p:blipFill>
        <p:spPr>
          <a:xfrm>
            <a:off x="1059138" y="3490714"/>
            <a:ext cx="10984289" cy="9477943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Synthetic polarized intensity at 1.4 GHz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Synthetic polarized intensity at 1.4 GHz</a:t>
            </a:r>
          </a:p>
        </p:txBody>
      </p:sp>
      <p:sp>
        <p:nvSpPr>
          <p:cNvPr id="272" name="幻燈片編號"/>
          <p:cNvSpPr txBox="1"/>
          <p:nvPr>
            <p:ph type="sldNum" sz="quarter" idx="2"/>
          </p:nvPr>
        </p:nvSpPr>
        <p:spPr>
          <a:xfrm>
            <a:off x="11902031" y="12939120"/>
            <a:ext cx="576859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3" name="with E-vector"/>
          <p:cNvSpPr txBox="1"/>
          <p:nvPr/>
        </p:nvSpPr>
        <p:spPr>
          <a:xfrm>
            <a:off x="19982301" y="2348231"/>
            <a:ext cx="3263984" cy="736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457200">
              <a:spcBef>
                <a:spcPts val="2000"/>
              </a:spcBef>
              <a:defRPr sz="3600">
                <a:solidFill>
                  <a:srgbClr val="FF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with E-vector</a:t>
            </a:r>
          </a:p>
        </p:txBody>
      </p:sp>
      <p:sp>
        <p:nvSpPr>
          <p:cNvPr id="274" name="B-field along jet axis"/>
          <p:cNvSpPr txBox="1"/>
          <p:nvPr/>
        </p:nvSpPr>
        <p:spPr>
          <a:xfrm>
            <a:off x="18048757" y="7697428"/>
            <a:ext cx="3953943" cy="629446"/>
          </a:xfrm>
          <a:prstGeom prst="rect">
            <a:avLst/>
          </a:prstGeom>
          <a:solidFill>
            <a:srgbClr val="FFFFFF">
              <a:alpha val="8655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200">
                <a:solidFill>
                  <a:srgbClr val="FF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B-field along jet axis</a:t>
            </a:r>
          </a:p>
        </p:txBody>
      </p:sp>
      <p:sp>
        <p:nvSpPr>
          <p:cNvPr id="275" name="no clear alignment at lobe edge"/>
          <p:cNvSpPr txBox="1"/>
          <p:nvPr/>
        </p:nvSpPr>
        <p:spPr>
          <a:xfrm>
            <a:off x="14970337" y="4258554"/>
            <a:ext cx="5982173" cy="629446"/>
          </a:xfrm>
          <a:prstGeom prst="rect">
            <a:avLst/>
          </a:prstGeom>
          <a:solidFill>
            <a:srgbClr val="FFFFFF">
              <a:alpha val="8655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200">
                <a:solidFill>
                  <a:srgbClr val="FF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no clear alignment at lobe edge</a:t>
            </a:r>
          </a:p>
        </p:txBody>
      </p:sp>
      <p:sp>
        <p:nvSpPr>
          <p:cNvPr id="276" name="less B-field…"/>
          <p:cNvSpPr txBox="1"/>
          <p:nvPr/>
        </p:nvSpPr>
        <p:spPr>
          <a:xfrm>
            <a:off x="7253757" y="7479979"/>
            <a:ext cx="2685596" cy="1064344"/>
          </a:xfrm>
          <a:prstGeom prst="rect">
            <a:avLst/>
          </a:prstGeom>
          <a:solidFill>
            <a:srgbClr val="FFFFFF">
              <a:alpha val="8655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457200">
              <a:spcBef>
                <a:spcPts val="100"/>
              </a:spcBef>
              <a:defRPr sz="3200">
                <a:solidFill>
                  <a:srgbClr val="FF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less B-field</a:t>
            </a:r>
          </a:p>
          <a:p>
            <a:pPr defTabSz="457200">
              <a:spcBef>
                <a:spcPts val="100"/>
              </a:spcBef>
              <a:defRPr sz="3200">
                <a:solidFill>
                  <a:srgbClr val="FF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alignment</a:t>
            </a:r>
          </a:p>
        </p:txBody>
      </p:sp>
      <p:sp>
        <p:nvSpPr>
          <p:cNvPr id="277" name="no clear alignment at lobe edge"/>
          <p:cNvSpPr txBox="1"/>
          <p:nvPr/>
        </p:nvSpPr>
        <p:spPr>
          <a:xfrm>
            <a:off x="3560207" y="4258554"/>
            <a:ext cx="5982173" cy="629446"/>
          </a:xfrm>
          <a:prstGeom prst="rect">
            <a:avLst/>
          </a:prstGeom>
          <a:solidFill>
            <a:srgbClr val="FFFFFF">
              <a:alpha val="8655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200">
                <a:solidFill>
                  <a:srgbClr val="FF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no clear alignment at lobe edge</a:t>
            </a:r>
          </a:p>
        </p:txBody>
      </p:sp>
      <p:sp>
        <p:nvSpPr>
          <p:cNvPr id="278" name="線條"/>
          <p:cNvSpPr/>
          <p:nvPr/>
        </p:nvSpPr>
        <p:spPr>
          <a:xfrm flipV="1">
            <a:off x="6551293" y="6221527"/>
            <a:ext cx="1" cy="3581247"/>
          </a:xfrm>
          <a:prstGeom prst="line">
            <a:avLst/>
          </a:prstGeom>
          <a:ln w="635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  <p:sp>
        <p:nvSpPr>
          <p:cNvPr id="279" name="線條"/>
          <p:cNvSpPr/>
          <p:nvPr/>
        </p:nvSpPr>
        <p:spPr>
          <a:xfrm flipV="1">
            <a:off x="17961423" y="6221527"/>
            <a:ext cx="1" cy="3581248"/>
          </a:xfrm>
          <a:prstGeom prst="line">
            <a:avLst/>
          </a:prstGeom>
          <a:ln w="635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  <p:sp>
        <p:nvSpPr>
          <p:cNvPr id="282" name="Higher jet magnetization   higher B-field magnitude inside the lobe…"/>
          <p:cNvSpPr txBox="1"/>
          <p:nvPr>
            <p:ph type="body" idx="1"/>
          </p:nvPr>
        </p:nvSpPr>
        <p:spPr>
          <a:xfrm>
            <a:off x="1159736" y="4127500"/>
            <a:ext cx="22699580" cy="8191500"/>
          </a:xfrm>
          <a:prstGeom prst="rect">
            <a:avLst/>
          </a:prstGeom>
        </p:spPr>
        <p:txBody>
          <a:bodyPr anchor="t"/>
          <a:lstStyle/>
          <a:p>
            <a:pPr/>
            <a:r>
              <a:t>Higher jet magnetization </a:t>
            </a:r>
            <a14:m>
              <m:oMath>
                <m:r>
                  <a:rPr xmlns:a="http://schemas.openxmlformats.org/drawingml/2006/main" sz="4000" i="1">
                    <a:solidFill>
                      <a:srgbClr val="3E2319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higher B-field magnitude inside the lobe</a:t>
            </a:r>
          </a:p>
          <a:p>
            <a:pPr/>
            <a:r>
              <a:t>Higher magnetic pressure </a:t>
            </a:r>
            <a14:m>
              <m:oMath>
                <m:r>
                  <a:rPr xmlns:a="http://schemas.openxmlformats.org/drawingml/2006/main" sz="4000" i="1">
                    <a:solidFill>
                      <a:srgbClr val="3E2319"/>
                    </a:solidFill>
                    <a:latin typeface="Cambria Math" panose="02040503050406030204" pitchFamily="18" charset="0"/>
                  </a:rPr>
                  <m:t>→</m:t>
                </m:r>
              </m:oMath>
            </a14:m>
            <a:r>
              <a:t> a wider lobe</a:t>
            </a:r>
          </a:p>
          <a:p>
            <a:pPr/>
            <a:r>
              <a:t>No clear difference on lobe dynamic with initial B-field setup</a:t>
            </a:r>
          </a:p>
          <a:p>
            <a:pPr/>
            <a:r>
              <a:t>Both stokes I map and polarized E-vectors suggest unmagnetized jet is able to form some features similar to observed images</a:t>
            </a:r>
          </a:p>
          <a:p>
            <a:pPr/>
            <a:r>
              <a:t>The polarized E-vectors don’t show the aligned magnetic structure at the edge of the lobes. Non-thermal electron contribution from ambient medium may be necessary to have this feature.</a:t>
            </a:r>
          </a:p>
        </p:txBody>
      </p:sp>
      <p:sp>
        <p:nvSpPr>
          <p:cNvPr id="283" name="幻燈片編號"/>
          <p:cNvSpPr txBox="1"/>
          <p:nvPr>
            <p:ph type="sldNum" sz="quarter" idx="2"/>
          </p:nvPr>
        </p:nvSpPr>
        <p:spPr>
          <a:xfrm>
            <a:off x="11911407" y="12939120"/>
            <a:ext cx="558107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Outlin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Outline</a:t>
            </a:r>
          </a:p>
        </p:txBody>
      </p:sp>
      <p:sp>
        <p:nvSpPr>
          <p:cNvPr id="288" name="Introduction…"/>
          <p:cNvSpPr txBox="1"/>
          <p:nvPr>
            <p:ph type="body" sz="half" idx="1"/>
          </p:nvPr>
        </p:nvSpPr>
        <p:spPr>
          <a:xfrm>
            <a:off x="1214932" y="4133850"/>
            <a:ext cx="10531200" cy="8191500"/>
          </a:xfrm>
          <a:prstGeom prst="rect">
            <a:avLst/>
          </a:prstGeom>
        </p:spPr>
        <p:txBody>
          <a:bodyPr anchor="t"/>
          <a:lstStyle/>
          <a:p>
            <a:pPr marL="508000" indent="-508000">
              <a:buSzPct val="125000"/>
            </a:pPr>
            <a:r>
              <a:t>Introduction</a:t>
            </a:r>
          </a:p>
          <a:p>
            <a:pPr lvl="1" marL="1168400" indent="-508000">
              <a:buSzPct val="125000"/>
            </a:pPr>
            <a:r>
              <a:t>The polarized emission in radio galaxy</a:t>
            </a:r>
          </a:p>
          <a:p>
            <a:pPr lvl="1" marL="1168400" indent="-508000">
              <a:buSzPct val="125000"/>
            </a:pPr>
            <a:r>
              <a:t>Depolarization in observed images</a:t>
            </a:r>
          </a:p>
          <a:p>
            <a:pPr marL="508000" indent="-508000">
              <a:buSzPct val="125000"/>
            </a:pPr>
            <a:r>
              <a:t>Methods</a:t>
            </a:r>
          </a:p>
          <a:p>
            <a:pPr lvl="1" marL="1168400" indent="-508000">
              <a:buSzPct val="125000"/>
            </a:pPr>
            <a:r>
              <a:t>Simulation code: GAMER-2</a:t>
            </a:r>
          </a:p>
          <a:p>
            <a:pPr lvl="1" marL="1168400" indent="-508000">
              <a:buSzPct val="125000"/>
            </a:pPr>
            <a:r>
              <a:t>Initial setup of an isolated galaxy cluster</a:t>
            </a:r>
          </a:p>
          <a:p>
            <a:pPr lvl="1" marL="1168400" indent="-508000">
              <a:buSzPct val="125000"/>
            </a:pPr>
            <a:r>
              <a:t>Model of our magnetized jet</a:t>
            </a:r>
          </a:p>
        </p:txBody>
      </p:sp>
      <p:sp>
        <p:nvSpPr>
          <p:cNvPr id="289" name="幻燈片編號"/>
          <p:cNvSpPr txBox="1"/>
          <p:nvPr>
            <p:ph type="sldNum" sz="quarter" idx="2"/>
          </p:nvPr>
        </p:nvSpPr>
        <p:spPr>
          <a:xfrm>
            <a:off x="11934922" y="12939120"/>
            <a:ext cx="511077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0" name="Results…"/>
          <p:cNvSpPr txBox="1"/>
          <p:nvPr/>
        </p:nvSpPr>
        <p:spPr>
          <a:xfrm>
            <a:off x="12324604" y="4133850"/>
            <a:ext cx="10657011" cy="8191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marL="508000" indent="-508000" algn="l">
              <a:spcBef>
                <a:spcPts val="4200"/>
              </a:spcBef>
              <a:buSzPct val="125000"/>
              <a:buChar char="•"/>
              <a:defRPr sz="4000"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Results</a:t>
            </a:r>
          </a:p>
          <a:p>
            <a:pPr lvl="1" marL="1168400" indent="-508000" algn="l">
              <a:spcBef>
                <a:spcPts val="4200"/>
              </a:spcBef>
              <a:buSzPct val="125000"/>
              <a:buChar char="•"/>
              <a:defRPr sz="4000"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Comparison on jet magnetization</a:t>
            </a:r>
          </a:p>
          <a:p>
            <a:pPr lvl="1" marL="1168400" indent="-508000" algn="l">
              <a:spcBef>
                <a:spcPts val="4200"/>
              </a:spcBef>
              <a:buSzPct val="125000"/>
              <a:buChar char="•"/>
              <a:defRPr sz="4000"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The effect from initial B-field</a:t>
            </a:r>
          </a:p>
          <a:p>
            <a:pPr lvl="1" marL="1168400" indent="-508000" algn="l">
              <a:spcBef>
                <a:spcPts val="4200"/>
              </a:spcBef>
              <a:buSzPct val="125000"/>
              <a:buChar char="•"/>
              <a:defRPr sz="4000"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Synthetic images from polarized radiative transfer (PRT) simulation</a:t>
            </a:r>
          </a:p>
          <a:p>
            <a:pPr marL="508000" indent="-508000" algn="l">
              <a:spcBef>
                <a:spcPts val="4200"/>
              </a:spcBef>
              <a:buSzPct val="125000"/>
              <a:buChar char="•"/>
              <a:defRPr sz="4000"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However, B-field doesn’t only cause synchrotron emission"/>
          <p:cNvSpPr txBox="1"/>
          <p:nvPr>
            <p:ph type="title"/>
          </p:nvPr>
        </p:nvSpPr>
        <p:spPr>
          <a:xfrm>
            <a:off x="1336112" y="895350"/>
            <a:ext cx="21711776" cy="2959100"/>
          </a:xfrm>
          <a:prstGeom prst="rect">
            <a:avLst/>
          </a:prstGeom>
        </p:spPr>
        <p:txBody>
          <a:bodyPr/>
          <a:lstStyle/>
          <a:p>
            <a:pPr/>
            <a:r>
              <a:t>However, B-field doesn’t only cause synchrotron emission</a:t>
            </a:r>
          </a:p>
        </p:txBody>
      </p:sp>
      <p:sp>
        <p:nvSpPr>
          <p:cNvPr id="293" name="Faraday rotation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Faraday rotation </a:t>
            </a:r>
          </a:p>
        </p:txBody>
      </p:sp>
      <p:sp>
        <p:nvSpPr>
          <p:cNvPr id="294" name="幻燈片編號"/>
          <p:cNvSpPr txBox="1"/>
          <p:nvPr>
            <p:ph type="sldNum" sz="quarter" idx="2"/>
          </p:nvPr>
        </p:nvSpPr>
        <p:spPr>
          <a:xfrm>
            <a:off x="11934922" y="12939120"/>
            <a:ext cx="511077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5" name="For galaxy clusters, it’s common to have RM more than"/>
          <p:cNvSpPr txBox="1"/>
          <p:nvPr/>
        </p:nvSpPr>
        <p:spPr>
          <a:xfrm>
            <a:off x="5764851" y="8385549"/>
            <a:ext cx="12854298" cy="28291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  <m:sSup>
                    <m:e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p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0.812</m:t>
                  </m:r>
                  <m:sSubSup>
                    <m:e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</m:e>
                    <m:sub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sub>
                    <m:sup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sup>
                  </m:sSubSup>
                  <m:f>
                    <m:fPr>
                      <m:ctrlP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</m:num>
                    <m:den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sSup>
                        <m:e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  <m:f>
                    <m:fPr>
                      <m:ctrlP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num>
                    <m:den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den>
                  </m:f>
                  <m:f>
                    <m:fPr>
                      <m:ctrlP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num>
                    <m:den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den>
                  </m:f>
                </m:oMath>
              </m:oMathPara>
            </a14:m>
          </a:p>
          <a:p>
            <a: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>
                <a:latin typeface="AppleGothic 일반체"/>
                <a:ea typeface="AppleGothic 일반체"/>
                <a:cs typeface="AppleGothic 일반체"/>
                <a:sym typeface="AppleGothic 일반체"/>
              </a:rPr>
              <a:t>For galaxy clusters, it’s common to have RM more than </a:t>
            </a:r>
            <a14:m>
              <m:oMath>
                <m:r>
                  <a:rPr xmlns:a="http://schemas.openxmlformats.org/drawingml/2006/main" sz="3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100</m:t>
                </m:r>
                <m:r>
                  <a:rPr xmlns:a="http://schemas.openxmlformats.org/drawingml/2006/main" sz="3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r</m:t>
                </m:r>
                <m:r>
                  <a:rPr xmlns:a="http://schemas.openxmlformats.org/drawingml/2006/main" sz="3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32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d</m:t>
                </m:r>
                <m:sSup>
                  <m:e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p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-</m:t>
                    </m:r>
                    <m:r>
                      <a:rPr xmlns:a="http://schemas.openxmlformats.org/drawingml/2006/main" sz="32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</m:t>
                    </m:r>
                  </m:sup>
                </m:sSup>
              </m:oMath>
            </a14:m>
          </a:p>
        </p:txBody>
      </p:sp>
      <p:grpSp>
        <p:nvGrpSpPr>
          <p:cNvPr id="302" name="群組"/>
          <p:cNvGrpSpPr/>
          <p:nvPr/>
        </p:nvGrpSpPr>
        <p:grpSpPr>
          <a:xfrm>
            <a:off x="4851897" y="4473504"/>
            <a:ext cx="14680207" cy="2970811"/>
            <a:chOff x="0" y="0"/>
            <a:chExt cx="14680205" cy="2970809"/>
          </a:xfrm>
        </p:grpSpPr>
        <p:sp>
          <p:nvSpPr>
            <p:cNvPr id="296" name="electron density…"/>
            <p:cNvSpPr/>
            <p:nvPr/>
          </p:nvSpPr>
          <p:spPr>
            <a:xfrm>
              <a:off x="2913118" y="0"/>
              <a:ext cx="9499123" cy="26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3" y="0"/>
                  </a:moveTo>
                  <a:cubicBezTo>
                    <a:pt x="7967" y="0"/>
                    <a:pt x="5720" y="2939"/>
                    <a:pt x="4858" y="7062"/>
                  </a:cubicBezTo>
                  <a:cubicBezTo>
                    <a:pt x="4628" y="6992"/>
                    <a:pt x="4391" y="6953"/>
                    <a:pt x="4150" y="6953"/>
                  </a:cubicBezTo>
                  <a:cubicBezTo>
                    <a:pt x="1857" y="6953"/>
                    <a:pt x="0" y="10233"/>
                    <a:pt x="0" y="14278"/>
                  </a:cubicBezTo>
                  <a:cubicBezTo>
                    <a:pt x="0" y="18323"/>
                    <a:pt x="1857" y="21600"/>
                    <a:pt x="4150" y="21600"/>
                  </a:cubicBezTo>
                  <a:cubicBezTo>
                    <a:pt x="4193" y="21600"/>
                    <a:pt x="4237" y="21597"/>
                    <a:pt x="4280" y="21594"/>
                  </a:cubicBezTo>
                  <a:lnTo>
                    <a:pt x="10532" y="21597"/>
                  </a:lnTo>
                  <a:cubicBezTo>
                    <a:pt x="10555" y="21598"/>
                    <a:pt x="10579" y="21600"/>
                    <a:pt x="10603" y="21600"/>
                  </a:cubicBezTo>
                  <a:cubicBezTo>
                    <a:pt x="10626" y="21600"/>
                    <a:pt x="10648" y="21598"/>
                    <a:pt x="10672" y="21597"/>
                  </a:cubicBezTo>
                  <a:lnTo>
                    <a:pt x="18141" y="21600"/>
                  </a:lnTo>
                  <a:cubicBezTo>
                    <a:pt x="20051" y="21600"/>
                    <a:pt x="21600" y="18868"/>
                    <a:pt x="21600" y="15496"/>
                  </a:cubicBezTo>
                  <a:cubicBezTo>
                    <a:pt x="21600" y="12124"/>
                    <a:pt x="20051" y="9389"/>
                    <a:pt x="18141" y="9389"/>
                  </a:cubicBezTo>
                  <a:cubicBezTo>
                    <a:pt x="17627" y="9389"/>
                    <a:pt x="17139" y="9589"/>
                    <a:pt x="16701" y="9943"/>
                  </a:cubicBezTo>
                  <a:cubicBezTo>
                    <a:pt x="16453" y="4379"/>
                    <a:pt x="13819" y="0"/>
                    <a:pt x="10603" y="0"/>
                  </a:cubicBezTo>
                  <a:close/>
                </a:path>
              </a:pathLst>
            </a:custGeom>
            <a:solidFill>
              <a:srgbClr val="FFFFFF">
                <a:alpha val="63132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200">
                  <a:solidFill>
                    <a:srgbClr val="000000"/>
                  </a:solidFill>
                  <a:latin typeface="PingFang TC Medium"/>
                  <a:ea typeface="PingFang TC Medium"/>
                  <a:cs typeface="PingFang TC Medium"/>
                  <a:sym typeface="PingFang TC Medium"/>
                </a:defRPr>
              </a:pPr>
              <a:r>
                <a:t>electron density </a:t>
              </a:r>
              <a14:m>
                <m:oMath>
                  <m:sSub>
                    <m:e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sub>
                  </m:sSub>
                </m:oMath>
              </a14:m>
            </a:p>
            <a:p>
              <a:pPr defTabSz="584200">
                <a:defRPr sz="3200">
                  <a:solidFill>
                    <a:srgbClr val="000000"/>
                  </a:solidFill>
                  <a:latin typeface="PingFang TC Medium"/>
                  <a:ea typeface="PingFang TC Medium"/>
                  <a:cs typeface="PingFang TC Medium"/>
                  <a:sym typeface="PingFang TC Medium"/>
                </a:defRPr>
              </a:pPr>
              <a:r>
                <a:t>length </a:t>
              </a:r>
              <a14:m>
                <m:oMath>
                  <m:r>
                    <a:rPr xmlns:a="http://schemas.openxmlformats.org/drawingml/2006/main" sz="3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l</m:t>
                  </m:r>
                </m:oMath>
              </a14:m>
            </a:p>
            <a:p>
              <a:pPr defTabSz="584200">
                <a:defRPr sz="3200">
                  <a:solidFill>
                    <a:srgbClr val="000000"/>
                  </a:solidFill>
                  <a:latin typeface="PingFang TC Medium"/>
                  <a:ea typeface="PingFang TC Medium"/>
                  <a:cs typeface="PingFang TC Medium"/>
                  <a:sym typeface="PingFang TC Medium"/>
                </a:defRPr>
              </a:pPr>
              <a:r>
                <a:t>B-field on line of sight </a:t>
              </a:r>
              <a14:m>
                <m:oMath>
                  <m:sSub>
                    <m:e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</m:oMath>
              </a14:m>
            </a:p>
          </p:txBody>
        </p:sp>
        <p:sp>
          <p:nvSpPr>
            <p:cNvPr id="297" name="線條"/>
            <p:cNvSpPr/>
            <p:nvPr/>
          </p:nvSpPr>
          <p:spPr>
            <a:xfrm>
              <a:off x="452921" y="2025494"/>
              <a:ext cx="1619086" cy="1"/>
            </a:xfrm>
            <a:prstGeom prst="line">
              <a:avLst/>
            </a:prstGeom>
            <a:noFill/>
            <a:ln w="76200" cap="flat">
              <a:solidFill>
                <a:srgbClr val="FFAC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100">
                  <a:solidFill>
                    <a:srgbClr val="FFFFFF"/>
                  </a:solid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</a:p>
          </p:txBody>
        </p:sp>
        <p:sp>
          <p:nvSpPr>
            <p:cNvPr id="298" name="線條"/>
            <p:cNvSpPr/>
            <p:nvPr/>
          </p:nvSpPr>
          <p:spPr>
            <a:xfrm>
              <a:off x="12821955" y="1602210"/>
              <a:ext cx="1368600" cy="1368600"/>
            </a:xfrm>
            <a:prstGeom prst="line">
              <a:avLst/>
            </a:prstGeom>
            <a:noFill/>
            <a:ln w="76200" cap="flat">
              <a:solidFill>
                <a:srgbClr val="FFAC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100">
                  <a:solidFill>
                    <a:srgbClr val="FFFFFF"/>
                  </a:solid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</a:p>
          </p:txBody>
        </p:sp>
        <p:sp>
          <p:nvSpPr>
            <p:cNvPr id="303" name="連接線"/>
            <p:cNvSpPr/>
            <p:nvPr/>
          </p:nvSpPr>
          <p:spPr>
            <a:xfrm>
              <a:off x="14268403" y="1574737"/>
              <a:ext cx="411803" cy="123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2" h="21600" fill="norm" stroke="1" extrusionOk="0">
                  <a:moveTo>
                    <a:pt x="8344" y="0"/>
                  </a:moveTo>
                  <a:cubicBezTo>
                    <a:pt x="21600" y="6938"/>
                    <a:pt x="18819" y="14138"/>
                    <a:pt x="0" y="21600"/>
                  </a:cubicBezTo>
                </a:path>
              </a:pathLst>
            </a:custGeom>
            <a:noFill/>
            <a:ln w="76200" cap="flat">
              <a:solidFill>
                <a:srgbClr val="FF48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00" name="Polarized light"/>
            <p:cNvSpPr txBox="1"/>
            <p:nvPr/>
          </p:nvSpPr>
          <p:spPr>
            <a:xfrm>
              <a:off x="0" y="886105"/>
              <a:ext cx="2783843" cy="689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just" defTabSz="457200">
                <a:spcBef>
                  <a:spcPts val="2000"/>
                </a:spcBef>
                <a:defRPr sz="3200">
                  <a:solidFill>
                    <a:srgbClr val="000000"/>
                  </a:solidFill>
                  <a:latin typeface="AppleGothic 일반체"/>
                  <a:ea typeface="AppleGothic 일반체"/>
                  <a:cs typeface="AppleGothic 일반체"/>
                  <a:sym typeface="AppleGothic 일반체"/>
                </a:defRPr>
              </a:lvl1pPr>
            </a:lstStyle>
            <a:p>
              <a:pPr/>
              <a:r>
                <a:t>Polarized light</a:t>
              </a:r>
            </a:p>
          </p:txBody>
        </p:sp>
        <p:sp>
          <p:nvSpPr>
            <p:cNvPr id="301" name="線條"/>
            <p:cNvSpPr/>
            <p:nvPr/>
          </p:nvSpPr>
          <p:spPr>
            <a:xfrm>
              <a:off x="12795014" y="1575269"/>
              <a:ext cx="1619086" cy="1"/>
            </a:xfrm>
            <a:prstGeom prst="line">
              <a:avLst/>
            </a:prstGeom>
            <a:noFill/>
            <a:ln w="76200" cap="flat">
              <a:solidFill>
                <a:srgbClr val="FFAC00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100">
                  <a:solidFill>
                    <a:srgbClr val="FFFFFF"/>
                  </a:solid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橢圓形 橢圓形" descr="橢圓形 橢圓形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8695" y="3514857"/>
            <a:ext cx="17694541" cy="4339697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</p:pic>
      <p:sp>
        <p:nvSpPr>
          <p:cNvPr id="306" name="Depolarization in observed images - intrinsic depolarization"/>
          <p:cNvSpPr txBox="1"/>
          <p:nvPr>
            <p:ph type="title"/>
          </p:nvPr>
        </p:nvSpPr>
        <p:spPr>
          <a:xfrm>
            <a:off x="1242728" y="895350"/>
            <a:ext cx="21709297" cy="2959100"/>
          </a:xfrm>
          <a:prstGeom prst="rect">
            <a:avLst/>
          </a:prstGeom>
        </p:spPr>
        <p:txBody>
          <a:bodyPr/>
          <a:lstStyle/>
          <a:p>
            <a:pPr/>
            <a:r>
              <a:t>Depolarization in observed images - intrinsic depolarization</a:t>
            </a:r>
          </a:p>
        </p:txBody>
      </p:sp>
      <p:sp>
        <p:nvSpPr>
          <p:cNvPr id="307" name="LOS, extended source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LOS, extended source</a:t>
            </a:r>
          </a:p>
        </p:txBody>
      </p:sp>
      <p:sp>
        <p:nvSpPr>
          <p:cNvPr id="308" name="幻燈片編號"/>
          <p:cNvSpPr txBox="1"/>
          <p:nvPr>
            <p:ph type="sldNum" sz="quarter" idx="2"/>
          </p:nvPr>
        </p:nvSpPr>
        <p:spPr>
          <a:xfrm>
            <a:off x="11934922" y="12939120"/>
            <a:ext cx="511077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12" name="群組"/>
          <p:cNvGrpSpPr/>
          <p:nvPr/>
        </p:nvGrpSpPr>
        <p:grpSpPr>
          <a:xfrm>
            <a:off x="3052101" y="4389164"/>
            <a:ext cx="2781151" cy="2762900"/>
            <a:chOff x="0" y="0"/>
            <a:chExt cx="2781149" cy="2762898"/>
          </a:xfrm>
        </p:grpSpPr>
        <p:sp>
          <p:nvSpPr>
            <p:cNvPr id="309" name="形狀"/>
            <p:cNvSpPr/>
            <p:nvPr/>
          </p:nvSpPr>
          <p:spPr>
            <a:xfrm>
              <a:off x="0" y="4948"/>
              <a:ext cx="2781150" cy="275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2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10" name="線條"/>
            <p:cNvSpPr/>
            <p:nvPr/>
          </p:nvSpPr>
          <p:spPr>
            <a:xfrm>
              <a:off x="274011" y="1406215"/>
              <a:ext cx="2233126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311" name="線條"/>
            <p:cNvSpPr/>
            <p:nvPr/>
          </p:nvSpPr>
          <p:spPr>
            <a:xfrm flipV="1">
              <a:off x="1064680" y="-1"/>
              <a:ext cx="600989" cy="276163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</p:grpSp>
      <p:sp>
        <p:nvSpPr>
          <p:cNvPr id="313" name="矩形"/>
          <p:cNvSpPr txBox="1"/>
          <p:nvPr/>
        </p:nvSpPr>
        <p:spPr>
          <a:xfrm>
            <a:off x="8028397" y="11192503"/>
            <a:ext cx="8972359" cy="1359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just"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  <m:sSup>
                    <m:e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p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0.812</m:t>
                  </m:r>
                  <m:sSubSup>
                    <m:e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</m:e>
                    <m:sub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sub>
                    <m:sup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sup>
                  </m:sSubSup>
                  <m:f>
                    <m:fPr>
                      <m:ctrlP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</m:num>
                    <m:den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sSup>
                        <m:e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  <m:f>
                    <m:fPr>
                      <m:ctrlP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num>
                    <m:den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den>
                  </m:f>
                  <m:f>
                    <m:fPr>
                      <m:ctrlP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num>
                    <m:den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den>
                  </m:f>
                </m:oMath>
              </m:oMathPara>
            </a14:m>
          </a:p>
        </p:txBody>
      </p:sp>
      <p:grpSp>
        <p:nvGrpSpPr>
          <p:cNvPr id="320" name="群組"/>
          <p:cNvGrpSpPr/>
          <p:nvPr/>
        </p:nvGrpSpPr>
        <p:grpSpPr>
          <a:xfrm>
            <a:off x="4851897" y="8331732"/>
            <a:ext cx="14680207" cy="2970811"/>
            <a:chOff x="0" y="0"/>
            <a:chExt cx="14680205" cy="2970809"/>
          </a:xfrm>
        </p:grpSpPr>
        <p:sp>
          <p:nvSpPr>
            <p:cNvPr id="314" name="electron density…"/>
            <p:cNvSpPr/>
            <p:nvPr/>
          </p:nvSpPr>
          <p:spPr>
            <a:xfrm>
              <a:off x="2913118" y="0"/>
              <a:ext cx="9499123" cy="26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3" y="0"/>
                  </a:moveTo>
                  <a:cubicBezTo>
                    <a:pt x="7967" y="0"/>
                    <a:pt x="5720" y="2939"/>
                    <a:pt x="4858" y="7062"/>
                  </a:cubicBezTo>
                  <a:cubicBezTo>
                    <a:pt x="4628" y="6992"/>
                    <a:pt x="4391" y="6953"/>
                    <a:pt x="4150" y="6953"/>
                  </a:cubicBezTo>
                  <a:cubicBezTo>
                    <a:pt x="1857" y="6953"/>
                    <a:pt x="0" y="10233"/>
                    <a:pt x="0" y="14278"/>
                  </a:cubicBezTo>
                  <a:cubicBezTo>
                    <a:pt x="0" y="18323"/>
                    <a:pt x="1857" y="21600"/>
                    <a:pt x="4150" y="21600"/>
                  </a:cubicBezTo>
                  <a:cubicBezTo>
                    <a:pt x="4193" y="21600"/>
                    <a:pt x="4237" y="21597"/>
                    <a:pt x="4280" y="21594"/>
                  </a:cubicBezTo>
                  <a:lnTo>
                    <a:pt x="10532" y="21597"/>
                  </a:lnTo>
                  <a:cubicBezTo>
                    <a:pt x="10555" y="21598"/>
                    <a:pt x="10579" y="21600"/>
                    <a:pt x="10603" y="21600"/>
                  </a:cubicBezTo>
                  <a:cubicBezTo>
                    <a:pt x="10626" y="21600"/>
                    <a:pt x="10648" y="21598"/>
                    <a:pt x="10672" y="21597"/>
                  </a:cubicBezTo>
                  <a:lnTo>
                    <a:pt x="18141" y="21600"/>
                  </a:lnTo>
                  <a:cubicBezTo>
                    <a:pt x="20051" y="21600"/>
                    <a:pt x="21600" y="18868"/>
                    <a:pt x="21600" y="15496"/>
                  </a:cubicBezTo>
                  <a:cubicBezTo>
                    <a:pt x="21600" y="12124"/>
                    <a:pt x="20051" y="9389"/>
                    <a:pt x="18141" y="9389"/>
                  </a:cubicBezTo>
                  <a:cubicBezTo>
                    <a:pt x="17627" y="9389"/>
                    <a:pt x="17139" y="9589"/>
                    <a:pt x="16701" y="9943"/>
                  </a:cubicBezTo>
                  <a:cubicBezTo>
                    <a:pt x="16453" y="4379"/>
                    <a:pt x="13819" y="0"/>
                    <a:pt x="10603" y="0"/>
                  </a:cubicBezTo>
                  <a:close/>
                </a:path>
              </a:pathLst>
            </a:custGeom>
            <a:solidFill>
              <a:srgbClr val="FFFFFF">
                <a:alpha val="63132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200">
                  <a:solidFill>
                    <a:srgbClr val="000000"/>
                  </a:solidFill>
                  <a:latin typeface="PingFang TC Medium"/>
                  <a:ea typeface="PingFang TC Medium"/>
                  <a:cs typeface="PingFang TC Medium"/>
                  <a:sym typeface="PingFang TC Medium"/>
                </a:defRPr>
              </a:pPr>
              <a:r>
                <a:t>electron density </a:t>
              </a:r>
              <a14:m>
                <m:oMath>
                  <m:sSub>
                    <m:e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sub>
                  </m:sSub>
                </m:oMath>
              </a14:m>
            </a:p>
            <a:p>
              <a:pPr defTabSz="584200">
                <a:defRPr sz="3200">
                  <a:solidFill>
                    <a:srgbClr val="000000"/>
                  </a:solidFill>
                  <a:latin typeface="PingFang TC Medium"/>
                  <a:ea typeface="PingFang TC Medium"/>
                  <a:cs typeface="PingFang TC Medium"/>
                  <a:sym typeface="PingFang TC Medium"/>
                </a:defRPr>
              </a:pPr>
              <a:r>
                <a:t>length </a:t>
              </a:r>
              <a14:m>
                <m:oMath>
                  <m:r>
                    <a:rPr xmlns:a="http://schemas.openxmlformats.org/drawingml/2006/main" sz="3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l</m:t>
                  </m:r>
                </m:oMath>
              </a14:m>
            </a:p>
            <a:p>
              <a:pPr defTabSz="584200">
                <a:defRPr sz="3200">
                  <a:solidFill>
                    <a:srgbClr val="000000"/>
                  </a:solidFill>
                  <a:latin typeface="PingFang TC Medium"/>
                  <a:ea typeface="PingFang TC Medium"/>
                  <a:cs typeface="PingFang TC Medium"/>
                  <a:sym typeface="PingFang TC Medium"/>
                </a:defRPr>
              </a:pPr>
              <a:r>
                <a:t>B-field on line of sight </a:t>
              </a:r>
              <a14:m>
                <m:oMath>
                  <m:sSub>
                    <m:e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</m:oMath>
              </a14:m>
            </a:p>
          </p:txBody>
        </p:sp>
        <p:sp>
          <p:nvSpPr>
            <p:cNvPr id="315" name="線條"/>
            <p:cNvSpPr/>
            <p:nvPr/>
          </p:nvSpPr>
          <p:spPr>
            <a:xfrm>
              <a:off x="452921" y="2025494"/>
              <a:ext cx="1619086" cy="1"/>
            </a:xfrm>
            <a:prstGeom prst="line">
              <a:avLst/>
            </a:prstGeom>
            <a:noFill/>
            <a:ln w="76200" cap="flat">
              <a:solidFill>
                <a:srgbClr val="FFAC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100">
                  <a:solidFill>
                    <a:srgbClr val="FFFFFF"/>
                  </a:solid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</a:p>
          </p:txBody>
        </p:sp>
        <p:sp>
          <p:nvSpPr>
            <p:cNvPr id="316" name="線條"/>
            <p:cNvSpPr/>
            <p:nvPr/>
          </p:nvSpPr>
          <p:spPr>
            <a:xfrm>
              <a:off x="12821955" y="1602210"/>
              <a:ext cx="1368600" cy="1368600"/>
            </a:xfrm>
            <a:prstGeom prst="line">
              <a:avLst/>
            </a:prstGeom>
            <a:noFill/>
            <a:ln w="76200" cap="flat">
              <a:solidFill>
                <a:srgbClr val="FFAC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100">
                  <a:solidFill>
                    <a:srgbClr val="FFFFFF"/>
                  </a:solid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</a:p>
          </p:txBody>
        </p:sp>
        <p:sp>
          <p:nvSpPr>
            <p:cNvPr id="355" name="連接線"/>
            <p:cNvSpPr/>
            <p:nvPr/>
          </p:nvSpPr>
          <p:spPr>
            <a:xfrm>
              <a:off x="14268403" y="1574737"/>
              <a:ext cx="411803" cy="123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2" h="21600" fill="norm" stroke="1" extrusionOk="0">
                  <a:moveTo>
                    <a:pt x="8344" y="0"/>
                  </a:moveTo>
                  <a:cubicBezTo>
                    <a:pt x="21600" y="6938"/>
                    <a:pt x="18819" y="14138"/>
                    <a:pt x="0" y="21600"/>
                  </a:cubicBezTo>
                </a:path>
              </a:pathLst>
            </a:custGeom>
            <a:noFill/>
            <a:ln w="76200" cap="flat">
              <a:solidFill>
                <a:srgbClr val="FF48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18" name="Polarized light"/>
            <p:cNvSpPr txBox="1"/>
            <p:nvPr/>
          </p:nvSpPr>
          <p:spPr>
            <a:xfrm>
              <a:off x="0" y="886105"/>
              <a:ext cx="2783843" cy="689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just" defTabSz="457200">
                <a:spcBef>
                  <a:spcPts val="2000"/>
                </a:spcBef>
                <a:defRPr sz="3200">
                  <a:solidFill>
                    <a:srgbClr val="000000"/>
                  </a:solidFill>
                  <a:latin typeface="AppleGothic 일반체"/>
                  <a:ea typeface="AppleGothic 일반체"/>
                  <a:cs typeface="AppleGothic 일반체"/>
                  <a:sym typeface="AppleGothic 일반체"/>
                </a:defRPr>
              </a:lvl1pPr>
            </a:lstStyle>
            <a:p>
              <a:pPr/>
              <a:r>
                <a:t>Polarized light</a:t>
              </a:r>
            </a:p>
          </p:txBody>
        </p:sp>
        <p:sp>
          <p:nvSpPr>
            <p:cNvPr id="319" name="線條"/>
            <p:cNvSpPr/>
            <p:nvPr/>
          </p:nvSpPr>
          <p:spPr>
            <a:xfrm>
              <a:off x="12795014" y="1575269"/>
              <a:ext cx="1619086" cy="1"/>
            </a:xfrm>
            <a:prstGeom prst="line">
              <a:avLst/>
            </a:prstGeom>
            <a:noFill/>
            <a:ln w="76200" cap="flat">
              <a:solidFill>
                <a:srgbClr val="FFAC00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100">
                  <a:solidFill>
                    <a:srgbClr val="FFFFFF"/>
                  </a:solid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</a:p>
          </p:txBody>
        </p:sp>
      </p:grpSp>
      <p:grpSp>
        <p:nvGrpSpPr>
          <p:cNvPr id="324" name="群組"/>
          <p:cNvGrpSpPr/>
          <p:nvPr/>
        </p:nvGrpSpPr>
        <p:grpSpPr>
          <a:xfrm>
            <a:off x="7071624" y="4389164"/>
            <a:ext cx="2781151" cy="2762900"/>
            <a:chOff x="0" y="0"/>
            <a:chExt cx="2781149" cy="2762898"/>
          </a:xfrm>
        </p:grpSpPr>
        <p:sp>
          <p:nvSpPr>
            <p:cNvPr id="321" name="形狀"/>
            <p:cNvSpPr/>
            <p:nvPr/>
          </p:nvSpPr>
          <p:spPr>
            <a:xfrm>
              <a:off x="0" y="4948"/>
              <a:ext cx="2781150" cy="275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2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22" name="線條"/>
            <p:cNvSpPr/>
            <p:nvPr/>
          </p:nvSpPr>
          <p:spPr>
            <a:xfrm>
              <a:off x="274011" y="1406215"/>
              <a:ext cx="2233126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323" name="線條"/>
            <p:cNvSpPr/>
            <p:nvPr/>
          </p:nvSpPr>
          <p:spPr>
            <a:xfrm flipV="1">
              <a:off x="1064680" y="-1"/>
              <a:ext cx="600989" cy="276163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</p:grpSp>
      <p:grpSp>
        <p:nvGrpSpPr>
          <p:cNvPr id="328" name="群組"/>
          <p:cNvGrpSpPr/>
          <p:nvPr/>
        </p:nvGrpSpPr>
        <p:grpSpPr>
          <a:xfrm>
            <a:off x="11091148" y="4389164"/>
            <a:ext cx="2781150" cy="2762900"/>
            <a:chOff x="0" y="0"/>
            <a:chExt cx="2781149" cy="2762898"/>
          </a:xfrm>
        </p:grpSpPr>
        <p:sp>
          <p:nvSpPr>
            <p:cNvPr id="325" name="形狀"/>
            <p:cNvSpPr/>
            <p:nvPr/>
          </p:nvSpPr>
          <p:spPr>
            <a:xfrm>
              <a:off x="0" y="4948"/>
              <a:ext cx="2781150" cy="275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2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26" name="線條"/>
            <p:cNvSpPr/>
            <p:nvPr/>
          </p:nvSpPr>
          <p:spPr>
            <a:xfrm>
              <a:off x="274011" y="1406215"/>
              <a:ext cx="2233126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327" name="線條"/>
            <p:cNvSpPr/>
            <p:nvPr/>
          </p:nvSpPr>
          <p:spPr>
            <a:xfrm flipV="1">
              <a:off x="1064680" y="-1"/>
              <a:ext cx="600989" cy="276163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</p:grpSp>
      <p:grpSp>
        <p:nvGrpSpPr>
          <p:cNvPr id="332" name="群組"/>
          <p:cNvGrpSpPr/>
          <p:nvPr/>
        </p:nvGrpSpPr>
        <p:grpSpPr>
          <a:xfrm>
            <a:off x="15110671" y="4389164"/>
            <a:ext cx="2781150" cy="2762900"/>
            <a:chOff x="0" y="0"/>
            <a:chExt cx="2781149" cy="2762898"/>
          </a:xfrm>
        </p:grpSpPr>
        <p:sp>
          <p:nvSpPr>
            <p:cNvPr id="329" name="形狀"/>
            <p:cNvSpPr/>
            <p:nvPr/>
          </p:nvSpPr>
          <p:spPr>
            <a:xfrm>
              <a:off x="0" y="4948"/>
              <a:ext cx="2781150" cy="275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2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30" name="線條"/>
            <p:cNvSpPr/>
            <p:nvPr/>
          </p:nvSpPr>
          <p:spPr>
            <a:xfrm>
              <a:off x="274011" y="1406215"/>
              <a:ext cx="2233126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331" name="線條"/>
            <p:cNvSpPr/>
            <p:nvPr/>
          </p:nvSpPr>
          <p:spPr>
            <a:xfrm flipV="1">
              <a:off x="1064680" y="-1"/>
              <a:ext cx="600989" cy="276163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</p:grpSp>
      <p:grpSp>
        <p:nvGrpSpPr>
          <p:cNvPr id="336" name="群組"/>
          <p:cNvGrpSpPr/>
          <p:nvPr/>
        </p:nvGrpSpPr>
        <p:grpSpPr>
          <a:xfrm>
            <a:off x="19130195" y="4389164"/>
            <a:ext cx="2781150" cy="2762900"/>
            <a:chOff x="0" y="0"/>
            <a:chExt cx="2781149" cy="2762898"/>
          </a:xfrm>
        </p:grpSpPr>
        <p:sp>
          <p:nvSpPr>
            <p:cNvPr id="333" name="形狀"/>
            <p:cNvSpPr/>
            <p:nvPr/>
          </p:nvSpPr>
          <p:spPr>
            <a:xfrm>
              <a:off x="0" y="4948"/>
              <a:ext cx="2781150" cy="275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2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34" name="線條"/>
            <p:cNvSpPr/>
            <p:nvPr/>
          </p:nvSpPr>
          <p:spPr>
            <a:xfrm>
              <a:off x="274011" y="1406215"/>
              <a:ext cx="2233126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335" name="線條"/>
            <p:cNvSpPr/>
            <p:nvPr/>
          </p:nvSpPr>
          <p:spPr>
            <a:xfrm flipV="1">
              <a:off x="1064680" y="-1"/>
              <a:ext cx="600989" cy="276163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</p:grpSp>
      <p:sp>
        <p:nvSpPr>
          <p:cNvPr id="337" name="線條"/>
          <p:cNvSpPr/>
          <p:nvPr/>
        </p:nvSpPr>
        <p:spPr>
          <a:xfrm>
            <a:off x="9756656" y="5770614"/>
            <a:ext cx="1430611" cy="1"/>
          </a:xfrm>
          <a:prstGeom prst="line">
            <a:avLst/>
          </a:prstGeom>
          <a:ln w="635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38" name="線條"/>
          <p:cNvSpPr/>
          <p:nvPr/>
        </p:nvSpPr>
        <p:spPr>
          <a:xfrm>
            <a:off x="5699459" y="5770614"/>
            <a:ext cx="1430612" cy="1"/>
          </a:xfrm>
          <a:prstGeom prst="line">
            <a:avLst/>
          </a:prstGeom>
          <a:ln w="635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39" name="線條"/>
          <p:cNvSpPr/>
          <p:nvPr/>
        </p:nvSpPr>
        <p:spPr>
          <a:xfrm>
            <a:off x="13813852" y="5770614"/>
            <a:ext cx="1430612" cy="1"/>
          </a:xfrm>
          <a:prstGeom prst="line">
            <a:avLst/>
          </a:prstGeom>
          <a:ln w="635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40" name="線條"/>
          <p:cNvSpPr/>
          <p:nvPr/>
        </p:nvSpPr>
        <p:spPr>
          <a:xfrm>
            <a:off x="17833375" y="5770614"/>
            <a:ext cx="1430611" cy="1"/>
          </a:xfrm>
          <a:prstGeom prst="line">
            <a:avLst/>
          </a:prstGeom>
          <a:ln w="635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41" name="線條"/>
          <p:cNvSpPr/>
          <p:nvPr/>
        </p:nvSpPr>
        <p:spPr>
          <a:xfrm flipV="1">
            <a:off x="3991658" y="4577474"/>
            <a:ext cx="1" cy="994335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42" name="線條"/>
          <p:cNvSpPr/>
          <p:nvPr/>
        </p:nvSpPr>
        <p:spPr>
          <a:xfrm>
            <a:off x="7582489" y="5201525"/>
            <a:ext cx="890884" cy="1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43" name="線條"/>
          <p:cNvSpPr/>
          <p:nvPr/>
        </p:nvSpPr>
        <p:spPr>
          <a:xfrm>
            <a:off x="12097376" y="4530555"/>
            <a:ext cx="1" cy="1088173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44" name="線條"/>
          <p:cNvSpPr/>
          <p:nvPr/>
        </p:nvSpPr>
        <p:spPr>
          <a:xfrm flipH="1">
            <a:off x="15636247" y="5074641"/>
            <a:ext cx="890884" cy="1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45" name="線條"/>
          <p:cNvSpPr/>
          <p:nvPr/>
        </p:nvSpPr>
        <p:spPr>
          <a:xfrm flipV="1">
            <a:off x="20066000" y="4577474"/>
            <a:ext cx="1" cy="994335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46" name="線條"/>
          <p:cNvSpPr/>
          <p:nvPr/>
        </p:nvSpPr>
        <p:spPr>
          <a:xfrm flipV="1">
            <a:off x="7989831" y="4577474"/>
            <a:ext cx="1" cy="994335"/>
          </a:xfrm>
          <a:prstGeom prst="line">
            <a:avLst/>
          </a:prstGeom>
          <a:ln w="63500">
            <a:solidFill>
              <a:srgbClr val="FF00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47" name="線條"/>
          <p:cNvSpPr/>
          <p:nvPr/>
        </p:nvSpPr>
        <p:spPr>
          <a:xfrm>
            <a:off x="11651935" y="5074641"/>
            <a:ext cx="890884" cy="1"/>
          </a:xfrm>
          <a:prstGeom prst="line">
            <a:avLst/>
          </a:prstGeom>
          <a:ln w="63500">
            <a:solidFill>
              <a:srgbClr val="FF00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48" name="線條"/>
          <p:cNvSpPr/>
          <p:nvPr/>
        </p:nvSpPr>
        <p:spPr>
          <a:xfrm>
            <a:off x="16081687" y="4530555"/>
            <a:ext cx="1" cy="1088173"/>
          </a:xfrm>
          <a:prstGeom prst="line">
            <a:avLst/>
          </a:prstGeom>
          <a:ln w="63500">
            <a:solidFill>
              <a:srgbClr val="FF00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49" name="線條"/>
          <p:cNvSpPr/>
          <p:nvPr/>
        </p:nvSpPr>
        <p:spPr>
          <a:xfrm flipH="1">
            <a:off x="19620558" y="5201525"/>
            <a:ext cx="890885" cy="1"/>
          </a:xfrm>
          <a:prstGeom prst="line">
            <a:avLst/>
          </a:prstGeom>
          <a:ln w="63500">
            <a:solidFill>
              <a:srgbClr val="FF00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50" name="線條"/>
          <p:cNvSpPr/>
          <p:nvPr/>
        </p:nvSpPr>
        <p:spPr>
          <a:xfrm flipV="1">
            <a:off x="12097376" y="4430111"/>
            <a:ext cx="1" cy="994335"/>
          </a:xfrm>
          <a:prstGeom prst="line">
            <a:avLst/>
          </a:prstGeom>
          <a:ln w="63500">
            <a:solidFill>
              <a:srgbClr val="00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51" name="線條"/>
          <p:cNvSpPr/>
          <p:nvPr/>
        </p:nvSpPr>
        <p:spPr>
          <a:xfrm>
            <a:off x="15721379" y="5087341"/>
            <a:ext cx="890885" cy="1"/>
          </a:xfrm>
          <a:prstGeom prst="line">
            <a:avLst/>
          </a:prstGeom>
          <a:ln w="63500">
            <a:solidFill>
              <a:srgbClr val="00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52" name="線條"/>
          <p:cNvSpPr/>
          <p:nvPr/>
        </p:nvSpPr>
        <p:spPr>
          <a:xfrm>
            <a:off x="20065999" y="4657439"/>
            <a:ext cx="1" cy="1088173"/>
          </a:xfrm>
          <a:prstGeom prst="line">
            <a:avLst/>
          </a:prstGeom>
          <a:ln w="63500">
            <a:solidFill>
              <a:srgbClr val="00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53" name="線條"/>
          <p:cNvSpPr/>
          <p:nvPr/>
        </p:nvSpPr>
        <p:spPr>
          <a:xfrm flipV="1">
            <a:off x="16081688" y="4430111"/>
            <a:ext cx="1" cy="994335"/>
          </a:xfrm>
          <a:prstGeom prst="line">
            <a:avLst/>
          </a:prstGeom>
          <a:ln w="63500">
            <a:solidFill>
              <a:srgbClr val="FFB8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54" name="線條"/>
          <p:cNvSpPr/>
          <p:nvPr/>
        </p:nvSpPr>
        <p:spPr>
          <a:xfrm>
            <a:off x="19658658" y="5201525"/>
            <a:ext cx="890885" cy="1"/>
          </a:xfrm>
          <a:prstGeom prst="line">
            <a:avLst/>
          </a:prstGeom>
          <a:ln w="63500">
            <a:solidFill>
              <a:srgbClr val="FFB8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Depolarization in observed images - beam depolarization"/>
          <p:cNvSpPr txBox="1"/>
          <p:nvPr>
            <p:ph type="title"/>
          </p:nvPr>
        </p:nvSpPr>
        <p:spPr>
          <a:xfrm>
            <a:off x="1242728" y="895350"/>
            <a:ext cx="21709297" cy="2959100"/>
          </a:xfrm>
          <a:prstGeom prst="rect">
            <a:avLst/>
          </a:prstGeom>
        </p:spPr>
        <p:txBody>
          <a:bodyPr/>
          <a:lstStyle/>
          <a:p>
            <a:pPr/>
            <a:r>
              <a:t>Depolarization in observed images - beam depolarization</a:t>
            </a:r>
          </a:p>
        </p:txBody>
      </p:sp>
      <p:sp>
        <p:nvSpPr>
          <p:cNvPr id="358" name="幻燈片編號"/>
          <p:cNvSpPr txBox="1"/>
          <p:nvPr>
            <p:ph type="sldNum" sz="quarter" idx="2"/>
          </p:nvPr>
        </p:nvSpPr>
        <p:spPr>
          <a:xfrm>
            <a:off x="11934922" y="12939120"/>
            <a:ext cx="511077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362" name="群組"/>
          <p:cNvGrpSpPr/>
          <p:nvPr/>
        </p:nvGrpSpPr>
        <p:grpSpPr>
          <a:xfrm>
            <a:off x="3052101" y="4389164"/>
            <a:ext cx="2781151" cy="2762900"/>
            <a:chOff x="0" y="0"/>
            <a:chExt cx="2781149" cy="2762898"/>
          </a:xfrm>
        </p:grpSpPr>
        <p:sp>
          <p:nvSpPr>
            <p:cNvPr id="359" name="形狀"/>
            <p:cNvSpPr/>
            <p:nvPr/>
          </p:nvSpPr>
          <p:spPr>
            <a:xfrm>
              <a:off x="0" y="4948"/>
              <a:ext cx="2781150" cy="275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2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60" name="線條"/>
            <p:cNvSpPr/>
            <p:nvPr/>
          </p:nvSpPr>
          <p:spPr>
            <a:xfrm>
              <a:off x="274011" y="1406215"/>
              <a:ext cx="2233126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361" name="線條"/>
            <p:cNvSpPr/>
            <p:nvPr/>
          </p:nvSpPr>
          <p:spPr>
            <a:xfrm flipV="1">
              <a:off x="1064680" y="-1"/>
              <a:ext cx="600989" cy="276163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</p:grpSp>
      <p:sp>
        <p:nvSpPr>
          <p:cNvPr id="363" name="矩形"/>
          <p:cNvSpPr txBox="1"/>
          <p:nvPr/>
        </p:nvSpPr>
        <p:spPr>
          <a:xfrm>
            <a:off x="8028397" y="11192503"/>
            <a:ext cx="8972359" cy="1359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just"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M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(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d</m:t>
                  </m:r>
                  <m:sSup>
                    <m:e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</m:e>
                    <m:sup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sup>
                  </m:sSup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)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r>
                    <a:rPr xmlns:a="http://schemas.openxmlformats.org/drawingml/2006/main" sz="35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0.812</m:t>
                  </m:r>
                  <m:sSubSup>
                    <m:e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</m:e>
                    <m:sub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u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sub>
                    <m:sup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sup>
                  </m:sSubSup>
                  <m:f>
                    <m:fPr>
                      <m:ctrlP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</m:e>
                        <m:sub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</m:sub>
                      </m:sSub>
                    </m:num>
                    <m:den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  <m:sSup>
                        <m:e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-</m:t>
                          </m:r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den>
                  </m:f>
                  <m:f>
                    <m:fPr>
                      <m:ctrlP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sSub>
                        <m:e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B</m:t>
                          </m:r>
                        </m:e>
                        <m:sub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L</m:t>
                          </m:r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O</m:t>
                          </m:r>
                          <m:r>
                            <a:rPr xmlns:a="http://schemas.openxmlformats.org/drawingml/2006/main" sz="35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</m:sSub>
                    </m:num>
                    <m:den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μ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</m:den>
                  </m:f>
                  <m:f>
                    <m:fPr>
                      <m:ctrlP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d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num>
                    <m:den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xmlns:a="http://schemas.openxmlformats.org/drawingml/2006/main" sz="35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den>
                  </m:f>
                </m:oMath>
              </m:oMathPara>
            </a14:m>
          </a:p>
        </p:txBody>
      </p:sp>
      <p:grpSp>
        <p:nvGrpSpPr>
          <p:cNvPr id="370" name="群組"/>
          <p:cNvGrpSpPr/>
          <p:nvPr/>
        </p:nvGrpSpPr>
        <p:grpSpPr>
          <a:xfrm>
            <a:off x="4851897" y="8331732"/>
            <a:ext cx="14680207" cy="2970811"/>
            <a:chOff x="0" y="0"/>
            <a:chExt cx="14680205" cy="2970809"/>
          </a:xfrm>
        </p:grpSpPr>
        <p:sp>
          <p:nvSpPr>
            <p:cNvPr id="364" name="electron density…"/>
            <p:cNvSpPr/>
            <p:nvPr/>
          </p:nvSpPr>
          <p:spPr>
            <a:xfrm>
              <a:off x="2913118" y="0"/>
              <a:ext cx="9499123" cy="26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3" y="0"/>
                  </a:moveTo>
                  <a:cubicBezTo>
                    <a:pt x="7967" y="0"/>
                    <a:pt x="5720" y="2939"/>
                    <a:pt x="4858" y="7062"/>
                  </a:cubicBezTo>
                  <a:cubicBezTo>
                    <a:pt x="4628" y="6992"/>
                    <a:pt x="4391" y="6953"/>
                    <a:pt x="4150" y="6953"/>
                  </a:cubicBezTo>
                  <a:cubicBezTo>
                    <a:pt x="1857" y="6953"/>
                    <a:pt x="0" y="10233"/>
                    <a:pt x="0" y="14278"/>
                  </a:cubicBezTo>
                  <a:cubicBezTo>
                    <a:pt x="0" y="18323"/>
                    <a:pt x="1857" y="21600"/>
                    <a:pt x="4150" y="21600"/>
                  </a:cubicBezTo>
                  <a:cubicBezTo>
                    <a:pt x="4193" y="21600"/>
                    <a:pt x="4237" y="21597"/>
                    <a:pt x="4280" y="21594"/>
                  </a:cubicBezTo>
                  <a:lnTo>
                    <a:pt x="10532" y="21597"/>
                  </a:lnTo>
                  <a:cubicBezTo>
                    <a:pt x="10555" y="21598"/>
                    <a:pt x="10579" y="21600"/>
                    <a:pt x="10603" y="21600"/>
                  </a:cubicBezTo>
                  <a:cubicBezTo>
                    <a:pt x="10626" y="21600"/>
                    <a:pt x="10648" y="21598"/>
                    <a:pt x="10672" y="21597"/>
                  </a:cubicBezTo>
                  <a:lnTo>
                    <a:pt x="18141" y="21600"/>
                  </a:lnTo>
                  <a:cubicBezTo>
                    <a:pt x="20051" y="21600"/>
                    <a:pt x="21600" y="18868"/>
                    <a:pt x="21600" y="15496"/>
                  </a:cubicBezTo>
                  <a:cubicBezTo>
                    <a:pt x="21600" y="12124"/>
                    <a:pt x="20051" y="9389"/>
                    <a:pt x="18141" y="9389"/>
                  </a:cubicBezTo>
                  <a:cubicBezTo>
                    <a:pt x="17627" y="9389"/>
                    <a:pt x="17139" y="9589"/>
                    <a:pt x="16701" y="9943"/>
                  </a:cubicBezTo>
                  <a:cubicBezTo>
                    <a:pt x="16453" y="4379"/>
                    <a:pt x="13819" y="0"/>
                    <a:pt x="10603" y="0"/>
                  </a:cubicBezTo>
                  <a:close/>
                </a:path>
              </a:pathLst>
            </a:custGeom>
            <a:solidFill>
              <a:srgbClr val="FFFFFF">
                <a:alpha val="63132"/>
              </a:srgb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defTabSz="584200">
                <a:defRPr sz="3200">
                  <a:solidFill>
                    <a:srgbClr val="000000"/>
                  </a:solidFill>
                  <a:latin typeface="PingFang TC Medium"/>
                  <a:ea typeface="PingFang TC Medium"/>
                  <a:cs typeface="PingFang TC Medium"/>
                  <a:sym typeface="PingFang TC Medium"/>
                </a:defRPr>
              </a:pPr>
              <a:r>
                <a:t>electron density </a:t>
              </a:r>
              <a14:m>
                <m:oMath>
                  <m:sSub>
                    <m:e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sub>
                  </m:sSub>
                </m:oMath>
              </a14:m>
            </a:p>
            <a:p>
              <a:pPr defTabSz="584200">
                <a:defRPr sz="3200">
                  <a:solidFill>
                    <a:srgbClr val="000000"/>
                  </a:solidFill>
                  <a:latin typeface="PingFang TC Medium"/>
                  <a:ea typeface="PingFang TC Medium"/>
                  <a:cs typeface="PingFang TC Medium"/>
                  <a:sym typeface="PingFang TC Medium"/>
                </a:defRPr>
              </a:pPr>
              <a:r>
                <a:t>length </a:t>
              </a:r>
              <a14:m>
                <m:oMath>
                  <m:r>
                    <a:rPr xmlns:a="http://schemas.openxmlformats.org/drawingml/2006/main" sz="32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l</m:t>
                  </m:r>
                </m:oMath>
              </a14:m>
            </a:p>
            <a:p>
              <a:pPr defTabSz="584200">
                <a:defRPr sz="3200">
                  <a:solidFill>
                    <a:srgbClr val="000000"/>
                  </a:solidFill>
                  <a:latin typeface="PingFang TC Medium"/>
                  <a:ea typeface="PingFang TC Medium"/>
                  <a:cs typeface="PingFang TC Medium"/>
                  <a:sym typeface="PingFang TC Medium"/>
                </a:defRPr>
              </a:pPr>
              <a:r>
                <a:t>B-field on line of sight </a:t>
              </a:r>
              <a14:m>
                <m:oMath>
                  <m:sSub>
                    <m:e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sub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32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sub>
                  </m:sSub>
                </m:oMath>
              </a14:m>
            </a:p>
          </p:txBody>
        </p:sp>
        <p:sp>
          <p:nvSpPr>
            <p:cNvPr id="365" name="線條"/>
            <p:cNvSpPr/>
            <p:nvPr/>
          </p:nvSpPr>
          <p:spPr>
            <a:xfrm>
              <a:off x="452921" y="2025494"/>
              <a:ext cx="1619086" cy="1"/>
            </a:xfrm>
            <a:prstGeom prst="line">
              <a:avLst/>
            </a:prstGeom>
            <a:noFill/>
            <a:ln w="76200" cap="flat">
              <a:solidFill>
                <a:srgbClr val="FFAC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100">
                  <a:solidFill>
                    <a:srgbClr val="FFFFFF"/>
                  </a:solid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</a:p>
          </p:txBody>
        </p:sp>
        <p:sp>
          <p:nvSpPr>
            <p:cNvPr id="366" name="線條"/>
            <p:cNvSpPr/>
            <p:nvPr/>
          </p:nvSpPr>
          <p:spPr>
            <a:xfrm>
              <a:off x="12821955" y="1602210"/>
              <a:ext cx="1368600" cy="1368600"/>
            </a:xfrm>
            <a:prstGeom prst="line">
              <a:avLst/>
            </a:prstGeom>
            <a:noFill/>
            <a:ln w="76200" cap="flat">
              <a:solidFill>
                <a:srgbClr val="FFAC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100">
                  <a:solidFill>
                    <a:srgbClr val="FFFFFF"/>
                  </a:solid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</a:p>
          </p:txBody>
        </p:sp>
        <p:sp>
          <p:nvSpPr>
            <p:cNvPr id="406" name="連接線"/>
            <p:cNvSpPr/>
            <p:nvPr/>
          </p:nvSpPr>
          <p:spPr>
            <a:xfrm>
              <a:off x="14268403" y="1574737"/>
              <a:ext cx="411803" cy="12307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562" h="21600" fill="norm" stroke="1" extrusionOk="0">
                  <a:moveTo>
                    <a:pt x="8344" y="0"/>
                  </a:moveTo>
                  <a:cubicBezTo>
                    <a:pt x="21600" y="6938"/>
                    <a:pt x="18819" y="14138"/>
                    <a:pt x="0" y="21600"/>
                  </a:cubicBezTo>
                </a:path>
              </a:pathLst>
            </a:custGeom>
            <a:noFill/>
            <a:ln w="76200" cap="flat">
              <a:solidFill>
                <a:srgbClr val="FF48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/>
            <a:lstStyle/>
            <a:p>
              <a:pPr/>
            </a:p>
          </p:txBody>
        </p:sp>
        <p:sp>
          <p:nvSpPr>
            <p:cNvPr id="368" name="Polarized light"/>
            <p:cNvSpPr txBox="1"/>
            <p:nvPr/>
          </p:nvSpPr>
          <p:spPr>
            <a:xfrm>
              <a:off x="0" y="886105"/>
              <a:ext cx="2783843" cy="689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t">
              <a:noAutofit/>
            </a:bodyPr>
            <a:lstStyle>
              <a:lvl1pPr algn="just" defTabSz="457200">
                <a:spcBef>
                  <a:spcPts val="2000"/>
                </a:spcBef>
                <a:defRPr sz="3200">
                  <a:solidFill>
                    <a:srgbClr val="000000"/>
                  </a:solidFill>
                  <a:latin typeface="AppleGothic 일반체"/>
                  <a:ea typeface="AppleGothic 일반체"/>
                  <a:cs typeface="AppleGothic 일반체"/>
                  <a:sym typeface="AppleGothic 일반체"/>
                </a:defRPr>
              </a:lvl1pPr>
            </a:lstStyle>
            <a:p>
              <a:pPr/>
              <a:r>
                <a:t>Polarized light</a:t>
              </a:r>
            </a:p>
          </p:txBody>
        </p:sp>
        <p:sp>
          <p:nvSpPr>
            <p:cNvPr id="369" name="線條"/>
            <p:cNvSpPr/>
            <p:nvPr/>
          </p:nvSpPr>
          <p:spPr>
            <a:xfrm>
              <a:off x="12795014" y="1575269"/>
              <a:ext cx="1619086" cy="1"/>
            </a:xfrm>
            <a:prstGeom prst="line">
              <a:avLst/>
            </a:prstGeom>
            <a:noFill/>
            <a:ln w="76200" cap="flat">
              <a:solidFill>
                <a:srgbClr val="FFAC00"/>
              </a:solidFill>
              <a:custDash>
                <a:ds d="200000" sp="200000"/>
              </a:custDash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100">
                  <a:solidFill>
                    <a:srgbClr val="FFFFFF"/>
                  </a:solidFill>
                  <a:latin typeface="PingFang TC Regular"/>
                  <a:ea typeface="PingFang TC Regular"/>
                  <a:cs typeface="PingFang TC Regular"/>
                  <a:sym typeface="PingFang TC Regular"/>
                </a:defRPr>
              </a:pPr>
            </a:p>
          </p:txBody>
        </p:sp>
      </p:grpSp>
      <p:grpSp>
        <p:nvGrpSpPr>
          <p:cNvPr id="374" name="群組"/>
          <p:cNvGrpSpPr/>
          <p:nvPr/>
        </p:nvGrpSpPr>
        <p:grpSpPr>
          <a:xfrm>
            <a:off x="7071624" y="4389164"/>
            <a:ext cx="2781151" cy="2762900"/>
            <a:chOff x="0" y="0"/>
            <a:chExt cx="2781149" cy="2762898"/>
          </a:xfrm>
        </p:grpSpPr>
        <p:sp>
          <p:nvSpPr>
            <p:cNvPr id="371" name="形狀"/>
            <p:cNvSpPr/>
            <p:nvPr/>
          </p:nvSpPr>
          <p:spPr>
            <a:xfrm>
              <a:off x="0" y="4948"/>
              <a:ext cx="2781150" cy="275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2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72" name="線條"/>
            <p:cNvSpPr/>
            <p:nvPr/>
          </p:nvSpPr>
          <p:spPr>
            <a:xfrm>
              <a:off x="274011" y="1406215"/>
              <a:ext cx="2233126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373" name="線條"/>
            <p:cNvSpPr/>
            <p:nvPr/>
          </p:nvSpPr>
          <p:spPr>
            <a:xfrm flipV="1">
              <a:off x="1064680" y="-1"/>
              <a:ext cx="600989" cy="276163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</p:grpSp>
      <p:grpSp>
        <p:nvGrpSpPr>
          <p:cNvPr id="378" name="群組"/>
          <p:cNvGrpSpPr/>
          <p:nvPr/>
        </p:nvGrpSpPr>
        <p:grpSpPr>
          <a:xfrm>
            <a:off x="11091148" y="4389164"/>
            <a:ext cx="2781150" cy="2762900"/>
            <a:chOff x="0" y="0"/>
            <a:chExt cx="2781149" cy="2762898"/>
          </a:xfrm>
        </p:grpSpPr>
        <p:sp>
          <p:nvSpPr>
            <p:cNvPr id="375" name="形狀"/>
            <p:cNvSpPr/>
            <p:nvPr/>
          </p:nvSpPr>
          <p:spPr>
            <a:xfrm>
              <a:off x="0" y="4948"/>
              <a:ext cx="2781150" cy="275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2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76" name="線條"/>
            <p:cNvSpPr/>
            <p:nvPr/>
          </p:nvSpPr>
          <p:spPr>
            <a:xfrm>
              <a:off x="274011" y="1406215"/>
              <a:ext cx="2233126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377" name="線條"/>
            <p:cNvSpPr/>
            <p:nvPr/>
          </p:nvSpPr>
          <p:spPr>
            <a:xfrm flipV="1">
              <a:off x="1064680" y="-1"/>
              <a:ext cx="600989" cy="276163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</p:grpSp>
      <p:grpSp>
        <p:nvGrpSpPr>
          <p:cNvPr id="382" name="群組"/>
          <p:cNvGrpSpPr/>
          <p:nvPr/>
        </p:nvGrpSpPr>
        <p:grpSpPr>
          <a:xfrm>
            <a:off x="15110671" y="4389164"/>
            <a:ext cx="2781150" cy="2762900"/>
            <a:chOff x="0" y="0"/>
            <a:chExt cx="2781149" cy="2762898"/>
          </a:xfrm>
        </p:grpSpPr>
        <p:sp>
          <p:nvSpPr>
            <p:cNvPr id="379" name="形狀"/>
            <p:cNvSpPr/>
            <p:nvPr/>
          </p:nvSpPr>
          <p:spPr>
            <a:xfrm>
              <a:off x="0" y="4948"/>
              <a:ext cx="2781150" cy="275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2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80" name="線條"/>
            <p:cNvSpPr/>
            <p:nvPr/>
          </p:nvSpPr>
          <p:spPr>
            <a:xfrm>
              <a:off x="274011" y="1406215"/>
              <a:ext cx="2233126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381" name="線條"/>
            <p:cNvSpPr/>
            <p:nvPr/>
          </p:nvSpPr>
          <p:spPr>
            <a:xfrm flipV="1">
              <a:off x="1064680" y="-1"/>
              <a:ext cx="600989" cy="276163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</p:grpSp>
      <p:grpSp>
        <p:nvGrpSpPr>
          <p:cNvPr id="386" name="群組"/>
          <p:cNvGrpSpPr/>
          <p:nvPr/>
        </p:nvGrpSpPr>
        <p:grpSpPr>
          <a:xfrm>
            <a:off x="19130195" y="4389164"/>
            <a:ext cx="2781150" cy="2762900"/>
            <a:chOff x="0" y="0"/>
            <a:chExt cx="2781149" cy="2762898"/>
          </a:xfrm>
        </p:grpSpPr>
        <p:sp>
          <p:nvSpPr>
            <p:cNvPr id="383" name="形狀"/>
            <p:cNvSpPr/>
            <p:nvPr/>
          </p:nvSpPr>
          <p:spPr>
            <a:xfrm>
              <a:off x="0" y="4948"/>
              <a:ext cx="2781150" cy="275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2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384" name="線條"/>
            <p:cNvSpPr/>
            <p:nvPr/>
          </p:nvSpPr>
          <p:spPr>
            <a:xfrm>
              <a:off x="274011" y="1406215"/>
              <a:ext cx="2233126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385" name="線條"/>
            <p:cNvSpPr/>
            <p:nvPr/>
          </p:nvSpPr>
          <p:spPr>
            <a:xfrm flipV="1">
              <a:off x="1064680" y="-1"/>
              <a:ext cx="600989" cy="276163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</p:grpSp>
      <p:sp>
        <p:nvSpPr>
          <p:cNvPr id="387" name="線條"/>
          <p:cNvSpPr/>
          <p:nvPr/>
        </p:nvSpPr>
        <p:spPr>
          <a:xfrm>
            <a:off x="9756656" y="5770614"/>
            <a:ext cx="1430611" cy="1"/>
          </a:xfrm>
          <a:prstGeom prst="line">
            <a:avLst/>
          </a:prstGeom>
          <a:ln w="635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88" name="線條"/>
          <p:cNvSpPr/>
          <p:nvPr/>
        </p:nvSpPr>
        <p:spPr>
          <a:xfrm>
            <a:off x="5699459" y="5770614"/>
            <a:ext cx="1430612" cy="1"/>
          </a:xfrm>
          <a:prstGeom prst="line">
            <a:avLst/>
          </a:prstGeom>
          <a:ln w="635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89" name="線條"/>
          <p:cNvSpPr/>
          <p:nvPr/>
        </p:nvSpPr>
        <p:spPr>
          <a:xfrm>
            <a:off x="13813852" y="5770614"/>
            <a:ext cx="1430612" cy="1"/>
          </a:xfrm>
          <a:prstGeom prst="line">
            <a:avLst/>
          </a:prstGeom>
          <a:ln w="635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90" name="線條"/>
          <p:cNvSpPr/>
          <p:nvPr/>
        </p:nvSpPr>
        <p:spPr>
          <a:xfrm>
            <a:off x="17833375" y="5770614"/>
            <a:ext cx="1430611" cy="1"/>
          </a:xfrm>
          <a:prstGeom prst="line">
            <a:avLst/>
          </a:prstGeom>
          <a:ln w="635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91" name="線條"/>
          <p:cNvSpPr/>
          <p:nvPr/>
        </p:nvSpPr>
        <p:spPr>
          <a:xfrm flipV="1">
            <a:off x="3991658" y="4577474"/>
            <a:ext cx="1" cy="994335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92" name="線條"/>
          <p:cNvSpPr/>
          <p:nvPr/>
        </p:nvSpPr>
        <p:spPr>
          <a:xfrm>
            <a:off x="7582489" y="5201525"/>
            <a:ext cx="890884" cy="1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93" name="線條"/>
          <p:cNvSpPr/>
          <p:nvPr/>
        </p:nvSpPr>
        <p:spPr>
          <a:xfrm>
            <a:off x="12097376" y="4530555"/>
            <a:ext cx="1" cy="1088173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94" name="線條"/>
          <p:cNvSpPr/>
          <p:nvPr/>
        </p:nvSpPr>
        <p:spPr>
          <a:xfrm flipH="1">
            <a:off x="15636247" y="5074641"/>
            <a:ext cx="890884" cy="1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95" name="線條"/>
          <p:cNvSpPr/>
          <p:nvPr/>
        </p:nvSpPr>
        <p:spPr>
          <a:xfrm flipV="1">
            <a:off x="20066000" y="4577474"/>
            <a:ext cx="1" cy="994335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96" name="線條"/>
          <p:cNvSpPr/>
          <p:nvPr/>
        </p:nvSpPr>
        <p:spPr>
          <a:xfrm flipV="1">
            <a:off x="5130371" y="4577474"/>
            <a:ext cx="1" cy="994335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97" name="線條"/>
          <p:cNvSpPr/>
          <p:nvPr/>
        </p:nvSpPr>
        <p:spPr>
          <a:xfrm flipV="1">
            <a:off x="3724261" y="5921959"/>
            <a:ext cx="1" cy="994335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98" name="線條"/>
          <p:cNvSpPr/>
          <p:nvPr/>
        </p:nvSpPr>
        <p:spPr>
          <a:xfrm flipV="1">
            <a:off x="4897446" y="5921959"/>
            <a:ext cx="1" cy="994335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399" name="線條"/>
          <p:cNvSpPr/>
          <p:nvPr/>
        </p:nvSpPr>
        <p:spPr>
          <a:xfrm>
            <a:off x="12688900" y="5201525"/>
            <a:ext cx="890884" cy="1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400" name="線條"/>
          <p:cNvSpPr/>
          <p:nvPr/>
        </p:nvSpPr>
        <p:spPr>
          <a:xfrm>
            <a:off x="16490074" y="6424372"/>
            <a:ext cx="890884" cy="1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401" name="線條"/>
          <p:cNvSpPr/>
          <p:nvPr/>
        </p:nvSpPr>
        <p:spPr>
          <a:xfrm>
            <a:off x="19384607" y="6565613"/>
            <a:ext cx="890884" cy="1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402" name="線條"/>
          <p:cNvSpPr/>
          <p:nvPr/>
        </p:nvSpPr>
        <p:spPr>
          <a:xfrm>
            <a:off x="17187328" y="4555839"/>
            <a:ext cx="1" cy="1088173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403" name="線條"/>
          <p:cNvSpPr/>
          <p:nvPr/>
        </p:nvSpPr>
        <p:spPr>
          <a:xfrm>
            <a:off x="20905115" y="5932628"/>
            <a:ext cx="1" cy="1088173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404" name="線條"/>
          <p:cNvSpPr/>
          <p:nvPr/>
        </p:nvSpPr>
        <p:spPr>
          <a:xfrm flipH="1">
            <a:off x="20699375" y="5201525"/>
            <a:ext cx="890884" cy="1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pic>
        <p:nvPicPr>
          <p:cNvPr id="405" name="橢圓形 橢圓形" descr="橢圓形 橢圓形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5190" y="3704614"/>
            <a:ext cx="4614973" cy="4132000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Initial setup of an isolated galaxy clust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 setup of an isolated galaxy cluster</a:t>
            </a:r>
          </a:p>
        </p:txBody>
      </p:sp>
      <p:sp>
        <p:nvSpPr>
          <p:cNvPr id="409" name="Dark matter halo &amp; ga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>
              <a:defRPr>
                <a:solidFill>
                  <a:srgbClr val="FF231A"/>
                </a:solidFill>
              </a:defRPr>
            </a:pPr>
            <a:r>
              <a:t>Dark matter halo &amp; gas</a:t>
            </a:r>
          </a:p>
          <a:p>
            <a:pPr/>
            <a:r>
              <a:t>Ambient magnetic field</a:t>
            </a:r>
          </a:p>
        </p:txBody>
      </p:sp>
      <p:sp>
        <p:nvSpPr>
          <p:cNvPr id="410" name="幻燈片編號"/>
          <p:cNvSpPr txBox="1"/>
          <p:nvPr>
            <p:ph type="sldNum" sz="quarter" idx="2"/>
          </p:nvPr>
        </p:nvSpPr>
        <p:spPr>
          <a:xfrm>
            <a:off x="11934922" y="12939120"/>
            <a:ext cx="511077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1" name="(Perseus cluster)…"/>
          <p:cNvSpPr txBox="1"/>
          <p:nvPr/>
        </p:nvSpPr>
        <p:spPr>
          <a:xfrm>
            <a:off x="2395186" y="7463499"/>
            <a:ext cx="8934459" cy="2315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14:m>
              <m:oMath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200</m:t>
                    </m:r>
                  </m:sub>
                </m:sSub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8.5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×</m:t>
                </m:r>
                <m:sSup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14</m:t>
                    </m:r>
                  </m:sup>
                </m:sSup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⊙</m:t>
                    </m:r>
                  </m:sub>
                </m:sSub>
              </m:oMath>
            </a14:m>
            <a:r>
              <a:t> (Perseus cluster)</a:t>
            </a:r>
          </a:p>
          <a:p>
            <a: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Box size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 Mpc</a:t>
            </a:r>
          </a:p>
          <a:p>
            <a: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Best resolution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≈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0.24</m:t>
                </m:r>
              </m:oMath>
            </a14:m>
            <a:r>
              <a:t> kpc</a:t>
            </a:r>
          </a:p>
        </p:txBody>
      </p:sp>
      <p:grpSp>
        <p:nvGrpSpPr>
          <p:cNvPr id="431" name="群組"/>
          <p:cNvGrpSpPr/>
          <p:nvPr/>
        </p:nvGrpSpPr>
        <p:grpSpPr>
          <a:xfrm>
            <a:off x="13780106" y="3559434"/>
            <a:ext cx="6597132" cy="6597132"/>
            <a:chOff x="0" y="0"/>
            <a:chExt cx="6597131" cy="6597131"/>
          </a:xfrm>
        </p:grpSpPr>
        <p:sp>
          <p:nvSpPr>
            <p:cNvPr id="412" name="群組"/>
            <p:cNvSpPr/>
            <p:nvPr/>
          </p:nvSpPr>
          <p:spPr>
            <a:xfrm>
              <a:off x="0" y="0"/>
              <a:ext cx="6597132" cy="6597132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2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13" name="正方形"/>
            <p:cNvSpPr/>
            <p:nvPr/>
          </p:nvSpPr>
          <p:spPr>
            <a:xfrm>
              <a:off x="2253791" y="2253791"/>
              <a:ext cx="2089549" cy="2089549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762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2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414" name="線條 線條" descr="線條 線條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2521494" y="840885"/>
              <a:ext cx="1583360" cy="352235"/>
            </a:xfrm>
            <a:prstGeom prst="rect">
              <a:avLst/>
            </a:prstGeom>
            <a:effectLst/>
          </p:spPr>
        </p:pic>
        <p:pic>
          <p:nvPicPr>
            <p:cNvPr id="416" name="線條 線條" descr="線條 線條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8573884">
              <a:off x="4269277" y="1320908"/>
              <a:ext cx="1455955" cy="352235"/>
            </a:xfrm>
            <a:prstGeom prst="rect">
              <a:avLst/>
            </a:prstGeom>
            <a:effectLst/>
          </p:spPr>
        </p:pic>
        <p:pic>
          <p:nvPicPr>
            <p:cNvPr id="418" name="線條 線條" descr="線條 線條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739713" y="3122514"/>
              <a:ext cx="1537289" cy="352235"/>
            </a:xfrm>
            <a:prstGeom prst="rect">
              <a:avLst/>
            </a:prstGeom>
            <a:effectLst/>
          </p:spPr>
        </p:pic>
        <p:pic>
          <p:nvPicPr>
            <p:cNvPr id="420" name="線條 線條" descr="線條 線條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3050515">
              <a:off x="4121367" y="5058165"/>
              <a:ext cx="1468051" cy="352235"/>
            </a:xfrm>
            <a:prstGeom prst="rect">
              <a:avLst/>
            </a:prstGeom>
            <a:effectLst/>
          </p:spPr>
        </p:pic>
        <p:pic>
          <p:nvPicPr>
            <p:cNvPr id="422" name="線條 線條" descr="線條 線條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200000">
              <a:off x="2520994" y="5255947"/>
              <a:ext cx="1583359" cy="352234"/>
            </a:xfrm>
            <a:prstGeom prst="rect">
              <a:avLst/>
            </a:prstGeom>
            <a:effectLst/>
          </p:spPr>
        </p:pic>
        <p:pic>
          <p:nvPicPr>
            <p:cNvPr id="424" name="線條 線條" descr="線條 線條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3050515">
              <a:off x="873093" y="1296124"/>
              <a:ext cx="1468050" cy="352234"/>
            </a:xfrm>
            <a:prstGeom prst="rect">
              <a:avLst/>
            </a:prstGeom>
            <a:effectLst/>
          </p:spPr>
        </p:pic>
        <p:pic>
          <p:nvPicPr>
            <p:cNvPr id="426" name="線條 線條" descr="線條 線條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89356" y="3122014"/>
              <a:ext cx="1537289" cy="352234"/>
            </a:xfrm>
            <a:prstGeom prst="rect">
              <a:avLst/>
            </a:prstGeom>
            <a:effectLst/>
          </p:spPr>
        </p:pic>
        <p:pic>
          <p:nvPicPr>
            <p:cNvPr id="428" name="線條 線條" descr="線條 線條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8573884">
              <a:off x="856634" y="4961674"/>
              <a:ext cx="1455954" cy="352234"/>
            </a:xfrm>
            <a:prstGeom prst="rect">
              <a:avLst/>
            </a:prstGeom>
            <a:effectLst/>
          </p:spPr>
        </p:pic>
        <p:sp>
          <p:nvSpPr>
            <p:cNvPr id="430" name="fixed…"/>
            <p:cNvSpPr txBox="1"/>
            <p:nvPr/>
          </p:nvSpPr>
          <p:spPr>
            <a:xfrm>
              <a:off x="1655950" y="505110"/>
              <a:ext cx="1515746" cy="993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800">
                  <a:solidFill>
                    <a:srgbClr val="FF231A"/>
                  </a:solidFill>
                  <a:latin typeface="AppleGothic 일반체"/>
                  <a:ea typeface="AppleGothic 일반체"/>
                  <a:cs typeface="AppleGothic 일반체"/>
                  <a:sym typeface="AppleGothic 일반체"/>
                </a:defRPr>
              </a:pPr>
              <a:r>
                <a:t>fixed</a:t>
              </a:r>
            </a:p>
            <a:p>
              <a:pPr>
                <a:defRPr sz="2800">
                  <a:solidFill>
                    <a:srgbClr val="FF231A"/>
                  </a:solidFill>
                  <a:latin typeface="AppleGothic 일반체"/>
                  <a:ea typeface="AppleGothic 일반체"/>
                  <a:cs typeface="AppleGothic 일반체"/>
                  <a:sym typeface="AppleGothic 일반체"/>
                </a:defRPr>
              </a:pPr>
              <a:r>
                <a:t>potential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Initial setup of an isolated galaxy clust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Initial setup of an isolated galaxy cluster</a:t>
            </a:r>
          </a:p>
        </p:txBody>
      </p:sp>
      <p:sp>
        <p:nvSpPr>
          <p:cNvPr id="436" name="Dark matter halo &amp; gas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 anchor="t"/>
          <a:lstStyle/>
          <a:p>
            <a:pPr>
              <a:defRPr>
                <a:solidFill>
                  <a:srgbClr val="FF231A"/>
                </a:solidFill>
              </a:defRPr>
            </a:pPr>
            <a:r>
              <a:t>Dark matter halo &amp; gas</a:t>
            </a:r>
          </a:p>
          <a:p>
            <a:pPr/>
            <a:r>
              <a:t>Ambient magnetic field</a:t>
            </a:r>
          </a:p>
        </p:txBody>
      </p:sp>
      <p:sp>
        <p:nvSpPr>
          <p:cNvPr id="437" name="幻燈片編號"/>
          <p:cNvSpPr txBox="1"/>
          <p:nvPr>
            <p:ph type="sldNum" sz="quarter" idx="2"/>
          </p:nvPr>
        </p:nvSpPr>
        <p:spPr>
          <a:xfrm>
            <a:off x="11934922" y="12939120"/>
            <a:ext cx="511077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8" name="(Perseus cluster)…"/>
          <p:cNvSpPr txBox="1"/>
          <p:nvPr/>
        </p:nvSpPr>
        <p:spPr>
          <a:xfrm>
            <a:off x="1971853" y="7480433"/>
            <a:ext cx="10502645" cy="40765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14:m>
              <m:oMath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200</m:t>
                    </m:r>
                  </m:sub>
                </m:sSub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8.5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×</m:t>
                </m:r>
                <m:sSup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14</m:t>
                    </m:r>
                  </m:sup>
                </m:sSup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⊙</m:t>
                    </m:r>
                  </m:sub>
                </m:sSub>
              </m:oMath>
            </a14:m>
            <a:r>
              <a:t> (Perseus cluster)</a:t>
            </a:r>
          </a:p>
          <a:p>
            <a: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dark matter density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ρ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(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r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)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∝</m:t>
                </m:r>
                <m:f>
                  <m:fPr>
                    <m:ctrlP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sSup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a</m:t>
                        </m:r>
                      </m:e>
                      <m:sup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num>
                  <m:den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  <m:sSup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2.5</m:t>
                        </m:r>
                      </m:sup>
                    </m:sSup>
                  </m:den>
                </m:f>
              </m:oMath>
            </a14:m>
          </a:p>
          <a:p>
            <a: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x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f>
                  <m:fPr>
                    <m:ctrlP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</m:num>
                  <m:den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</m:den>
                </m:f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,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a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f>
                  <m:fPr>
                    <m:ctrlP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</m:ctrlPr>
                    <m:type m:val="bar"/>
                  </m:fPr>
                  <m:num>
                    <m:sSub>
                      <m:e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r</m:t>
                        </m:r>
                      </m:e>
                      <m:sub>
                        <m:r>
                          <a:rPr xmlns:a="http://schemas.openxmlformats.org/drawingml/2006/main" sz="3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200</m:t>
                        </m:r>
                      </m:sub>
                    </m:sSub>
                  </m:num>
                  <m:den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den>
                </m:f>
              </m:oMath>
            </a14:m>
            <a:r>
              <a:t> concentration parameter,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c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6.81</m:t>
                </m:r>
              </m:oMath>
            </a14:m>
          </a:p>
          <a:p>
            <a: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gas profile follows Vikhlinin et al. 2006</a:t>
            </a:r>
          </a:p>
        </p:txBody>
      </p:sp>
      <p:grpSp>
        <p:nvGrpSpPr>
          <p:cNvPr id="458" name="群組"/>
          <p:cNvGrpSpPr/>
          <p:nvPr/>
        </p:nvGrpSpPr>
        <p:grpSpPr>
          <a:xfrm>
            <a:off x="13780106" y="3559434"/>
            <a:ext cx="6597132" cy="6597132"/>
            <a:chOff x="0" y="0"/>
            <a:chExt cx="6597131" cy="6597131"/>
          </a:xfrm>
        </p:grpSpPr>
        <p:sp>
          <p:nvSpPr>
            <p:cNvPr id="439" name="群組"/>
            <p:cNvSpPr/>
            <p:nvPr/>
          </p:nvSpPr>
          <p:spPr>
            <a:xfrm>
              <a:off x="0" y="0"/>
              <a:ext cx="6597132" cy="6597132"/>
            </a:xfrm>
            <a:prstGeom prst="ellipse">
              <a:avLst/>
            </a:prstGeom>
            <a:solidFill>
              <a:srgbClr val="FFFFFF"/>
            </a:solidFill>
            <a:ln w="762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2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40" name="正方形"/>
            <p:cNvSpPr/>
            <p:nvPr/>
          </p:nvSpPr>
          <p:spPr>
            <a:xfrm>
              <a:off x="2253791" y="2253791"/>
              <a:ext cx="2089549" cy="2089549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762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2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pic>
          <p:nvPicPr>
            <p:cNvPr id="441" name="線條 線條" descr="線條 線條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6200000">
              <a:off x="2521494" y="840885"/>
              <a:ext cx="1583360" cy="352235"/>
            </a:xfrm>
            <a:prstGeom prst="rect">
              <a:avLst/>
            </a:prstGeom>
            <a:effectLst/>
          </p:spPr>
        </p:pic>
        <p:pic>
          <p:nvPicPr>
            <p:cNvPr id="443" name="線條 線條" descr="線條 線條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 rot="18573884">
              <a:off x="4269277" y="1320908"/>
              <a:ext cx="1455955" cy="352235"/>
            </a:xfrm>
            <a:prstGeom prst="rect">
              <a:avLst/>
            </a:prstGeom>
            <a:effectLst/>
          </p:spPr>
        </p:pic>
        <p:pic>
          <p:nvPicPr>
            <p:cNvPr id="445" name="線條 線條" descr="線條 線條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4739713" y="3122514"/>
              <a:ext cx="1537289" cy="352235"/>
            </a:xfrm>
            <a:prstGeom prst="rect">
              <a:avLst/>
            </a:prstGeom>
            <a:effectLst/>
          </p:spPr>
        </p:pic>
        <p:pic>
          <p:nvPicPr>
            <p:cNvPr id="447" name="線條 線條" descr="線條 線條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 rot="3050515">
              <a:off x="4121367" y="5058165"/>
              <a:ext cx="1468051" cy="352235"/>
            </a:xfrm>
            <a:prstGeom prst="rect">
              <a:avLst/>
            </a:prstGeom>
            <a:effectLst/>
          </p:spPr>
        </p:pic>
        <p:pic>
          <p:nvPicPr>
            <p:cNvPr id="449" name="線條 線條" descr="線條 線條"/>
            <p:cNvPicPr>
              <a:picLocks noChangeAspect="0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 rot="16200000">
              <a:off x="2520994" y="5255947"/>
              <a:ext cx="1583359" cy="352234"/>
            </a:xfrm>
            <a:prstGeom prst="rect">
              <a:avLst/>
            </a:prstGeom>
            <a:effectLst/>
          </p:spPr>
        </p:pic>
        <p:pic>
          <p:nvPicPr>
            <p:cNvPr id="451" name="線條 線條" descr="線條 線條"/>
            <p:cNvPicPr>
              <a:picLocks noChangeAspect="0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 rot="3050515">
              <a:off x="873093" y="1296124"/>
              <a:ext cx="1468050" cy="352234"/>
            </a:xfrm>
            <a:prstGeom prst="rect">
              <a:avLst/>
            </a:prstGeom>
            <a:effectLst/>
          </p:spPr>
        </p:pic>
        <p:pic>
          <p:nvPicPr>
            <p:cNvPr id="453" name="線條 線條" descr="線條 線條"/>
            <p:cNvPicPr>
              <a:picLocks noChangeAspect="0"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289356" y="3122014"/>
              <a:ext cx="1537289" cy="352234"/>
            </a:xfrm>
            <a:prstGeom prst="rect">
              <a:avLst/>
            </a:prstGeom>
            <a:effectLst/>
          </p:spPr>
        </p:pic>
        <p:pic>
          <p:nvPicPr>
            <p:cNvPr id="455" name="線條 線條" descr="線條 線條"/>
            <p:cNvPicPr>
              <a:picLocks noChangeAspect="0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 rot="18573884">
              <a:off x="856634" y="4961674"/>
              <a:ext cx="1455954" cy="352234"/>
            </a:xfrm>
            <a:prstGeom prst="rect">
              <a:avLst/>
            </a:prstGeom>
            <a:effectLst/>
          </p:spPr>
        </p:pic>
        <p:sp>
          <p:nvSpPr>
            <p:cNvPr id="457" name="fixed…"/>
            <p:cNvSpPr txBox="1"/>
            <p:nvPr/>
          </p:nvSpPr>
          <p:spPr>
            <a:xfrm>
              <a:off x="1655950" y="505110"/>
              <a:ext cx="1515746" cy="993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800">
                  <a:solidFill>
                    <a:srgbClr val="FF231A"/>
                  </a:solidFill>
                  <a:latin typeface="AppleGothic 일반체"/>
                  <a:ea typeface="AppleGothic 일반체"/>
                  <a:cs typeface="AppleGothic 일반체"/>
                  <a:sym typeface="AppleGothic 일반체"/>
                </a:defRPr>
              </a:pPr>
              <a:r>
                <a:t>fixed</a:t>
              </a:r>
            </a:p>
            <a:p>
              <a:pPr>
                <a:defRPr sz="2800">
                  <a:solidFill>
                    <a:srgbClr val="FF231A"/>
                  </a:solidFill>
                  <a:latin typeface="AppleGothic 일반체"/>
                  <a:ea typeface="AppleGothic 일반체"/>
                  <a:cs typeface="AppleGothic 일반체"/>
                  <a:sym typeface="AppleGothic 일반체"/>
                </a:defRPr>
              </a:pPr>
              <a:r>
                <a:t>potential</a:t>
              </a:r>
            </a:p>
          </p:txBody>
        </p:sp>
      </p:grpSp>
      <p:sp>
        <p:nvSpPr>
          <p:cNvPr id="459" name="Box size   Mpc…"/>
          <p:cNvSpPr txBox="1"/>
          <p:nvPr/>
        </p:nvSpPr>
        <p:spPr>
          <a:xfrm>
            <a:off x="14157501" y="10633085"/>
            <a:ext cx="5842341" cy="1483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Box size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 Mpc</a:t>
            </a:r>
          </a:p>
          <a:p>
            <a: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Best resolution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≈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0.24</m:t>
                </m:r>
              </m:oMath>
            </a14:m>
            <a:r>
              <a:t> kpc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Extended radio emission in galaxi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Extended radio emission in galaxies</a:t>
            </a:r>
          </a:p>
        </p:txBody>
      </p:sp>
      <p:sp>
        <p:nvSpPr>
          <p:cNvPr id="126" name="Radio galaxies are found with extended radio emissions…"/>
          <p:cNvSpPr txBox="1"/>
          <p:nvPr>
            <p:ph type="body" sz="half" idx="1"/>
          </p:nvPr>
        </p:nvSpPr>
        <p:spPr>
          <a:xfrm>
            <a:off x="1183214" y="4127500"/>
            <a:ext cx="10029017" cy="8191500"/>
          </a:xfrm>
          <a:prstGeom prst="rect">
            <a:avLst/>
          </a:prstGeom>
        </p:spPr>
        <p:txBody>
          <a:bodyPr/>
          <a:lstStyle/>
          <a:p>
            <a:pPr/>
            <a:r>
              <a:t>Radio galaxies are found with extended radio emissions</a:t>
            </a:r>
          </a:p>
          <a:p>
            <a:pPr/>
            <a14:m>
              <m:oMath>
                <m:sSub>
                  <m:e>
                    <m:r>
                      <a:rPr xmlns:a="http://schemas.openxmlformats.org/drawingml/2006/main" sz="400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L</m:t>
                    </m:r>
                  </m:e>
                  <m:sub>
                    <m:r>
                      <a:rPr xmlns:a="http://schemas.openxmlformats.org/drawingml/2006/main" sz="400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10</m:t>
                    </m:r>
                    <m:r>
                      <a:rPr xmlns:a="http://schemas.openxmlformats.org/drawingml/2006/main" sz="400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xmlns:a="http://schemas.openxmlformats.org/drawingml/2006/main" sz="400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xmlns:a="http://schemas.openxmlformats.org/drawingml/2006/main" sz="400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z</m:t>
                    </m:r>
                    <m:r>
                      <a:rPr xmlns:a="http://schemas.openxmlformats.org/drawingml/2006/main" sz="400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∼</m:t>
                    </m:r>
                    <m:r>
                      <a:rPr xmlns:a="http://schemas.openxmlformats.org/drawingml/2006/main" sz="400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100</m:t>
                    </m:r>
                    <m:r>
                      <a:rPr xmlns:a="http://schemas.openxmlformats.org/drawingml/2006/main" sz="400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xmlns:a="http://schemas.openxmlformats.org/drawingml/2006/main" sz="400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xmlns:a="http://schemas.openxmlformats.org/drawingml/2006/main" sz="400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z</m:t>
                    </m:r>
                  </m:sub>
                </m:sSub>
                <m:r>
                  <a:rPr xmlns:a="http://schemas.openxmlformats.org/drawingml/2006/main" sz="4000" i="1">
                    <a:solidFill>
                      <a:srgbClr val="3E2319"/>
                    </a:solidFill>
                    <a:latin typeface="Cambria Math" panose="02040503050406030204" pitchFamily="18" charset="0"/>
                  </a:rPr>
                  <m:t>≈</m:t>
                </m:r>
                <m:sSup>
                  <m:e>
                    <m:r>
                      <a:rPr xmlns:a="http://schemas.openxmlformats.org/drawingml/2006/main" sz="400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400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38</m:t>
                    </m:r>
                  </m:sup>
                </m:sSup>
              </m:oMath>
            </a14:m>
            <a:r>
              <a:t> erg/s</a:t>
            </a:r>
          </a:p>
          <a:p>
            <a:pPr/>
            <a:r>
              <a:t>Emits through synchrotron radiation</a:t>
            </a:r>
          </a:p>
          <a:p>
            <a:pPr>
              <a:defRPr>
                <a:solidFill>
                  <a:srgbClr val="FF231A"/>
                </a:solidFill>
              </a:defRPr>
            </a:pPr>
            <a:r>
              <a:t>CR electrons from AGN jet</a:t>
            </a:r>
          </a:p>
        </p:txBody>
      </p:sp>
      <p:sp>
        <p:nvSpPr>
          <p:cNvPr id="127" name="幻燈片編號"/>
          <p:cNvSpPr txBox="1"/>
          <p:nvPr>
            <p:ph type="sldNum" sz="quarter" idx="2"/>
          </p:nvPr>
        </p:nvSpPr>
        <p:spPr>
          <a:xfrm>
            <a:off x="11978826" y="12939120"/>
            <a:ext cx="423269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8" name="NRAO/AUI Archives"/>
          <p:cNvSpPr txBox="1"/>
          <p:nvPr/>
        </p:nvSpPr>
        <p:spPr>
          <a:xfrm>
            <a:off x="15891606" y="3263528"/>
            <a:ext cx="3666645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spcBef>
                <a:spcPts val="4200"/>
              </a:spcBef>
              <a:defRPr sz="2800"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NRAO/AUI Archives</a:t>
            </a:r>
          </a:p>
        </p:txBody>
      </p:sp>
      <p:pic>
        <p:nvPicPr>
          <p:cNvPr id="129" name="3c219lonopt_sm.jpg" descr="3c219lonopt_sm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296815" y="4202935"/>
            <a:ext cx="5169081" cy="69242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3c31.jpg" descr="3c31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25439" y="4202935"/>
            <a:ext cx="4327659" cy="6924253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3C31"/>
          <p:cNvSpPr txBox="1"/>
          <p:nvPr/>
        </p:nvSpPr>
        <p:spPr>
          <a:xfrm>
            <a:off x="15329033" y="4276975"/>
            <a:ext cx="1540680" cy="90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spcBef>
                <a:spcPts val="4200"/>
              </a:spcBef>
              <a:defRPr sz="3200">
                <a:solidFill>
                  <a:srgbClr val="FFFFFF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3C31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Initial setup of an isolated galaxy cluster"/>
          <p:cNvSpPr txBox="1"/>
          <p:nvPr>
            <p:ph type="title"/>
          </p:nvPr>
        </p:nvSpPr>
        <p:spPr>
          <a:xfrm>
            <a:off x="2381250" y="577231"/>
            <a:ext cx="19621500" cy="2959101"/>
          </a:xfrm>
          <a:prstGeom prst="rect">
            <a:avLst/>
          </a:prstGeom>
        </p:spPr>
        <p:txBody>
          <a:bodyPr/>
          <a:lstStyle/>
          <a:p>
            <a:pPr/>
            <a:r>
              <a:t>Initial setup of an isolated galaxy cluster</a:t>
            </a:r>
          </a:p>
        </p:txBody>
      </p:sp>
      <p:sp>
        <p:nvSpPr>
          <p:cNvPr id="464" name="Dark matter halo…"/>
          <p:cNvSpPr txBox="1"/>
          <p:nvPr>
            <p:ph type="body" sz="quarter" idx="1"/>
          </p:nvPr>
        </p:nvSpPr>
        <p:spPr>
          <a:xfrm>
            <a:off x="2374900" y="4127500"/>
            <a:ext cx="8113122" cy="3545074"/>
          </a:xfrm>
          <a:prstGeom prst="rect">
            <a:avLst/>
          </a:prstGeom>
        </p:spPr>
        <p:txBody>
          <a:bodyPr anchor="t"/>
          <a:lstStyle/>
          <a:p>
            <a:pPr/>
            <a:r>
              <a:t>Dark matter halo</a:t>
            </a:r>
          </a:p>
          <a:p>
            <a:pPr>
              <a:defRPr>
                <a:solidFill>
                  <a:srgbClr val="FF231A"/>
                </a:solidFill>
              </a:defRPr>
            </a:pPr>
            <a:r>
              <a:t>Ambient magnetic field</a:t>
            </a:r>
          </a:p>
        </p:txBody>
      </p:sp>
      <p:sp>
        <p:nvSpPr>
          <p:cNvPr id="465" name="幻燈片編號"/>
          <p:cNvSpPr txBox="1"/>
          <p:nvPr>
            <p:ph type="sldNum" sz="quarter" idx="2"/>
          </p:nvPr>
        </p:nvSpPr>
        <p:spPr>
          <a:xfrm>
            <a:off x="11934922" y="12939120"/>
            <a:ext cx="511077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478" name="群組"/>
          <p:cNvGrpSpPr/>
          <p:nvPr/>
        </p:nvGrpSpPr>
        <p:grpSpPr>
          <a:xfrm>
            <a:off x="13362993" y="6014864"/>
            <a:ext cx="9046671" cy="6774962"/>
            <a:chOff x="0" y="-38100"/>
            <a:chExt cx="9046669" cy="6774961"/>
          </a:xfrm>
        </p:grpSpPr>
        <p:pic>
          <p:nvPicPr>
            <p:cNvPr id="466" name="線條 線條" descr="線條 線條"/>
            <p:cNvPicPr>
              <a:picLocks noChangeAspect="0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16200000">
              <a:off x="-790427" y="2466176"/>
              <a:ext cx="5360787" cy="352234"/>
            </a:xfrm>
            <a:prstGeom prst="rect">
              <a:avLst/>
            </a:prstGeom>
            <a:effectLst/>
          </p:spPr>
        </p:pic>
        <p:pic>
          <p:nvPicPr>
            <p:cNvPr id="468" name="線條 線條" descr="線條 線條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838859" y="5036529"/>
              <a:ext cx="5950752" cy="352235"/>
            </a:xfrm>
            <a:prstGeom prst="rect">
              <a:avLst/>
            </a:prstGeom>
            <a:effectLst/>
          </p:spPr>
        </p:pic>
        <p:pic>
          <p:nvPicPr>
            <p:cNvPr id="470" name="線條 線條" descr="線條 線條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 rot="12314733">
              <a:off x="3137655" y="1632252"/>
              <a:ext cx="2534585" cy="290072"/>
            </a:xfrm>
            <a:prstGeom prst="rect">
              <a:avLst/>
            </a:prstGeom>
            <a:effectLst/>
          </p:spPr>
        </p:pic>
        <p:sp>
          <p:nvSpPr>
            <p:cNvPr id="472" name="log k"/>
            <p:cNvSpPr txBox="1"/>
            <p:nvPr/>
          </p:nvSpPr>
          <p:spPr>
            <a:xfrm>
              <a:off x="7478276" y="5570066"/>
              <a:ext cx="1568394" cy="1166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000">
                  <a:latin typeface="AppleGothic 일반체"/>
                  <a:ea typeface="AppleGothic 일반체"/>
                  <a:cs typeface="AppleGothic 일반체"/>
                  <a:sym typeface="AppleGothic 일반체"/>
                </a:defRPr>
              </a:lvl1pPr>
            </a:lstStyle>
            <a:p>
              <a:pPr/>
              <a:r>
                <a:t>log k</a:t>
              </a:r>
            </a:p>
          </p:txBody>
        </p:sp>
        <p:sp>
          <p:nvSpPr>
            <p:cNvPr id="473" name="log E"/>
            <p:cNvSpPr txBox="1"/>
            <p:nvPr/>
          </p:nvSpPr>
          <p:spPr>
            <a:xfrm>
              <a:off x="0" y="1457416"/>
              <a:ext cx="1611391" cy="11667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000">
                  <a:latin typeface="AppleGothic 일반체"/>
                  <a:ea typeface="AppleGothic 일반체"/>
                  <a:cs typeface="AppleGothic 일반체"/>
                  <a:sym typeface="AppleGothic 일반체"/>
                </a:defRPr>
              </a:lvl1pPr>
            </a:lstStyle>
            <a:p>
              <a:pPr/>
              <a:r>
                <a:t>log E</a:t>
              </a:r>
            </a:p>
          </p:txBody>
        </p:sp>
        <p:sp>
          <p:nvSpPr>
            <p:cNvPr id="474" name="線條"/>
            <p:cNvSpPr/>
            <p:nvPr/>
          </p:nvSpPr>
          <p:spPr>
            <a:xfrm flipV="1">
              <a:off x="3356590" y="350011"/>
              <a:ext cx="1" cy="5217345"/>
            </a:xfrm>
            <a:prstGeom prst="line">
              <a:avLst/>
            </a:prstGeom>
            <a:noFill/>
            <a:ln w="76200" cap="flat">
              <a:solidFill>
                <a:srgbClr val="FF231A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475" name="線條"/>
            <p:cNvSpPr/>
            <p:nvPr/>
          </p:nvSpPr>
          <p:spPr>
            <a:xfrm flipV="1">
              <a:off x="5442239" y="350011"/>
              <a:ext cx="1" cy="5217345"/>
            </a:xfrm>
            <a:prstGeom prst="line">
              <a:avLst/>
            </a:prstGeom>
            <a:noFill/>
            <a:ln w="76200" cap="flat">
              <a:solidFill>
                <a:srgbClr val="FF231A"/>
              </a:solidFill>
              <a:prstDash val="sysDot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476" name="50 kpc"/>
            <p:cNvSpPr txBox="1"/>
            <p:nvPr/>
          </p:nvSpPr>
          <p:spPr>
            <a:xfrm>
              <a:off x="2201627" y="5570066"/>
              <a:ext cx="2309925" cy="1166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000">
                  <a:solidFill>
                    <a:srgbClr val="FF231A"/>
                  </a:solidFill>
                  <a:latin typeface="AppleGothic 일반체"/>
                  <a:ea typeface="AppleGothic 일반체"/>
                  <a:cs typeface="AppleGothic 일반체"/>
                  <a:sym typeface="AppleGothic 일반체"/>
                </a:defRPr>
              </a:lvl1pPr>
            </a:lstStyle>
            <a:p>
              <a:pPr/>
              <a:r>
                <a:t>50 kpc</a:t>
              </a:r>
            </a:p>
          </p:txBody>
        </p:sp>
        <p:sp>
          <p:nvSpPr>
            <p:cNvPr id="477" name="10 kpc"/>
            <p:cNvSpPr txBox="1"/>
            <p:nvPr/>
          </p:nvSpPr>
          <p:spPr>
            <a:xfrm>
              <a:off x="4630593" y="5570066"/>
              <a:ext cx="2309926" cy="11667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4000">
                  <a:solidFill>
                    <a:srgbClr val="FF231A"/>
                  </a:solidFill>
                  <a:latin typeface="AppleGothic 일반체"/>
                  <a:ea typeface="AppleGothic 일반체"/>
                  <a:cs typeface="AppleGothic 일반체"/>
                  <a:sym typeface="AppleGothic 일반체"/>
                </a:defRPr>
              </a:lvl1pPr>
            </a:lstStyle>
            <a:p>
              <a:pPr/>
              <a:r>
                <a:t>10 kpc</a:t>
              </a:r>
            </a:p>
          </p:txBody>
        </p:sp>
      </p:grpSp>
      <p:sp>
        <p:nvSpPr>
          <p:cNvPr id="479" name="vector potential from Kolmogorov spectrum (tangled)…"/>
          <p:cNvSpPr txBox="1"/>
          <p:nvPr/>
        </p:nvSpPr>
        <p:spPr>
          <a:xfrm>
            <a:off x="12058155" y="3933702"/>
            <a:ext cx="11656347" cy="21780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vector potential from Kolmogorov spectrum (tangled)</a:t>
            </a:r>
          </a:p>
          <a:p>
            <a: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normalized with given </a:t>
            </a:r>
            <a:r>
              <a:rPr>
                <a:solidFill>
                  <a:srgbClr val="FF0000"/>
                </a:solidFill>
              </a:rPr>
              <a:t>plasma beta </a:t>
            </a:r>
            <a14:m>
              <m:oMath>
                <m:r>
                  <a:rPr xmlns:a="http://schemas.openxmlformats.org/drawingml/2006/main" sz="3600" i="1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m:t>β</m:t>
                </m:r>
                <m:r>
                  <a:rPr xmlns:a="http://schemas.openxmlformats.org/drawingml/2006/main" sz="3600" i="1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l</m:t>
                    </m:r>
                  </m:sub>
                </m:sSub>
                <m:r>
                  <a:rPr xmlns:a="http://schemas.openxmlformats.org/drawingml/2006/main" sz="3600" i="1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m:t>/</m:t>
                </m:r>
                <m:sSub>
                  <m:e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sub>
                </m:sSub>
              </m:oMath>
            </a14:m>
            <a:endParaRPr>
              <a:solidFill>
                <a:srgbClr val="FF0000"/>
              </a:solidFill>
            </a:endParaRPr>
          </a:p>
        </p:txBody>
      </p:sp>
      <p:sp>
        <p:nvSpPr>
          <p:cNvPr id="480" name="(Perseus cluster)…"/>
          <p:cNvSpPr txBox="1"/>
          <p:nvPr/>
        </p:nvSpPr>
        <p:spPr>
          <a:xfrm>
            <a:off x="2901329" y="8263742"/>
            <a:ext cx="8934460" cy="2315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14:m>
              <m:oMath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200</m:t>
                    </m:r>
                  </m:sub>
                </m:sSub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8.5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×</m:t>
                </m:r>
                <m:sSup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10</m:t>
                    </m:r>
                  </m:e>
                  <m:sup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14</m:t>
                    </m:r>
                  </m:sup>
                </m:sSup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⊙</m:t>
                    </m:r>
                  </m:sub>
                </m:sSub>
              </m:oMath>
            </a14:m>
            <a:r>
              <a:t> (Perseus cluster)</a:t>
            </a:r>
          </a:p>
          <a:p>
            <a:pPr algn="l"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14:m>
              <m:oMath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x</m:t>
                    </m:r>
                  </m:sub>
                </m:sSub>
              </m:oMath>
            </a14:m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</m:oMath>
            </a14:m>
            <a:r>
              <a:t> Mpc</a:t>
            </a:r>
          </a:p>
          <a:p>
            <a:pPr algn="l"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Best resolution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≈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0.24</m:t>
                </m:r>
              </m:oMath>
            </a14:m>
            <a:r>
              <a:t> kpc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Higher B-field… Affecting lobe dynamics?"/>
          <p:cNvSpPr txBox="1"/>
          <p:nvPr>
            <p:ph type="title"/>
          </p:nvPr>
        </p:nvSpPr>
        <p:spPr>
          <a:xfrm>
            <a:off x="2381250" y="548279"/>
            <a:ext cx="19621500" cy="2959101"/>
          </a:xfrm>
          <a:prstGeom prst="rect">
            <a:avLst/>
          </a:prstGeom>
        </p:spPr>
        <p:txBody>
          <a:bodyPr/>
          <a:lstStyle/>
          <a:p>
            <a:pPr/>
            <a:r>
              <a:t>Higher B-field… Affecting lobe dynamics?</a:t>
            </a:r>
          </a:p>
        </p:txBody>
      </p:sp>
      <p:sp>
        <p:nvSpPr>
          <p:cNvPr id="483" name="按兩下來編輯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4" name="幻燈片編號"/>
          <p:cNvSpPr txBox="1"/>
          <p:nvPr>
            <p:ph type="sldNum" sz="quarter" idx="2"/>
          </p:nvPr>
        </p:nvSpPr>
        <p:spPr>
          <a:xfrm>
            <a:off x="11934922" y="12939120"/>
            <a:ext cx="511077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485" name="lobe_plasma_beta.gif" descr="lobe_plasma_beta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51904" y="4011160"/>
            <a:ext cx="11232240" cy="842418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6" name="plasma_beta.gif" descr="plasma_beta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245" y="4011160"/>
            <a:ext cx="11232241" cy="8424180"/>
          </a:xfrm>
          <a:prstGeom prst="rect">
            <a:avLst/>
          </a:prstGeom>
          <a:ln w="12700">
            <a:miter lim="400000"/>
          </a:ln>
        </p:spPr>
      </p:pic>
      <p:sp>
        <p:nvSpPr>
          <p:cNvPr id="487" name="plasma beta"/>
          <p:cNvSpPr txBox="1"/>
          <p:nvPr/>
        </p:nvSpPr>
        <p:spPr>
          <a:xfrm>
            <a:off x="15857664" y="687979"/>
            <a:ext cx="7783258" cy="796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plasma beta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β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l</m:t>
                    </m:r>
                  </m:sub>
                </m:sSub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sSub>
                  <m:e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P</m:t>
                    </m:r>
                  </m:e>
                  <m:sub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a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g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sub>
                </m:sSub>
              </m:oMath>
            </a14:m>
          </a:p>
        </p:txBody>
      </p:sp>
      <p:sp>
        <p:nvSpPr>
          <p:cNvPr id="488" name="radius"/>
          <p:cNvSpPr txBox="1"/>
          <p:nvPr/>
        </p:nvSpPr>
        <p:spPr>
          <a:xfrm>
            <a:off x="4876398" y="11686179"/>
            <a:ext cx="2120777" cy="796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radius</a:t>
            </a:r>
          </a:p>
        </p:txBody>
      </p:sp>
      <p:sp>
        <p:nvSpPr>
          <p:cNvPr id="489" name="radius"/>
          <p:cNvSpPr txBox="1"/>
          <p:nvPr/>
        </p:nvSpPr>
        <p:spPr>
          <a:xfrm>
            <a:off x="16507635" y="11686179"/>
            <a:ext cx="2120778" cy="796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radius</a:t>
            </a:r>
          </a:p>
        </p:txBody>
      </p:sp>
      <p:sp>
        <p:nvSpPr>
          <p:cNvPr id="490" name="矩形"/>
          <p:cNvSpPr txBox="1"/>
          <p:nvPr/>
        </p:nvSpPr>
        <p:spPr>
          <a:xfrm>
            <a:off x="772181" y="7824754"/>
            <a:ext cx="865594" cy="796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β</m:t>
                  </m:r>
                </m:oMath>
              </m:oMathPara>
            </a14:m>
          </a:p>
        </p:txBody>
      </p:sp>
      <p:sp>
        <p:nvSpPr>
          <p:cNvPr id="491" name="矩形"/>
          <p:cNvSpPr txBox="1"/>
          <p:nvPr/>
        </p:nvSpPr>
        <p:spPr>
          <a:xfrm>
            <a:off x="11922781" y="7824754"/>
            <a:ext cx="865594" cy="796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β</m:t>
                  </m:r>
                </m:oMath>
              </m:oMathPara>
            </a14:m>
          </a:p>
        </p:txBody>
      </p:sp>
      <p:sp>
        <p:nvSpPr>
          <p:cNvPr id="492" name="some dependency with magnetization?"/>
          <p:cNvSpPr txBox="1"/>
          <p:nvPr/>
        </p:nvSpPr>
        <p:spPr>
          <a:xfrm>
            <a:off x="2053602" y="3168712"/>
            <a:ext cx="8553527" cy="796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some dependency with magnetization?</a:t>
            </a:r>
          </a:p>
        </p:txBody>
      </p:sp>
      <p:sp>
        <p:nvSpPr>
          <p:cNvPr id="493" name="consider lobe, more clear dependency"/>
          <p:cNvSpPr txBox="1"/>
          <p:nvPr/>
        </p:nvSpPr>
        <p:spPr>
          <a:xfrm>
            <a:off x="13763003" y="3168712"/>
            <a:ext cx="8553526" cy="796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consider lobe, more clear dependency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Depolar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Depolarization</a:t>
            </a:r>
          </a:p>
        </p:txBody>
      </p:sp>
      <p:sp>
        <p:nvSpPr>
          <p:cNvPr id="496" name="depolarization from different Faraday depth and intrinsic rotation"/>
          <p:cNvSpPr txBox="1"/>
          <p:nvPr>
            <p:ph type="body" sz="quarter" idx="1"/>
          </p:nvPr>
        </p:nvSpPr>
        <p:spPr>
          <a:xfrm>
            <a:off x="3765952" y="3337548"/>
            <a:ext cx="16852096" cy="844683"/>
          </a:xfrm>
          <a:prstGeom prst="rect">
            <a:avLst/>
          </a:prstGeom>
        </p:spPr>
        <p:txBody>
          <a:bodyPr anchor="t"/>
          <a:lstStyle/>
          <a:p>
            <a:pPr marL="0" indent="0" algn="ctr">
              <a:buSzTx/>
              <a:buNone/>
            </a:pPr>
            <a:r>
              <a:t>depolarization from </a:t>
            </a:r>
            <a:r>
              <a:rPr>
                <a:solidFill>
                  <a:srgbClr val="FF231A"/>
                </a:solidFill>
              </a:rPr>
              <a:t>different Faraday depth</a:t>
            </a:r>
            <a:r>
              <a:t> and </a:t>
            </a:r>
            <a:r>
              <a:rPr>
                <a:solidFill>
                  <a:srgbClr val="FF231A"/>
                </a:solidFill>
              </a:rPr>
              <a:t>intrinsic rotation</a:t>
            </a:r>
          </a:p>
        </p:txBody>
      </p:sp>
      <p:sp>
        <p:nvSpPr>
          <p:cNvPr id="497" name="幻燈片編號"/>
          <p:cNvSpPr txBox="1"/>
          <p:nvPr>
            <p:ph type="sldNum" sz="quarter" idx="2"/>
          </p:nvPr>
        </p:nvSpPr>
        <p:spPr>
          <a:xfrm>
            <a:off x="11934922" y="12939120"/>
            <a:ext cx="511077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501" name="群組"/>
          <p:cNvGrpSpPr/>
          <p:nvPr/>
        </p:nvGrpSpPr>
        <p:grpSpPr>
          <a:xfrm>
            <a:off x="939668" y="4780578"/>
            <a:ext cx="2781150" cy="2762899"/>
            <a:chOff x="0" y="0"/>
            <a:chExt cx="2781149" cy="2762898"/>
          </a:xfrm>
        </p:grpSpPr>
        <p:sp>
          <p:nvSpPr>
            <p:cNvPr id="498" name="形狀"/>
            <p:cNvSpPr/>
            <p:nvPr/>
          </p:nvSpPr>
          <p:spPr>
            <a:xfrm>
              <a:off x="0" y="4948"/>
              <a:ext cx="2781150" cy="275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2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499" name="線條"/>
            <p:cNvSpPr/>
            <p:nvPr/>
          </p:nvSpPr>
          <p:spPr>
            <a:xfrm>
              <a:off x="274011" y="1406215"/>
              <a:ext cx="2233126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500" name="線條"/>
            <p:cNvSpPr/>
            <p:nvPr/>
          </p:nvSpPr>
          <p:spPr>
            <a:xfrm flipV="1">
              <a:off x="1064680" y="-1"/>
              <a:ext cx="600989" cy="276163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</p:grpSp>
      <p:sp>
        <p:nvSpPr>
          <p:cNvPr id="502" name="線條"/>
          <p:cNvSpPr/>
          <p:nvPr/>
        </p:nvSpPr>
        <p:spPr>
          <a:xfrm flipV="1">
            <a:off x="1879224" y="4968888"/>
            <a:ext cx="1" cy="994334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03" name="線條"/>
          <p:cNvSpPr/>
          <p:nvPr/>
        </p:nvSpPr>
        <p:spPr>
          <a:xfrm flipV="1">
            <a:off x="3017937" y="4968888"/>
            <a:ext cx="1" cy="994334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04" name="線條"/>
          <p:cNvSpPr/>
          <p:nvPr/>
        </p:nvSpPr>
        <p:spPr>
          <a:xfrm flipV="1">
            <a:off x="1611828" y="6313373"/>
            <a:ext cx="1" cy="994334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05" name="線條"/>
          <p:cNvSpPr/>
          <p:nvPr/>
        </p:nvSpPr>
        <p:spPr>
          <a:xfrm flipV="1">
            <a:off x="2785013" y="6313373"/>
            <a:ext cx="1" cy="994334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grpSp>
        <p:nvGrpSpPr>
          <p:cNvPr id="509" name="群組"/>
          <p:cNvGrpSpPr/>
          <p:nvPr/>
        </p:nvGrpSpPr>
        <p:grpSpPr>
          <a:xfrm>
            <a:off x="12750562" y="4780578"/>
            <a:ext cx="2781150" cy="2762899"/>
            <a:chOff x="0" y="0"/>
            <a:chExt cx="2781149" cy="2762898"/>
          </a:xfrm>
        </p:grpSpPr>
        <p:sp>
          <p:nvSpPr>
            <p:cNvPr id="506" name="形狀"/>
            <p:cNvSpPr/>
            <p:nvPr/>
          </p:nvSpPr>
          <p:spPr>
            <a:xfrm>
              <a:off x="0" y="4948"/>
              <a:ext cx="2781150" cy="27579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639" y="0"/>
                  </a:moveTo>
                  <a:lnTo>
                    <a:pt x="0" y="21600"/>
                  </a:lnTo>
                  <a:lnTo>
                    <a:pt x="16961" y="21600"/>
                  </a:lnTo>
                  <a:lnTo>
                    <a:pt x="21600" y="0"/>
                  </a:lnTo>
                  <a:lnTo>
                    <a:pt x="4639" y="0"/>
                  </a:lnTo>
                  <a:close/>
                </a:path>
              </a:pathLst>
            </a:custGeom>
            <a:solidFill>
              <a:srgbClr val="FFFFFF"/>
            </a:solidFill>
            <a:ln w="63500" cap="flat">
              <a:solidFill>
                <a:srgbClr val="000000"/>
              </a:solidFill>
              <a:prstDash val="solid"/>
              <a:miter lim="400000"/>
            </a:ln>
            <a:effectLst>
              <a:outerShdw sx="100000" sy="100000" kx="0" ky="0" algn="b" rotWithShape="0" blurRad="50800" dist="25400" dir="5400000">
                <a:srgbClr val="000000">
                  <a:alpha val="25000"/>
                </a:srgb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>
                  <a:solidFill>
                    <a:srgbClr val="FFFFFF"/>
                  </a:solidFill>
                  <a:effectLst>
                    <a:outerShdw sx="100000" sy="100000" kx="0" ky="0" algn="b" rotWithShape="0" blurRad="76200" dist="12700" dir="5400000">
                      <a:srgbClr val="000000">
                        <a:alpha val="50000"/>
                      </a:srgbClr>
                    </a:outerShdw>
                  </a:effectLst>
                </a:defRPr>
              </a:pPr>
            </a:p>
          </p:txBody>
        </p:sp>
        <p:sp>
          <p:nvSpPr>
            <p:cNvPr id="507" name="線條"/>
            <p:cNvSpPr/>
            <p:nvPr/>
          </p:nvSpPr>
          <p:spPr>
            <a:xfrm>
              <a:off x="274011" y="1406215"/>
              <a:ext cx="2233126" cy="1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  <p:sp>
          <p:nvSpPr>
            <p:cNvPr id="508" name="線條"/>
            <p:cNvSpPr/>
            <p:nvPr/>
          </p:nvSpPr>
          <p:spPr>
            <a:xfrm flipV="1">
              <a:off x="1064680" y="-1"/>
              <a:ext cx="600989" cy="2761632"/>
            </a:xfrm>
            <a:prstGeom prst="line">
              <a:avLst/>
            </a:prstGeom>
            <a:noFill/>
            <a:ln w="635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4200"/>
              </a:pPr>
            </a:p>
          </p:txBody>
        </p:sp>
      </p:grpSp>
      <p:sp>
        <p:nvSpPr>
          <p:cNvPr id="510" name="線條"/>
          <p:cNvSpPr/>
          <p:nvPr/>
        </p:nvSpPr>
        <p:spPr>
          <a:xfrm flipV="1">
            <a:off x="13686366" y="4968888"/>
            <a:ext cx="1" cy="994334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11" name="線條"/>
          <p:cNvSpPr/>
          <p:nvPr/>
        </p:nvSpPr>
        <p:spPr>
          <a:xfrm>
            <a:off x="13004973" y="6957027"/>
            <a:ext cx="890884" cy="1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12" name="線條"/>
          <p:cNvSpPr/>
          <p:nvPr/>
        </p:nvSpPr>
        <p:spPr>
          <a:xfrm>
            <a:off x="14525481" y="6324042"/>
            <a:ext cx="1" cy="1088172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13" name="線條"/>
          <p:cNvSpPr/>
          <p:nvPr/>
        </p:nvSpPr>
        <p:spPr>
          <a:xfrm flipH="1">
            <a:off x="14319741" y="5592939"/>
            <a:ext cx="890884" cy="1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14" name="線條"/>
          <p:cNvSpPr/>
          <p:nvPr/>
        </p:nvSpPr>
        <p:spPr>
          <a:xfrm>
            <a:off x="4742978" y="5098428"/>
            <a:ext cx="7824539" cy="1"/>
          </a:xfrm>
          <a:prstGeom prst="line">
            <a:avLst/>
          </a:prstGeom>
          <a:ln w="635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15" name="線條"/>
          <p:cNvSpPr/>
          <p:nvPr/>
        </p:nvSpPr>
        <p:spPr>
          <a:xfrm>
            <a:off x="3870526" y="5773260"/>
            <a:ext cx="7824540" cy="1"/>
          </a:xfrm>
          <a:prstGeom prst="line">
            <a:avLst/>
          </a:prstGeom>
          <a:ln w="635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16" name="線條"/>
          <p:cNvSpPr/>
          <p:nvPr/>
        </p:nvSpPr>
        <p:spPr>
          <a:xfrm>
            <a:off x="4742978" y="6478296"/>
            <a:ext cx="7824539" cy="1"/>
          </a:xfrm>
          <a:prstGeom prst="line">
            <a:avLst/>
          </a:prstGeom>
          <a:ln w="635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17" name="線條"/>
          <p:cNvSpPr/>
          <p:nvPr/>
        </p:nvSpPr>
        <p:spPr>
          <a:xfrm>
            <a:off x="3828765" y="7183332"/>
            <a:ext cx="7824540" cy="1"/>
          </a:xfrm>
          <a:prstGeom prst="line">
            <a:avLst/>
          </a:prstGeom>
          <a:ln w="635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18" name="矩形"/>
          <p:cNvSpPr txBox="1"/>
          <p:nvPr/>
        </p:nvSpPr>
        <p:spPr>
          <a:xfrm>
            <a:off x="7926713" y="5128115"/>
            <a:ext cx="1457070" cy="675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π</m:t>
                  </m:r>
                </m:oMath>
              </m:oMathPara>
            </a14:m>
          </a:p>
        </p:txBody>
      </p:sp>
      <p:sp>
        <p:nvSpPr>
          <p:cNvPr id="519" name="rotate"/>
          <p:cNvSpPr txBox="1"/>
          <p:nvPr/>
        </p:nvSpPr>
        <p:spPr>
          <a:xfrm>
            <a:off x="6011474" y="4301607"/>
            <a:ext cx="5287548" cy="888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rotate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π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+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3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4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π</m:t>
                </m:r>
              </m:oMath>
            </a14:m>
          </a:p>
        </p:txBody>
      </p:sp>
      <p:sp>
        <p:nvSpPr>
          <p:cNvPr id="520" name="矩形"/>
          <p:cNvSpPr txBox="1"/>
          <p:nvPr/>
        </p:nvSpPr>
        <p:spPr>
          <a:xfrm>
            <a:off x="8197646" y="5802940"/>
            <a:ext cx="2381524" cy="675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π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2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4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π</m:t>
                  </m:r>
                </m:oMath>
              </m:oMathPara>
            </a14:m>
          </a:p>
        </p:txBody>
      </p:sp>
      <p:sp>
        <p:nvSpPr>
          <p:cNvPr id="521" name="矩形"/>
          <p:cNvSpPr txBox="1"/>
          <p:nvPr/>
        </p:nvSpPr>
        <p:spPr>
          <a:xfrm>
            <a:off x="8197646" y="6530188"/>
            <a:ext cx="2381524" cy="6758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n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π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/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4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π</m:t>
                  </m:r>
                </m:oMath>
              </m:oMathPara>
            </a14:m>
          </a:p>
        </p:txBody>
      </p:sp>
      <p:sp>
        <p:nvSpPr>
          <p:cNvPr id="522" name="線條"/>
          <p:cNvSpPr/>
          <p:nvPr/>
        </p:nvSpPr>
        <p:spPr>
          <a:xfrm>
            <a:off x="18739197" y="5466055"/>
            <a:ext cx="2004825" cy="1"/>
          </a:xfrm>
          <a:prstGeom prst="line">
            <a:avLst/>
          </a:prstGeom>
          <a:ln w="635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23" name="線條"/>
          <p:cNvSpPr/>
          <p:nvPr/>
        </p:nvSpPr>
        <p:spPr>
          <a:xfrm>
            <a:off x="18104197" y="7051516"/>
            <a:ext cx="2917460" cy="1"/>
          </a:xfrm>
          <a:prstGeom prst="line">
            <a:avLst/>
          </a:prstGeom>
          <a:ln w="635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24" name="群組"/>
          <p:cNvSpPr/>
          <p:nvPr/>
        </p:nvSpPr>
        <p:spPr>
          <a:xfrm>
            <a:off x="943419" y="9266068"/>
            <a:ext cx="1871611" cy="185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25" name="群組"/>
          <p:cNvSpPr/>
          <p:nvPr/>
        </p:nvSpPr>
        <p:spPr>
          <a:xfrm>
            <a:off x="6768081" y="9298097"/>
            <a:ext cx="1871611" cy="18559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26" name="群組"/>
          <p:cNvSpPr/>
          <p:nvPr/>
        </p:nvSpPr>
        <p:spPr>
          <a:xfrm>
            <a:off x="11786477" y="9266068"/>
            <a:ext cx="1871611" cy="18559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63500">
            <a:solidFill>
              <a:srgbClr val="00000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27" name="rotate"/>
          <p:cNvSpPr txBox="1"/>
          <p:nvPr/>
        </p:nvSpPr>
        <p:spPr>
          <a:xfrm>
            <a:off x="2819540" y="8956444"/>
            <a:ext cx="4017548" cy="888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rotate </a:t>
            </a:r>
            <a14:m>
              <m:oMath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n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π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+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1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/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4</m:t>
                </m:r>
                <m:r>
                  <a:rPr xmlns:a="http://schemas.openxmlformats.org/drawingml/2006/main" sz="3600" i="1">
                    <a:solidFill>
                      <a:srgbClr val="000000"/>
                    </a:solidFill>
                    <a:latin typeface="Cambria Math" panose="02040503050406030204" pitchFamily="18" charset="0"/>
                  </a:rPr>
                  <m:t>π</m:t>
                </m:r>
              </m:oMath>
            </a14:m>
          </a:p>
        </p:txBody>
      </p:sp>
      <p:sp>
        <p:nvSpPr>
          <p:cNvPr id="528" name="線條"/>
          <p:cNvSpPr/>
          <p:nvPr/>
        </p:nvSpPr>
        <p:spPr>
          <a:xfrm>
            <a:off x="2947659" y="9749567"/>
            <a:ext cx="3724941" cy="1"/>
          </a:xfrm>
          <a:prstGeom prst="line">
            <a:avLst/>
          </a:prstGeom>
          <a:ln w="635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29" name="線條"/>
          <p:cNvSpPr/>
          <p:nvPr/>
        </p:nvSpPr>
        <p:spPr>
          <a:xfrm flipV="1">
            <a:off x="1879224" y="9696900"/>
            <a:ext cx="1" cy="994335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30" name="矩形"/>
          <p:cNvSpPr txBox="1"/>
          <p:nvPr/>
        </p:nvSpPr>
        <p:spPr>
          <a:xfrm>
            <a:off x="9484549" y="9803754"/>
            <a:ext cx="1457070" cy="844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52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4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</m:oMath>
              </m:oMathPara>
            </a14:m>
          </a:p>
        </p:txBody>
      </p:sp>
      <p:sp>
        <p:nvSpPr>
          <p:cNvPr id="531" name="線條"/>
          <p:cNvSpPr/>
          <p:nvPr/>
        </p:nvSpPr>
        <p:spPr>
          <a:xfrm flipV="1">
            <a:off x="7782795" y="9696900"/>
            <a:ext cx="1" cy="994335"/>
          </a:xfrm>
          <a:prstGeom prst="line">
            <a:avLst/>
          </a:prstGeom>
          <a:ln w="63500">
            <a:solidFill>
              <a:srgbClr val="0000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32" name="線條"/>
          <p:cNvSpPr/>
          <p:nvPr/>
        </p:nvSpPr>
        <p:spPr>
          <a:xfrm flipV="1">
            <a:off x="12722282" y="9691216"/>
            <a:ext cx="1" cy="994335"/>
          </a:xfrm>
          <a:prstGeom prst="line">
            <a:avLst/>
          </a:prstGeom>
          <a:ln w="63500">
            <a:solidFill>
              <a:srgbClr val="0000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33" name="橢圓形"/>
          <p:cNvSpPr/>
          <p:nvPr/>
        </p:nvSpPr>
        <p:spPr>
          <a:xfrm rot="1512960">
            <a:off x="16479299" y="8354655"/>
            <a:ext cx="2096078" cy="4279029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34" name="線條"/>
          <p:cNvSpPr/>
          <p:nvPr/>
        </p:nvSpPr>
        <p:spPr>
          <a:xfrm>
            <a:off x="16767725" y="10447463"/>
            <a:ext cx="738911" cy="1"/>
          </a:xfrm>
          <a:prstGeom prst="line">
            <a:avLst/>
          </a:prstGeom>
          <a:ln w="635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35" name="線條"/>
          <p:cNvSpPr/>
          <p:nvPr/>
        </p:nvSpPr>
        <p:spPr>
          <a:xfrm>
            <a:off x="17707525" y="10447463"/>
            <a:ext cx="738911" cy="1"/>
          </a:xfrm>
          <a:prstGeom prst="line">
            <a:avLst/>
          </a:prstGeom>
          <a:ln w="635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36" name="線條"/>
          <p:cNvSpPr/>
          <p:nvPr/>
        </p:nvSpPr>
        <p:spPr>
          <a:xfrm>
            <a:off x="12276840" y="10188383"/>
            <a:ext cx="890884" cy="1"/>
          </a:xfrm>
          <a:prstGeom prst="line">
            <a:avLst/>
          </a:prstGeom>
          <a:ln w="63500">
            <a:solidFill>
              <a:srgbClr val="FFB8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37" name="Assume aligned B-field (fixed polarization)"/>
          <p:cNvSpPr txBox="1"/>
          <p:nvPr/>
        </p:nvSpPr>
        <p:spPr>
          <a:xfrm>
            <a:off x="7103665" y="8099530"/>
            <a:ext cx="10176670" cy="844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spcBef>
                <a:spcPts val="4200"/>
              </a:spcBef>
              <a:defRPr sz="4000"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Assume aligned B-field (fixed polarization)</a:t>
            </a:r>
          </a:p>
        </p:txBody>
      </p:sp>
      <p:sp>
        <p:nvSpPr>
          <p:cNvPr id="538" name="橢圓形"/>
          <p:cNvSpPr/>
          <p:nvPr/>
        </p:nvSpPr>
        <p:spPr>
          <a:xfrm rot="1512960">
            <a:off x="16692615" y="4487237"/>
            <a:ext cx="1640788" cy="3349580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  <p:sp>
        <p:nvSpPr>
          <p:cNvPr id="539" name="矩形"/>
          <p:cNvSpPr txBox="1"/>
          <p:nvPr/>
        </p:nvSpPr>
        <p:spPr>
          <a:xfrm>
            <a:off x="4063020" y="9817543"/>
            <a:ext cx="1457071" cy="844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52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14:m>
              <m:oMathPara>
                <m:oMathParaPr>
                  <m:jc m:val="center"/>
                </m:oMathParaPr>
                <m:oMath>
                  <m:r>
                    <a:rPr xmlns:a="http://schemas.openxmlformats.org/drawingml/2006/main" sz="485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</m:oMath>
              </m:oMathPara>
            </a14:m>
          </a:p>
        </p:txBody>
      </p:sp>
      <p:sp>
        <p:nvSpPr>
          <p:cNvPr id="540" name="已核准"/>
          <p:cNvSpPr/>
          <p:nvPr/>
        </p:nvSpPr>
        <p:spPr>
          <a:xfrm>
            <a:off x="17350792" y="2664947"/>
            <a:ext cx="675880" cy="67588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799" y="0"/>
                </a:moveTo>
                <a:cubicBezTo>
                  <a:pt x="4834" y="0"/>
                  <a:pt x="0" y="4836"/>
                  <a:pt x="0" y="10801"/>
                </a:cubicBezTo>
                <a:cubicBezTo>
                  <a:pt x="0" y="16765"/>
                  <a:pt x="4835" y="21600"/>
                  <a:pt x="10799" y="21600"/>
                </a:cubicBezTo>
                <a:cubicBezTo>
                  <a:pt x="16764" y="21600"/>
                  <a:pt x="21600" y="16765"/>
                  <a:pt x="21600" y="10801"/>
                </a:cubicBezTo>
                <a:cubicBezTo>
                  <a:pt x="21600" y="4836"/>
                  <a:pt x="16764" y="0"/>
                  <a:pt x="10799" y="0"/>
                </a:cubicBezTo>
                <a:close/>
                <a:moveTo>
                  <a:pt x="16449" y="5521"/>
                </a:moveTo>
                <a:cubicBezTo>
                  <a:pt x="16477" y="5521"/>
                  <a:pt x="16505" y="5532"/>
                  <a:pt x="16527" y="5553"/>
                </a:cubicBezTo>
                <a:lnTo>
                  <a:pt x="18129" y="7155"/>
                </a:lnTo>
                <a:cubicBezTo>
                  <a:pt x="18171" y="7198"/>
                  <a:pt x="18171" y="7268"/>
                  <a:pt x="18129" y="7311"/>
                </a:cubicBezTo>
                <a:lnTo>
                  <a:pt x="8340" y="17100"/>
                </a:lnTo>
                <a:cubicBezTo>
                  <a:pt x="8297" y="17142"/>
                  <a:pt x="8227" y="17142"/>
                  <a:pt x="8185" y="17100"/>
                </a:cubicBezTo>
                <a:lnTo>
                  <a:pt x="7693" y="16608"/>
                </a:lnTo>
                <a:lnTo>
                  <a:pt x="6505" y="15420"/>
                </a:lnTo>
                <a:lnTo>
                  <a:pt x="3062" y="11977"/>
                </a:lnTo>
                <a:cubicBezTo>
                  <a:pt x="3020" y="11934"/>
                  <a:pt x="3020" y="11866"/>
                  <a:pt x="3062" y="11823"/>
                </a:cubicBezTo>
                <a:lnTo>
                  <a:pt x="4664" y="10221"/>
                </a:lnTo>
                <a:cubicBezTo>
                  <a:pt x="4707" y="10178"/>
                  <a:pt x="4777" y="10178"/>
                  <a:pt x="4820" y="10221"/>
                </a:cubicBezTo>
                <a:lnTo>
                  <a:pt x="8185" y="13586"/>
                </a:lnTo>
                <a:cubicBezTo>
                  <a:pt x="8227" y="13629"/>
                  <a:pt x="8297" y="13629"/>
                  <a:pt x="8340" y="13586"/>
                </a:cubicBezTo>
                <a:lnTo>
                  <a:pt x="16373" y="5553"/>
                </a:lnTo>
                <a:cubicBezTo>
                  <a:pt x="16394" y="5532"/>
                  <a:pt x="16421" y="5521"/>
                  <a:pt x="16449" y="5521"/>
                </a:cubicBezTo>
                <a:close/>
              </a:path>
            </a:pathLst>
          </a:custGeom>
          <a:blipFill>
            <a:blip r:embed="rId4"/>
          </a:blipFill>
          <a:ln w="12700"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 sz="4200">
                <a:solidFill>
                  <a:srgbClr val="FFFFFF"/>
                </a:solidFill>
                <a:effectLst>
                  <a:outerShdw sx="100000" sy="100000" kx="0" ky="0" algn="b" rotWithShape="0" blurRad="76200" dist="12700" dir="5400000">
                    <a:srgbClr val="000000">
                      <a:alpha val="50000"/>
                    </a:srgbClr>
                  </a:outerShdw>
                </a:effectLst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="0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ynthetic polarized intensity at 1.4 GHz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Synthetic polarized intensity at 1.4 GHz</a:t>
            </a:r>
          </a:p>
        </p:txBody>
      </p:sp>
      <p:sp>
        <p:nvSpPr>
          <p:cNvPr id="543" name="幻燈片編號"/>
          <p:cNvSpPr txBox="1"/>
          <p:nvPr>
            <p:ph type="sldNum" sz="quarter" idx="2"/>
          </p:nvPr>
        </p:nvSpPr>
        <p:spPr>
          <a:xfrm>
            <a:off x="11934922" y="12939120"/>
            <a:ext cx="511077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544" name="hydro_jet_polarized_intensity.png" descr="hydro_jet_polarized_intensity.png"/>
          <p:cNvPicPr>
            <a:picLocks noChangeAspect="1"/>
          </p:cNvPicPr>
          <p:nvPr/>
        </p:nvPicPr>
        <p:blipFill>
          <a:blip r:embed="rId2">
            <a:extLst/>
          </a:blip>
          <a:srcRect l="6412" t="4869" r="11850" b="0"/>
          <a:stretch>
            <a:fillRect/>
          </a:stretch>
        </p:blipFill>
        <p:spPr>
          <a:xfrm>
            <a:off x="12131291" y="3107570"/>
            <a:ext cx="11237574" cy="9809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fiducial_run_polarized_intensity.png" descr="fiducial_run_polarized_intensity.png"/>
          <p:cNvPicPr>
            <a:picLocks noChangeAspect="1"/>
          </p:cNvPicPr>
          <p:nvPr/>
        </p:nvPicPr>
        <p:blipFill>
          <a:blip r:embed="rId3">
            <a:extLst/>
          </a:blip>
          <a:srcRect l="6378" t="4774" r="11978" b="0"/>
          <a:stretch>
            <a:fillRect/>
          </a:stretch>
        </p:blipFill>
        <p:spPr>
          <a:xfrm>
            <a:off x="944442" y="3107569"/>
            <a:ext cx="11213633" cy="9809354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矩形"/>
          <p:cNvSpPr txBox="1"/>
          <p:nvPr/>
        </p:nvSpPr>
        <p:spPr>
          <a:xfrm>
            <a:off x="638548" y="506956"/>
            <a:ext cx="7299313" cy="16480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algn="l"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o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sub>
                  </m:sSub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=</m:t>
                  </m:r>
                  <m:sSup>
                    <m:e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5</m:t>
                      </m:r>
                    </m:sup>
                  </m:sSup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T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a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c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e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+</m:t>
                  </m:r>
                  <m:sSup>
                    <m:e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10</m:t>
                      </m:r>
                    </m:e>
                    <m:sup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-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6</m:t>
                      </m:r>
                    </m:sup>
                  </m:sSup>
                  <m:sSub>
                    <m:e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sub>
                  </m:sSub>
                </m:oMath>
              </m:oMathPara>
            </a14:m>
          </a:p>
          <a:p>
            <a:pPr algn="l"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sub>
                  </m:sSub>
                  <m:r>
                    <a:rPr xmlns:a="http://schemas.openxmlformats.org/drawingml/2006/main" sz="3600" i="1">
                      <a:solidFill>
                        <a:srgbClr val="000000"/>
                      </a:solidFill>
                      <a:latin typeface="Cambria Math" panose="02040503050406030204" pitchFamily="18" charset="0"/>
                    </a:rPr>
                    <m:t>≈</m:t>
                  </m:r>
                  <m:sSub>
                    <m:e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</m:e>
                    <m:sub>
                      <m:r>
                        <a:rPr xmlns:a="http://schemas.openxmlformats.org/drawingml/2006/main" sz="3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sub>
                  </m:sSub>
                </m:oMath>
              </m:oMathPara>
            </a14:m>
          </a:p>
        </p:txBody>
      </p:sp>
      <p:sp>
        <p:nvSpPr>
          <p:cNvPr id="547" name="with E-vector"/>
          <p:cNvSpPr txBox="1"/>
          <p:nvPr/>
        </p:nvSpPr>
        <p:spPr>
          <a:xfrm>
            <a:off x="19982301" y="2348231"/>
            <a:ext cx="3263984" cy="736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algn="l" defTabSz="457200">
              <a:spcBef>
                <a:spcPts val="2000"/>
              </a:spcBef>
              <a:defRPr sz="3600">
                <a:solidFill>
                  <a:srgbClr val="FF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with E-vector</a:t>
            </a:r>
          </a:p>
        </p:txBody>
      </p:sp>
      <p:sp>
        <p:nvSpPr>
          <p:cNvPr id="548" name="線條"/>
          <p:cNvSpPr/>
          <p:nvPr/>
        </p:nvSpPr>
        <p:spPr>
          <a:xfrm flipV="1">
            <a:off x="17872523" y="6694628"/>
            <a:ext cx="1" cy="2635046"/>
          </a:xfrm>
          <a:prstGeom prst="line">
            <a:avLst/>
          </a:prstGeom>
          <a:ln w="635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549" name="線條"/>
          <p:cNvSpPr/>
          <p:nvPr/>
        </p:nvSpPr>
        <p:spPr>
          <a:xfrm flipV="1">
            <a:off x="6551293" y="6694628"/>
            <a:ext cx="1" cy="2635046"/>
          </a:xfrm>
          <a:prstGeom prst="line">
            <a:avLst/>
          </a:prstGeom>
          <a:ln w="63500">
            <a:solidFill>
              <a:srgbClr val="FFFF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olarized synchrotron emis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Polarized synchrotron emission</a:t>
            </a:r>
          </a:p>
        </p:txBody>
      </p:sp>
      <p:sp>
        <p:nvSpPr>
          <p:cNvPr id="136" name="幻燈片編號"/>
          <p:cNvSpPr txBox="1"/>
          <p:nvPr>
            <p:ph type="sldNum" sz="quarter" idx="2"/>
          </p:nvPr>
        </p:nvSpPr>
        <p:spPr>
          <a:xfrm>
            <a:off x="11988203" y="12939120"/>
            <a:ext cx="404515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37" name="HerA8440MHz.png" descr="HerA8440MHz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4918" y="4209668"/>
            <a:ext cx="19034164" cy="780453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Gizani and Leahy 2003"/>
          <p:cNvSpPr txBox="1"/>
          <p:nvPr/>
        </p:nvSpPr>
        <p:spPr>
          <a:xfrm>
            <a:off x="17495817" y="12271788"/>
            <a:ext cx="4445612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spcBef>
                <a:spcPts val="4200"/>
              </a:spcBef>
              <a:defRPr sz="2800"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Gizani and Leahy 2003</a:t>
            </a:r>
          </a:p>
        </p:txBody>
      </p:sp>
      <p:sp>
        <p:nvSpPr>
          <p:cNvPr id="139" name="線條"/>
          <p:cNvSpPr/>
          <p:nvPr/>
        </p:nvSpPr>
        <p:spPr>
          <a:xfrm>
            <a:off x="5692493" y="6378400"/>
            <a:ext cx="704344" cy="704344"/>
          </a:xfrm>
          <a:prstGeom prst="line">
            <a:avLst/>
          </a:prstGeom>
          <a:ln w="63500">
            <a:solidFill>
              <a:srgbClr val="FF231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140" name="線條"/>
          <p:cNvSpPr/>
          <p:nvPr/>
        </p:nvSpPr>
        <p:spPr>
          <a:xfrm>
            <a:off x="4859223" y="7277046"/>
            <a:ext cx="830406" cy="589401"/>
          </a:xfrm>
          <a:prstGeom prst="line">
            <a:avLst/>
          </a:prstGeom>
          <a:ln w="63500">
            <a:solidFill>
              <a:srgbClr val="FF231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141" name="線條"/>
          <p:cNvSpPr/>
          <p:nvPr/>
        </p:nvSpPr>
        <p:spPr>
          <a:xfrm>
            <a:off x="4276202" y="8545974"/>
            <a:ext cx="964708" cy="231175"/>
          </a:xfrm>
          <a:prstGeom prst="line">
            <a:avLst/>
          </a:prstGeom>
          <a:ln w="63500">
            <a:solidFill>
              <a:srgbClr val="FF231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142" name="線條"/>
          <p:cNvSpPr/>
          <p:nvPr/>
        </p:nvSpPr>
        <p:spPr>
          <a:xfrm flipV="1">
            <a:off x="4526418" y="9811233"/>
            <a:ext cx="956870" cy="672430"/>
          </a:xfrm>
          <a:prstGeom prst="line">
            <a:avLst/>
          </a:prstGeom>
          <a:ln w="63500">
            <a:solidFill>
              <a:srgbClr val="FF231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143" name="線條"/>
          <p:cNvSpPr/>
          <p:nvPr/>
        </p:nvSpPr>
        <p:spPr>
          <a:xfrm flipH="1">
            <a:off x="5711364" y="10544590"/>
            <a:ext cx="666602" cy="1003517"/>
          </a:xfrm>
          <a:prstGeom prst="line">
            <a:avLst/>
          </a:prstGeom>
          <a:ln w="63500">
            <a:solidFill>
              <a:srgbClr val="FF231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144" name="線條"/>
          <p:cNvSpPr/>
          <p:nvPr/>
        </p:nvSpPr>
        <p:spPr>
          <a:xfrm>
            <a:off x="10446017" y="7648447"/>
            <a:ext cx="193263" cy="926975"/>
          </a:xfrm>
          <a:prstGeom prst="line">
            <a:avLst/>
          </a:prstGeom>
          <a:ln w="63500">
            <a:solidFill>
              <a:srgbClr val="FF231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145" name="線條"/>
          <p:cNvSpPr/>
          <p:nvPr/>
        </p:nvSpPr>
        <p:spPr>
          <a:xfrm>
            <a:off x="10984562" y="7648447"/>
            <a:ext cx="193263" cy="926975"/>
          </a:xfrm>
          <a:prstGeom prst="line">
            <a:avLst/>
          </a:prstGeom>
          <a:ln w="63500">
            <a:solidFill>
              <a:srgbClr val="FF231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146" name="線條"/>
          <p:cNvSpPr/>
          <p:nvPr/>
        </p:nvSpPr>
        <p:spPr>
          <a:xfrm>
            <a:off x="9907473" y="7759762"/>
            <a:ext cx="193263" cy="926976"/>
          </a:xfrm>
          <a:prstGeom prst="line">
            <a:avLst/>
          </a:prstGeom>
          <a:ln w="63500">
            <a:solidFill>
              <a:srgbClr val="FF231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147" name="線條"/>
          <p:cNvSpPr/>
          <p:nvPr/>
        </p:nvSpPr>
        <p:spPr>
          <a:xfrm flipH="1">
            <a:off x="9418044" y="7886762"/>
            <a:ext cx="2661693" cy="450345"/>
          </a:xfrm>
          <a:prstGeom prst="line">
            <a:avLst/>
          </a:prstGeom>
          <a:ln w="63500">
            <a:solidFill>
              <a:srgbClr val="0000FF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155" name="連接線"/>
          <p:cNvSpPr/>
          <p:nvPr/>
        </p:nvSpPr>
        <p:spPr>
          <a:xfrm>
            <a:off x="4692419" y="6558330"/>
            <a:ext cx="2013181" cy="4711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226" h="21600" fill="norm" stroke="1" extrusionOk="0">
                <a:moveTo>
                  <a:pt x="16226" y="21600"/>
                </a:moveTo>
                <a:cubicBezTo>
                  <a:pt x="-4536" y="16111"/>
                  <a:pt x="-5374" y="8911"/>
                  <a:pt x="13711" y="0"/>
                </a:cubicBezTo>
              </a:path>
            </a:pathLst>
          </a:custGeom>
          <a:ln w="63500">
            <a:solidFill>
              <a:srgbClr val="0000FF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149" name="Compression at lobe edge"/>
          <p:cNvSpPr txBox="1"/>
          <p:nvPr/>
        </p:nvSpPr>
        <p:spPr>
          <a:xfrm>
            <a:off x="5007055" y="5186483"/>
            <a:ext cx="5291734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spcBef>
                <a:spcPts val="4200"/>
              </a:spcBef>
              <a:defRPr sz="3200">
                <a:solidFill>
                  <a:srgbClr val="0000FF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Compression at lobe edge</a:t>
            </a:r>
          </a:p>
        </p:txBody>
      </p:sp>
      <p:sp>
        <p:nvSpPr>
          <p:cNvPr id="150" name="Stretching along jet axis"/>
          <p:cNvSpPr txBox="1"/>
          <p:nvPr/>
        </p:nvSpPr>
        <p:spPr>
          <a:xfrm>
            <a:off x="10953481" y="8395613"/>
            <a:ext cx="4317537" cy="10414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784225">
              <a:spcBef>
                <a:spcPts val="3900"/>
              </a:spcBef>
              <a:defRPr sz="3040">
                <a:solidFill>
                  <a:srgbClr val="0000FF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Stretching along jet axis</a:t>
            </a:r>
          </a:p>
        </p:txBody>
      </p:sp>
      <p:sp>
        <p:nvSpPr>
          <p:cNvPr id="151" name="Are they contributed from the jet material?"/>
          <p:cNvSpPr txBox="1"/>
          <p:nvPr/>
        </p:nvSpPr>
        <p:spPr>
          <a:xfrm>
            <a:off x="8892438" y="2790647"/>
            <a:ext cx="1043044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spcBef>
                <a:spcPts val="4200"/>
              </a:spcBef>
              <a:defRPr sz="3600">
                <a:solidFill>
                  <a:srgbClr val="FF231A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Are they contributed from the jet material?</a:t>
            </a:r>
          </a:p>
        </p:txBody>
      </p:sp>
      <p:sp>
        <p:nvSpPr>
          <p:cNvPr id="152" name="Hercules A"/>
          <p:cNvSpPr txBox="1"/>
          <p:nvPr/>
        </p:nvSpPr>
        <p:spPr>
          <a:xfrm>
            <a:off x="4874811" y="4520431"/>
            <a:ext cx="2597947" cy="6879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Hercules A</a:t>
            </a:r>
          </a:p>
        </p:txBody>
      </p:sp>
      <p:sp>
        <p:nvSpPr>
          <p:cNvPr id="153" name="B-vector"/>
          <p:cNvSpPr txBox="1"/>
          <p:nvPr/>
        </p:nvSpPr>
        <p:spPr>
          <a:xfrm>
            <a:off x="11599734" y="6927811"/>
            <a:ext cx="1665573" cy="723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784225">
              <a:spcBef>
                <a:spcPts val="3900"/>
              </a:spcBef>
              <a:defRPr sz="3040">
                <a:solidFill>
                  <a:srgbClr val="0000FF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B-vector</a:t>
            </a:r>
          </a:p>
        </p:txBody>
      </p:sp>
      <p:sp>
        <p:nvSpPr>
          <p:cNvPr id="154" name="E-vector"/>
          <p:cNvSpPr txBox="1"/>
          <p:nvPr/>
        </p:nvSpPr>
        <p:spPr>
          <a:xfrm>
            <a:off x="9916104" y="6628589"/>
            <a:ext cx="1665573" cy="723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 defTabSz="800735">
              <a:spcBef>
                <a:spcPts val="4000"/>
              </a:spcBef>
              <a:defRPr sz="3104">
                <a:solidFill>
                  <a:srgbClr val="FF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E-vector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he two ques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two questions</a:t>
            </a:r>
          </a:p>
        </p:txBody>
      </p:sp>
      <p:sp>
        <p:nvSpPr>
          <p:cNvPr id="158" name="How can the (un)magnetized jets affect the evolution in a galaxy cluster?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How can the (un)magnetized jets affect the evolution in a galaxy cluster?</a:t>
            </a:r>
          </a:p>
          <a:p>
            <a:pPr/>
            <a:r>
              <a:t>Can we distinguish different jets magnetization with polarized images? </a:t>
            </a:r>
          </a:p>
        </p:txBody>
      </p:sp>
      <p:sp>
        <p:nvSpPr>
          <p:cNvPr id="159" name="幻燈片編號"/>
          <p:cNvSpPr txBox="1"/>
          <p:nvPr>
            <p:ph type="sldNum" sz="quarter" idx="2"/>
          </p:nvPr>
        </p:nvSpPr>
        <p:spPr>
          <a:xfrm>
            <a:off x="11932690" y="12939120"/>
            <a:ext cx="515541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imulate jets within a Perseus-like clust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Simulate jets within a Perseus-like cluster</a:t>
            </a:r>
          </a:p>
        </p:txBody>
      </p:sp>
      <p:sp>
        <p:nvSpPr>
          <p:cNvPr id="162" name="We have 3D-MHD simulations on jets injected in a Perseus-like cluster…"/>
          <p:cNvSpPr txBox="1"/>
          <p:nvPr>
            <p:ph type="body" sz="half" idx="1"/>
          </p:nvPr>
        </p:nvSpPr>
        <p:spPr>
          <a:xfrm>
            <a:off x="1023301" y="3558116"/>
            <a:ext cx="22337398" cy="5846168"/>
          </a:xfrm>
          <a:prstGeom prst="rect">
            <a:avLst/>
          </a:prstGeom>
        </p:spPr>
        <p:txBody>
          <a:bodyPr/>
          <a:lstStyle/>
          <a:p>
            <a:pPr marL="228600" indent="-228600">
              <a:defRPr sz="3800"/>
            </a:pPr>
            <a:r>
              <a:t>We have 3D-MHD simulations on jets injected in a Perseus-like cluster</a:t>
            </a:r>
          </a:p>
          <a:p>
            <a:pPr marL="228600" indent="-228600">
              <a:defRPr sz="3800"/>
            </a:pPr>
            <a:r>
              <a:t>GPU-accelerated Adaptive MEsh Refinement code for astrophysics (GAMER; Schive et al. 2018)</a:t>
            </a:r>
          </a:p>
          <a:p>
            <a:pPr marL="228600" indent="-228600">
              <a:defRPr sz="3800"/>
            </a:pPr>
            <a:r>
              <a:t>Usually </a:t>
            </a:r>
            <a:r>
              <a:rPr>
                <a:solidFill>
                  <a:srgbClr val="FF231A"/>
                </a:solidFill>
              </a:rPr>
              <a:t>~2 orders of magnitude faster</a:t>
            </a:r>
            <a:r>
              <a:t> than only MPI/OpenMP computation</a:t>
            </a:r>
          </a:p>
          <a:p>
            <a:pPr marL="228600" indent="-228600">
              <a:defRPr sz="3800"/>
            </a:pPr>
            <a:r>
              <a:t>1 Mpc box size with ~0.24 kpc best resolution</a:t>
            </a:r>
          </a:p>
          <a:p>
            <a:pPr marL="228600" indent="-228600">
              <a:defRPr sz="3800"/>
            </a:pPr>
            <a:r>
              <a:t>Ambient tangled B field generated from Kolmogorov spectrum</a:t>
            </a:r>
          </a:p>
        </p:txBody>
      </p:sp>
      <p:sp>
        <p:nvSpPr>
          <p:cNvPr id="163" name="幻燈片編號"/>
          <p:cNvSpPr txBox="1"/>
          <p:nvPr>
            <p:ph type="sldNum" sz="quarter" idx="2"/>
          </p:nvPr>
        </p:nvSpPr>
        <p:spPr>
          <a:xfrm>
            <a:off x="11983887" y="12939120"/>
            <a:ext cx="413147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4" name="animation.gif" descr="animation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93380" y="6894170"/>
            <a:ext cx="7945018" cy="67385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Modeling magnetized jet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Modeling magnetized jets</a:t>
            </a:r>
          </a:p>
        </p:txBody>
      </p:sp>
      <p:sp>
        <p:nvSpPr>
          <p:cNvPr id="167" name="Jet components:…"/>
          <p:cNvSpPr txBox="1"/>
          <p:nvPr>
            <p:ph type="body" sz="quarter" idx="1"/>
          </p:nvPr>
        </p:nvSpPr>
        <p:spPr>
          <a:xfrm>
            <a:off x="1840261" y="4127500"/>
            <a:ext cx="10108671" cy="3942319"/>
          </a:xfrm>
          <a:prstGeom prst="rect">
            <a:avLst/>
          </a:prstGeom>
        </p:spPr>
        <p:txBody>
          <a:bodyPr anchor="t"/>
          <a:lstStyle/>
          <a:p>
            <a:pPr marL="210311" indent="-210311" defTabSz="759459">
              <a:spcBef>
                <a:spcPts val="3800"/>
              </a:spcBef>
              <a:defRPr sz="3680"/>
            </a:pPr>
            <a:r>
              <a:t>Jet components: </a:t>
            </a:r>
            <a14:m>
              <m:oMath>
                <m:sSub>
                  <m:e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j</m:t>
                    </m:r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e</m:t>
                    </m:r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t</m:t>
                    </m:r>
                  </m:sub>
                </m:sSub>
                <m:r>
                  <a:rPr xmlns:a="http://schemas.openxmlformats.org/drawingml/2006/main" sz="3650" i="1">
                    <a:solidFill>
                      <a:srgbClr val="3E2319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j</m:t>
                    </m:r>
                  </m:sub>
                </m:sSub>
                <m:r>
                  <a:rPr xmlns:a="http://schemas.openxmlformats.org/drawingml/2006/main" sz="3650" i="1">
                    <a:solidFill>
                      <a:srgbClr val="3E2319"/>
                    </a:solidFill>
                    <a:latin typeface="Cambria Math" panose="02040503050406030204" pitchFamily="18" charset="0"/>
                  </a:rPr>
                  <m:t>+</m:t>
                </m:r>
                <m:sSub>
                  <m:e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k</m:t>
                    </m:r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j</m:t>
                    </m:r>
                  </m:sub>
                </m:sSub>
                <m:r>
                  <a:rPr xmlns:a="http://schemas.openxmlformats.org/drawingml/2006/main" sz="3650" i="1">
                    <a:solidFill>
                      <a:srgbClr val="3E2319"/>
                    </a:solidFill>
                    <a:latin typeface="Cambria Math" panose="02040503050406030204" pitchFamily="18" charset="0"/>
                  </a:rPr>
                  <m:t>+</m:t>
                </m:r>
                <m:sSub>
                  <m:e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j</m:t>
                    </m:r>
                  </m:sub>
                </m:sSub>
              </m:oMath>
            </a14:m>
          </a:p>
          <a:p>
            <a:pPr marL="210311" indent="-210311" defTabSz="759459">
              <a:spcBef>
                <a:spcPts val="3800"/>
              </a:spcBef>
              <a:defRPr sz="3680">
                <a:solidFill>
                  <a:srgbClr val="FF231A"/>
                </a:solidFill>
              </a:defRPr>
            </a:pPr>
            <a:r>
              <a:t>Jet magnetization </a:t>
            </a:r>
            <a14:m>
              <m:oMath>
                <m:sSub>
                  <m:e>
                    <m:r>
                      <a:rPr xmlns:a="http://schemas.openxmlformats.org/drawingml/2006/main" sz="3650" i="1">
                        <a:solidFill>
                          <a:srgbClr val="FF2319"/>
                        </a:solidFill>
                        <a:latin typeface="Cambria Math" panose="02040503050406030204" pitchFamily="18" charset="0"/>
                      </a:rPr>
                      <m:t>f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FF2319"/>
                        </a:solidFill>
                        <a:latin typeface="Cambria Math" panose="02040503050406030204" pitchFamily="18" charset="0"/>
                      </a:rPr>
                      <m:t>B</m:t>
                    </m:r>
                  </m:sub>
                </m:sSub>
                <m:r>
                  <a:rPr xmlns:a="http://schemas.openxmlformats.org/drawingml/2006/main" sz="3650" i="1">
                    <a:solidFill>
                      <a:srgbClr val="FF2319"/>
                    </a:solidFill>
                    <a:latin typeface="Cambria Math" panose="02040503050406030204" pitchFamily="18" charset="0"/>
                  </a:rPr>
                  <m:t>=</m:t>
                </m:r>
                <m:sSub>
                  <m:e>
                    <m:r>
                      <a:rPr xmlns:a="http://schemas.openxmlformats.org/drawingml/2006/main" sz="3650" i="1">
                        <a:solidFill>
                          <a:srgbClr val="FF2319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FF2319"/>
                        </a:solidFill>
                        <a:latin typeface="Cambria Math" panose="02040503050406030204" pitchFamily="18" charset="0"/>
                      </a:rPr>
                      <m:t>B</m:t>
                    </m:r>
                    <m:r>
                      <a:rPr xmlns:a="http://schemas.openxmlformats.org/drawingml/2006/main" sz="3650" i="1">
                        <a:solidFill>
                          <a:srgbClr val="FF2319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xmlns:a="http://schemas.openxmlformats.org/drawingml/2006/main" sz="3650" i="1">
                        <a:solidFill>
                          <a:srgbClr val="FF2319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650" i="1">
                        <a:solidFill>
                          <a:srgbClr val="FF2319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650" i="1">
                        <a:solidFill>
                          <a:srgbClr val="FF2319"/>
                        </a:solidFill>
                        <a:latin typeface="Cambria Math" panose="02040503050406030204" pitchFamily="18" charset="0"/>
                      </a:rPr>
                      <m:t>j</m:t>
                    </m:r>
                  </m:sub>
                </m:sSub>
                <m:r>
                  <a:rPr xmlns:a="http://schemas.openxmlformats.org/drawingml/2006/main" sz="3650" i="1">
                    <a:solidFill>
                      <a:srgbClr val="FF2319"/>
                    </a:solidFill>
                    <a:latin typeface="Cambria Math" panose="02040503050406030204" pitchFamily="18" charset="0"/>
                  </a:rPr>
                  <m:t>/</m:t>
                </m:r>
                <m:sSub>
                  <m:e>
                    <m:r>
                      <a:rPr xmlns:a="http://schemas.openxmlformats.org/drawingml/2006/main" sz="3650" i="1">
                        <a:solidFill>
                          <a:srgbClr val="FF2319"/>
                        </a:solidFill>
                        <a:latin typeface="Cambria Math" panose="02040503050406030204" pitchFamily="18" charset="0"/>
                      </a:rPr>
                      <m:t>E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FF2319"/>
                        </a:solidFill>
                        <a:latin typeface="Cambria Math" panose="02040503050406030204" pitchFamily="18" charset="0"/>
                      </a:rPr>
                      <m:t>i</m:t>
                    </m:r>
                    <m:r>
                      <a:rPr xmlns:a="http://schemas.openxmlformats.org/drawingml/2006/main" sz="3650" i="1">
                        <a:solidFill>
                          <a:srgbClr val="FF2319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xmlns:a="http://schemas.openxmlformats.org/drawingml/2006/main" sz="3650" i="1">
                        <a:solidFill>
                          <a:srgbClr val="FF2319"/>
                        </a:solidFill>
                        <a:latin typeface="Cambria Math" panose="02040503050406030204" pitchFamily="18" charset="0"/>
                      </a:rPr>
                      <m:t>j</m:t>
                    </m:r>
                  </m:sub>
                </m:sSub>
              </m:oMath>
            </a14:m>
          </a:p>
          <a:p>
            <a:pPr marL="210311" indent="-210311" defTabSz="759459">
              <a:spcBef>
                <a:spcPts val="3800"/>
              </a:spcBef>
              <a:defRPr sz="3680"/>
            </a:pPr>
            <a:r>
              <a:t>Thermal injection </a:t>
            </a:r>
            <a14:m>
              <m:oMath>
                <m:sSub>
                  <m:e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f</m:t>
                    </m:r>
                  </m:e>
                  <m:sub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t</m:t>
                    </m:r>
                    <m:r>
                      <a:rPr xmlns:a="http://schemas.openxmlformats.org/drawingml/2006/main" sz="3650" i="1">
                        <a:solidFill>
                          <a:srgbClr val="3E2319"/>
                        </a:solidFill>
                        <a:latin typeface="Cambria Math" panose="02040503050406030204" pitchFamily="18" charset="0"/>
                      </a:rPr>
                      <m:t>h</m:t>
                    </m:r>
                  </m:sub>
                </m:sSub>
                <m:r>
                  <a:rPr xmlns:a="http://schemas.openxmlformats.org/drawingml/2006/main" sz="3650" i="1">
                    <a:solidFill>
                      <a:srgbClr val="3E2319"/>
                    </a:solidFill>
                    <a:latin typeface="Cambria Math" panose="02040503050406030204" pitchFamily="18" charset="0"/>
                  </a:rPr>
                  <m:t>=</m:t>
                </m:r>
                <m:r>
                  <a:rPr xmlns:a="http://schemas.openxmlformats.org/drawingml/2006/main" sz="3650" i="1">
                    <a:solidFill>
                      <a:srgbClr val="3E2319"/>
                    </a:solidFill>
                    <a:latin typeface="Cambria Math" panose="02040503050406030204" pitchFamily="18" charset="0"/>
                  </a:rPr>
                  <m:t>0.2</m:t>
                </m:r>
              </m:oMath>
            </a14:m>
          </a:p>
          <a:p>
            <a:pPr marL="210311" indent="-210311" defTabSz="759459">
              <a:spcBef>
                <a:spcPts val="3800"/>
              </a:spcBef>
              <a:defRPr sz="3680"/>
            </a:pPr>
            <a:r>
              <a:t>Continuous injection</a:t>
            </a:r>
          </a:p>
        </p:txBody>
      </p:sp>
      <p:sp>
        <p:nvSpPr>
          <p:cNvPr id="168" name="幻燈片編號"/>
          <p:cNvSpPr txBox="1"/>
          <p:nvPr>
            <p:ph type="sldNum" sz="quarter" idx="2"/>
          </p:nvPr>
        </p:nvSpPr>
        <p:spPr>
          <a:xfrm>
            <a:off x="11972427" y="12939120"/>
            <a:ext cx="436067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91" name="群組"/>
          <p:cNvGrpSpPr/>
          <p:nvPr/>
        </p:nvGrpSpPr>
        <p:grpSpPr>
          <a:xfrm>
            <a:off x="12312793" y="4785771"/>
            <a:ext cx="10888993" cy="6615534"/>
            <a:chOff x="0" y="0"/>
            <a:chExt cx="10888992" cy="6615533"/>
          </a:xfrm>
        </p:grpSpPr>
        <p:sp>
          <p:nvSpPr>
            <p:cNvPr id="169" name="for…"/>
            <p:cNvSpPr txBox="1"/>
            <p:nvPr/>
          </p:nvSpPr>
          <p:spPr>
            <a:xfrm>
              <a:off x="5370102" y="0"/>
              <a:ext cx="4568142" cy="22824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>
                <a:spcBef>
                  <a:spcPts val="1800"/>
                </a:spcBef>
                <a:defRPr sz="3600">
                  <a:latin typeface="AppleGothic 일반체"/>
                  <a:ea typeface="AppleGothic 일반체"/>
                  <a:cs typeface="AppleGothic 일반체"/>
                  <a:sym typeface="AppleGothic 일반체"/>
                </a:defRPr>
              </a:pPr>
              <a14:m>
                <m:oMath>
                  <m:limUpp>
                    <m:e>
                      <m:r>
                        <a:rPr xmlns:a="http://schemas.openxmlformats.org/drawingml/2006/main" sz="36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lim>
                      <m:r>
                        <a:rPr xmlns:a="http://schemas.openxmlformats.org/drawingml/2006/main" sz="36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</m:lim>
                  </m:limUpp>
                  <m:r>
                    <a:rPr xmlns:a="http://schemas.openxmlformats.org/drawingml/2006/main" sz="3600" i="1">
                      <a:solidFill>
                        <a:srgbClr val="3E2319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36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e>
                    <m:sub>
                      <m:r>
                        <a:rPr xmlns:a="http://schemas.openxmlformats.org/drawingml/2006/main" sz="36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sub>
                  </m:sSub>
                  <m:f>
                    <m:fPr>
                      <m:ctrlPr>
                        <a:rPr xmlns:a="http://schemas.openxmlformats.org/drawingml/2006/main" sz="36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</m:ctrlPr>
                      <m:type m:val="bar"/>
                    </m:fPr>
                    <m:num>
                      <m:r>
                        <a:rPr xmlns:a="http://schemas.openxmlformats.org/drawingml/2006/main" sz="36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num>
                    <m:den>
                      <m:r>
                        <a:rPr xmlns:a="http://schemas.openxmlformats.org/drawingml/2006/main" sz="36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den>
                  </m:f>
                </m:oMath>
              </a14:m>
              <a14:m>
                <m:oMath>
                  <m:limUpp>
                    <m:e>
                      <m:r>
                        <a:rPr xmlns:a="http://schemas.openxmlformats.org/drawingml/2006/main" sz="3600" i="1">
                          <a:solidFill>
                            <a:srgbClr val="FF2319"/>
                          </a:solidFill>
                          <a:latin typeface="Cambria Math" panose="02040503050406030204" pitchFamily="18" charset="0"/>
                        </a:rPr>
                        <m:t>ϕ</m:t>
                      </m:r>
                    </m:e>
                    <m:lim>
                      <m:r>
                        <a:rPr xmlns:a="http://schemas.openxmlformats.org/drawingml/2006/main" sz="3600" i="1">
                          <a:solidFill>
                            <a:srgbClr val="FF2319"/>
                          </a:solidFill>
                          <a:latin typeface="Cambria Math" panose="02040503050406030204" pitchFamily="18" charset="0"/>
                        </a:rPr>
                        <m:t>̂</m:t>
                      </m:r>
                    </m:lim>
                  </m:limUpp>
                </m:oMath>
              </a14:m>
              <a:r>
                <a:t>  for  </a:t>
              </a:r>
              <a14:m>
                <m:oMath>
                  <m:r>
                    <a:rPr xmlns:a="http://schemas.openxmlformats.org/drawingml/2006/main" sz="3600" i="1">
                      <a:solidFill>
                        <a:srgbClr val="3E2319"/>
                      </a:solidFill>
                      <a:latin typeface="Cambria Math" panose="02040503050406030204" pitchFamily="18" charset="0"/>
                    </a:rPr>
                    <m:t>r</m:t>
                  </m:r>
                  <m:r>
                    <a:rPr xmlns:a="http://schemas.openxmlformats.org/drawingml/2006/main" sz="3600" i="1">
                      <a:solidFill>
                        <a:srgbClr val="3E2319"/>
                      </a:solidFill>
                      <a:latin typeface="Cambria Math" panose="02040503050406030204" pitchFamily="18" charset="0"/>
                    </a:rPr>
                    <m:t>&lt;</m:t>
                  </m:r>
                  <m:r>
                    <a:rPr xmlns:a="http://schemas.openxmlformats.org/drawingml/2006/main" sz="3600" i="1">
                      <a:solidFill>
                        <a:srgbClr val="3E2319"/>
                      </a:solidFill>
                      <a:latin typeface="Cambria Math" panose="02040503050406030204" pitchFamily="18" charset="0"/>
                    </a:rPr>
                    <m:t>R</m:t>
                  </m:r>
                </m:oMath>
              </a14:m>
            </a:p>
            <a:p>
              <a:pPr algn="l">
                <a:spcBef>
                  <a:spcPts val="1800"/>
                </a:spcBef>
                <a:defRPr sz="3600">
                  <a:latin typeface="Palatino"/>
                  <a:ea typeface="Palatino"/>
                  <a:cs typeface="Palatino"/>
                  <a:sym typeface="Palatino"/>
                </a:defRPr>
              </a:pPr>
              <a:r>
                <a:t>Tracer = 1</a:t>
              </a:r>
            </a:p>
          </p:txBody>
        </p:sp>
        <p:grpSp>
          <p:nvGrpSpPr>
            <p:cNvPr id="190" name="群組"/>
            <p:cNvGrpSpPr/>
            <p:nvPr/>
          </p:nvGrpSpPr>
          <p:grpSpPr>
            <a:xfrm>
              <a:off x="-1" y="1004634"/>
              <a:ext cx="10888994" cy="5610900"/>
              <a:chOff x="0" y="0"/>
              <a:chExt cx="10888992" cy="5610898"/>
            </a:xfrm>
          </p:grpSpPr>
          <p:grpSp>
            <p:nvGrpSpPr>
              <p:cNvPr id="188" name="群組"/>
              <p:cNvGrpSpPr/>
              <p:nvPr/>
            </p:nvGrpSpPr>
            <p:grpSpPr>
              <a:xfrm>
                <a:off x="-1" y="0"/>
                <a:ext cx="10888994" cy="5610900"/>
                <a:chOff x="0" y="0"/>
                <a:chExt cx="10888992" cy="5610898"/>
              </a:xfrm>
            </p:grpSpPr>
            <p:grpSp>
              <p:nvGrpSpPr>
                <p:cNvPr id="177" name="群組"/>
                <p:cNvGrpSpPr/>
                <p:nvPr/>
              </p:nvGrpSpPr>
              <p:grpSpPr>
                <a:xfrm>
                  <a:off x="-1" y="0"/>
                  <a:ext cx="10888994" cy="5610900"/>
                  <a:chOff x="0" y="0"/>
                  <a:chExt cx="10888992" cy="5610899"/>
                </a:xfrm>
              </p:grpSpPr>
              <p:grpSp>
                <p:nvGrpSpPr>
                  <p:cNvPr id="173" name="群組"/>
                  <p:cNvGrpSpPr/>
                  <p:nvPr/>
                </p:nvGrpSpPr>
                <p:grpSpPr>
                  <a:xfrm>
                    <a:off x="0" y="0"/>
                    <a:ext cx="4675818" cy="4675818"/>
                    <a:chOff x="0" y="0"/>
                    <a:chExt cx="4675817" cy="4675817"/>
                  </a:xfrm>
                </p:grpSpPr>
                <p:sp>
                  <p:nvSpPr>
                    <p:cNvPr id="170" name="圓形"/>
                    <p:cNvSpPr/>
                    <p:nvPr/>
                  </p:nvSpPr>
                  <p:spPr>
                    <a:xfrm>
                      <a:off x="0" y="0"/>
                      <a:ext cx="4675818" cy="4675818"/>
                    </a:xfrm>
                    <a:prstGeom prst="ellipse">
                      <a:avLst/>
                    </a:prstGeom>
                    <a:solidFill>
                      <a:srgbClr val="60B5FF"/>
                    </a:solidFill>
                    <a:ln w="76200" cap="flat">
                      <a:solidFill>
                        <a:srgbClr val="000000"/>
                      </a:solidFill>
                      <a:custDash>
                        <a:ds d="200000" sp="200000"/>
                      </a:custDash>
                      <a:miter lim="400000"/>
                    </a:ln>
                    <a:effectLst>
                      <a:outerShdw sx="100000" sy="100000" kx="0" ky="0" algn="b" rotWithShape="0" blurRad="50800" dist="25400" dir="5400000">
                        <a:srgbClr val="000000">
                          <a:alpha val="25000"/>
                        </a:srgbClr>
                      </a:outerShdw>
                    </a:effectLst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 sz="4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762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</a:p>
                  </p:txBody>
                </p:sp>
                <p:sp>
                  <p:nvSpPr>
                    <p:cNvPr id="171" name="形狀"/>
                    <p:cNvSpPr/>
                    <p:nvPr/>
                  </p:nvSpPr>
                  <p:spPr>
                    <a:xfrm flipH="1" rot="10800000">
                      <a:off x="1734460" y="222184"/>
                      <a:ext cx="1206897" cy="203310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lnTo>
                            <a:pt x="217" y="17267"/>
                          </a:lnTo>
                          <a:cubicBezTo>
                            <a:pt x="73" y="17502"/>
                            <a:pt x="0" y="17745"/>
                            <a:pt x="0" y="17994"/>
                          </a:cubicBezTo>
                          <a:cubicBezTo>
                            <a:pt x="0" y="19987"/>
                            <a:pt x="4835" y="21600"/>
                            <a:pt x="10800" y="21600"/>
                          </a:cubicBezTo>
                          <a:cubicBezTo>
                            <a:pt x="16765" y="21600"/>
                            <a:pt x="21600" y="19987"/>
                            <a:pt x="21600" y="17994"/>
                          </a:cubicBezTo>
                          <a:cubicBezTo>
                            <a:pt x="21600" y="17745"/>
                            <a:pt x="21527" y="17502"/>
                            <a:pt x="21383" y="17267"/>
                          </a:cubicBezTo>
                          <a:lnTo>
                            <a:pt x="10800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00"/>
                        </a:gs>
                      </a:gsLst>
                      <a:lin ang="5400000" scaled="0"/>
                    </a:gra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 sz="4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762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</a:p>
                  </p:txBody>
                </p:sp>
                <p:sp>
                  <p:nvSpPr>
                    <p:cNvPr id="172" name="形狀"/>
                    <p:cNvSpPr/>
                    <p:nvPr/>
                  </p:nvSpPr>
                  <p:spPr>
                    <a:xfrm>
                      <a:off x="1734460" y="2257434"/>
                      <a:ext cx="1206897" cy="2033108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800" y="0"/>
                          </a:moveTo>
                          <a:lnTo>
                            <a:pt x="217" y="17267"/>
                          </a:lnTo>
                          <a:cubicBezTo>
                            <a:pt x="73" y="17502"/>
                            <a:pt x="0" y="17745"/>
                            <a:pt x="0" y="17994"/>
                          </a:cubicBezTo>
                          <a:cubicBezTo>
                            <a:pt x="0" y="19987"/>
                            <a:pt x="4835" y="21600"/>
                            <a:pt x="10800" y="21600"/>
                          </a:cubicBezTo>
                          <a:cubicBezTo>
                            <a:pt x="16765" y="21600"/>
                            <a:pt x="21600" y="19987"/>
                            <a:pt x="21600" y="17994"/>
                          </a:cubicBezTo>
                          <a:cubicBezTo>
                            <a:pt x="21600" y="17745"/>
                            <a:pt x="21527" y="17502"/>
                            <a:pt x="21383" y="17267"/>
                          </a:cubicBezTo>
                          <a:lnTo>
                            <a:pt x="10800" y="0"/>
                          </a:lnTo>
                          <a:close/>
                        </a:path>
                      </a:pathLst>
                    </a:custGeom>
                    <a:gradFill flip="none" rotWithShape="1">
                      <a:gsLst>
                        <a:gs pos="0">
                          <a:srgbClr val="FF0000"/>
                        </a:gs>
                        <a:gs pos="100000">
                          <a:srgbClr val="FFFF00"/>
                        </a:gs>
                      </a:gsLst>
                      <a:lin ang="5400000" scaled="0"/>
                    </a:gra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50800" tIns="50800" rIns="50800" bIns="50800" numCol="1" anchor="ctr">
                      <a:noAutofit/>
                    </a:bodyPr>
                    <a:lstStyle/>
                    <a:p>
                      <a:pPr>
                        <a:defRPr sz="4200">
                          <a:solidFill>
                            <a:srgbClr val="FFFFFF"/>
                          </a:solidFill>
                          <a:effectLst>
                            <a:outerShdw sx="100000" sy="100000" kx="0" ky="0" algn="b" rotWithShape="0" blurRad="76200" dist="12700" dir="540000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</a:p>
                  </p:txBody>
                </p:sp>
              </p:grpSp>
              <p:grpSp>
                <p:nvGrpSpPr>
                  <p:cNvPr id="176" name="群組"/>
                  <p:cNvGrpSpPr/>
                  <p:nvPr/>
                </p:nvGrpSpPr>
                <p:grpSpPr>
                  <a:xfrm rot="680314">
                    <a:off x="2118865" y="996477"/>
                    <a:ext cx="8477505" cy="3818320"/>
                    <a:chOff x="-143424" y="-50799"/>
                    <a:chExt cx="8477504" cy="3818318"/>
                  </a:xfrm>
                </p:grpSpPr>
                <p:pic>
                  <p:nvPicPr>
                    <p:cNvPr id="174" name="三角形 三角形" descr="三角形 三角形"/>
                    <p:cNvPicPr>
                      <a:picLocks noChangeAspect="0"/>
                    </p:cNvPicPr>
                    <p:nvPr/>
                  </p:nvPicPr>
                  <p:blipFill>
                    <a:blip r:embed="rId2">
                      <a:extLst/>
                    </a:blip>
                    <a:stretch>
                      <a:fillRect/>
                    </a:stretch>
                  </p:blipFill>
                  <p:spPr>
                    <a:xfrm rot="16200000">
                      <a:off x="1059094" y="-1232666"/>
                      <a:ext cx="3777012" cy="6182050"/>
                    </a:xfrm>
                    <a:prstGeom prst="rect">
                      <a:avLst/>
                    </a:prstGeom>
                    <a:effectLst>
                      <a:outerShdw sx="100000" sy="100000" kx="0" ky="0" algn="b" rotWithShape="0" blurRad="50800" dist="25400" dir="5400000">
                        <a:srgbClr val="000000">
                          <a:alpha val="25000"/>
                        </a:srgbClr>
                      </a:outerShdw>
                    </a:effectLst>
                  </p:spPr>
                </p:pic>
                <p:pic>
                  <p:nvPicPr>
                    <p:cNvPr id="175" name="圓形 圓形" descr="圓形 圓形"/>
                    <p:cNvPicPr>
                      <a:picLocks noChangeAspect="0"/>
                    </p:cNvPicPr>
                    <p:nvPr/>
                  </p:nvPicPr>
                  <p:blipFill>
                    <a:blip r:embed="rId3">
                      <a:extLst/>
                    </a:blip>
                    <a:stretch>
                      <a:fillRect/>
                    </a:stretch>
                  </p:blipFill>
                  <p:spPr>
                    <a:xfrm>
                      <a:off x="4515761" y="-50800"/>
                      <a:ext cx="3818320" cy="3818319"/>
                    </a:xfrm>
                    <a:prstGeom prst="rect">
                      <a:avLst/>
                    </a:prstGeom>
                    <a:effectLst>
                      <a:outerShdw sx="100000" sy="100000" kx="0" ky="0" algn="b" rotWithShape="0" blurRad="50800" dist="25400" dir="5400000">
                        <a:srgbClr val="000000">
                          <a:alpha val="25000"/>
                        </a:srgbClr>
                      </a:outerShdw>
                    </a:effectLst>
                  </p:spPr>
                </p:pic>
              </p:grpSp>
            </p:grpSp>
            <p:sp>
              <p:nvSpPr>
                <p:cNvPr id="178" name="橢圓形"/>
                <p:cNvSpPr/>
                <p:nvPr/>
              </p:nvSpPr>
              <p:spPr>
                <a:xfrm>
                  <a:off x="7477053" y="3710389"/>
                  <a:ext cx="2280339" cy="663974"/>
                </a:xfrm>
                <a:prstGeom prst="ellipse">
                  <a:avLst/>
                </a:prstGeom>
                <a:blipFill rotWithShape="1">
                  <a:blip r:embed="rId4"/>
                  <a:srcRect l="0" t="0" r="0" b="0"/>
                  <a:tile tx="0" ty="0" sx="100000" sy="100000" flip="none" algn="tl"/>
                </a:blipFill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>
                  <a:outerShdw sx="100000" sy="100000" kx="0" ky="0" algn="b" rotWithShape="0" blurRad="50800" dist="25400" dir="5400000">
                    <a:srgbClr val="000000">
                      <a:alpha val="2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200">
                      <a:solidFill>
                        <a:srgbClr val="FFFFFF"/>
                      </a:solidFill>
                      <a:effectLst>
                        <a:outerShdw sx="100000" sy="100000" kx="0" ky="0" algn="b" rotWithShape="0" blurRad="762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179" name="矩形"/>
                <p:cNvSpPr/>
                <p:nvPr/>
              </p:nvSpPr>
              <p:spPr>
                <a:xfrm>
                  <a:off x="7477053" y="3188042"/>
                  <a:ext cx="2280339" cy="834039"/>
                </a:xfrm>
                <a:prstGeom prst="rect">
                  <a:avLst/>
                </a:prstGeom>
                <a:blipFill rotWithShape="1">
                  <a:blip r:embed="rId5"/>
                  <a:srcRect l="0" t="0" r="0" b="0"/>
                  <a:tile tx="0" ty="0" sx="100000" sy="100000" flip="none" algn="tl"/>
                </a:blipFill>
                <a:ln w="12700" cap="flat">
                  <a:noFill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200">
                      <a:solidFill>
                        <a:srgbClr val="FFFFFF"/>
                      </a:solidFill>
                      <a:effectLst>
                        <a:outerShdw sx="100000" sy="100000" kx="0" ky="0" algn="b" rotWithShape="0" blurRad="762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180" name="橢圓形"/>
                <p:cNvSpPr/>
                <p:nvPr/>
              </p:nvSpPr>
              <p:spPr>
                <a:xfrm>
                  <a:off x="7477053" y="2819731"/>
                  <a:ext cx="2280339" cy="663973"/>
                </a:xfrm>
                <a:prstGeom prst="ellipse">
                  <a:avLst/>
                </a:prstGeom>
                <a:blipFill rotWithShape="1">
                  <a:blip r:embed="rId6"/>
                  <a:srcRect l="0" t="0" r="0" b="0"/>
                  <a:tile tx="0" ty="0" sx="100000" sy="100000" flip="none" algn="tl"/>
                </a:blipFill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>
                  <a:outerShdw sx="100000" sy="100000" kx="0" ky="0" algn="b" rotWithShape="0" blurRad="50800" dist="25400" dir="5400000">
                    <a:srgbClr val="000000">
                      <a:alpha val="25000"/>
                    </a:srgbClr>
                  </a:outerShdw>
                </a:effec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200">
                      <a:solidFill>
                        <a:srgbClr val="FFFFFF"/>
                      </a:solidFill>
                      <a:effectLst>
                        <a:outerShdw sx="100000" sy="100000" kx="0" ky="0" algn="b" rotWithShape="0" blurRad="76200" dist="12700" dir="5400000">
                          <a:srgbClr val="000000">
                            <a:alpha val="50000"/>
                          </a:srgbClr>
                        </a:outerShdw>
                      </a:effectLst>
                    </a:defRPr>
                  </a:pPr>
                </a:p>
              </p:txBody>
            </p:sp>
            <p:sp>
              <p:nvSpPr>
                <p:cNvPr id="181" name="線條"/>
                <p:cNvSpPr/>
                <p:nvPr/>
              </p:nvSpPr>
              <p:spPr>
                <a:xfrm flipV="1">
                  <a:off x="7477052" y="3115919"/>
                  <a:ext cx="1" cy="978285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200"/>
                  </a:pPr>
                </a:p>
              </p:txBody>
            </p:sp>
            <p:sp>
              <p:nvSpPr>
                <p:cNvPr id="182" name="線條"/>
                <p:cNvSpPr/>
                <p:nvPr/>
              </p:nvSpPr>
              <p:spPr>
                <a:xfrm flipV="1">
                  <a:off x="9758652" y="3115919"/>
                  <a:ext cx="1" cy="978285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200"/>
                  </a:pPr>
                </a:p>
              </p:txBody>
            </p:sp>
            <p:sp>
              <p:nvSpPr>
                <p:cNvPr id="183" name="線條"/>
                <p:cNvSpPr/>
                <p:nvPr/>
              </p:nvSpPr>
              <p:spPr>
                <a:xfrm flipV="1">
                  <a:off x="8025259" y="3517234"/>
                  <a:ext cx="1" cy="663974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200"/>
                  </a:pPr>
                </a:p>
              </p:txBody>
            </p:sp>
            <p:sp>
              <p:nvSpPr>
                <p:cNvPr id="184" name="線條"/>
                <p:cNvSpPr/>
                <p:nvPr/>
              </p:nvSpPr>
              <p:spPr>
                <a:xfrm flipV="1">
                  <a:off x="8617222" y="3599660"/>
                  <a:ext cx="1" cy="663974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200"/>
                  </a:pPr>
                </a:p>
              </p:txBody>
            </p:sp>
            <p:sp>
              <p:nvSpPr>
                <p:cNvPr id="185" name="線條"/>
                <p:cNvSpPr/>
                <p:nvPr/>
              </p:nvSpPr>
              <p:spPr>
                <a:xfrm flipV="1">
                  <a:off x="9209184" y="3517234"/>
                  <a:ext cx="1" cy="663974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200"/>
                  </a:pPr>
                </a:p>
              </p:txBody>
            </p:sp>
            <p:sp>
              <p:nvSpPr>
                <p:cNvPr id="186" name="線條"/>
                <p:cNvSpPr/>
                <p:nvPr/>
              </p:nvSpPr>
              <p:spPr>
                <a:xfrm>
                  <a:off x="7466369" y="3151717"/>
                  <a:ext cx="1117782" cy="1"/>
                </a:xfrm>
                <a:prstGeom prst="line">
                  <a:avLst/>
                </a:prstGeom>
                <a:noFill/>
                <a:ln w="50800" cap="flat">
                  <a:solidFill>
                    <a:srgbClr val="FF0000"/>
                  </a:solidFill>
                  <a:prstDash val="solid"/>
                  <a:miter lim="400000"/>
                  <a:headEnd type="arrow" w="med" len="med"/>
                  <a:tailEnd type="arrow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200"/>
                  </a:pPr>
                </a:p>
              </p:txBody>
            </p:sp>
            <p:sp>
              <p:nvSpPr>
                <p:cNvPr id="187" name="R"/>
                <p:cNvSpPr txBox="1"/>
                <p:nvPr/>
              </p:nvSpPr>
              <p:spPr>
                <a:xfrm>
                  <a:off x="7932725" y="2073483"/>
                  <a:ext cx="364764" cy="61387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3200">
                      <a:solidFill>
                        <a:srgbClr val="FF0000"/>
                      </a:solidFill>
                      <a:latin typeface="AppleGothic 일반체"/>
                      <a:ea typeface="AppleGothic 일반체"/>
                      <a:cs typeface="AppleGothic 일반체"/>
                      <a:sym typeface="AppleGothic 일반체"/>
                    </a:defRPr>
                  </a:lvl1pPr>
                </a:lstStyle>
                <a:p>
                  <a:pPr/>
                  <a:r>
                    <a:t>R</a:t>
                  </a:r>
                </a:p>
              </p:txBody>
            </p:sp>
          </p:grpSp>
          <p:sp>
            <p:nvSpPr>
              <p:cNvPr id="189" name="矩形"/>
              <p:cNvSpPr txBox="1"/>
              <p:nvPr/>
            </p:nvSpPr>
            <p:spPr>
              <a:xfrm>
                <a:off x="8264283" y="4316214"/>
                <a:ext cx="824780" cy="92200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>
                    <a:solidFill>
                      <a:srgbClr val="000000"/>
                    </a:solidFill>
                    <a:latin typeface="AppleGothic 일반체"/>
                    <a:ea typeface="AppleGothic 일반체"/>
                    <a:cs typeface="AppleGothic 일반체"/>
                    <a:sym typeface="AppleGothic 일반체"/>
                  </a:defRPr>
                </a:lvl1pPr>
              </a:lstStyle>
              <a:p>
                <a:pPr/>
                <a14:m>
                  <m:oMathPara>
                    <m:oMathParaPr>
                      <m:jc m:val="center"/>
                    </m:oMathParaPr>
                    <m:oMath>
                      <m:sSub>
                        <m:e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v</m:t>
                          </m:r>
                        </m:e>
                        <m:sub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j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a:rPr xmlns:a="http://schemas.openxmlformats.org/drawingml/2006/main" sz="5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t</m:t>
                          </m:r>
                        </m:sub>
                      </m:sSub>
                    </m:oMath>
                  </m:oMathPara>
                </a14:m>
              </a:p>
            </p:txBody>
          </p:sp>
        </p:grpSp>
      </p:grpSp>
      <p:pic>
        <p:nvPicPr>
          <p:cNvPr id="192" name="圓角矩形 方程式 圓角矩形" descr="圓角矩形 方程式 圓角矩形"/>
          <p:cNvPicPr>
            <a:picLocks noChangeAspect="0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9050" y="8518234"/>
            <a:ext cx="2502646" cy="1403801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</p:pic>
      <p:pic>
        <p:nvPicPr>
          <p:cNvPr id="193" name="圓角矩形 方程式 圓角矩形" descr="圓角矩形 方程式 圓角矩形"/>
          <p:cNvPicPr>
            <a:picLocks noChangeAspect="0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97272" y="8488807"/>
            <a:ext cx="2502646" cy="1403801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</p:pic>
      <p:pic>
        <p:nvPicPr>
          <p:cNvPr id="194" name="圓角矩形 方程式 圓角矩形" descr="圓角矩形 方程式 圓角矩形"/>
          <p:cNvPicPr>
            <a:picLocks noChangeAspect="0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432762" y="11559413"/>
            <a:ext cx="2502646" cy="1403800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</p:pic>
      <p:pic>
        <p:nvPicPr>
          <p:cNvPr id="195" name="圓角矩形 方程式 圓角矩形" descr="圓角矩形 方程式 圓角矩形"/>
          <p:cNvPicPr>
            <a:picLocks noChangeAspect="0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432762" y="10056521"/>
            <a:ext cx="2502646" cy="1403800"/>
          </a:xfrm>
          <a:prstGeom prst="rect">
            <a:avLst/>
          </a:prstGeom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p:spPr>
      </p:pic>
      <p:sp>
        <p:nvSpPr>
          <p:cNvPr id="196" name="線條"/>
          <p:cNvSpPr/>
          <p:nvPr/>
        </p:nvSpPr>
        <p:spPr>
          <a:xfrm>
            <a:off x="3345019" y="9293322"/>
            <a:ext cx="2442686" cy="1"/>
          </a:xfrm>
          <a:prstGeom prst="line">
            <a:avLst/>
          </a:prstGeom>
          <a:ln w="635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197" name="線條"/>
          <p:cNvSpPr/>
          <p:nvPr/>
        </p:nvSpPr>
        <p:spPr>
          <a:xfrm>
            <a:off x="3340150" y="9392399"/>
            <a:ext cx="2468335" cy="1350925"/>
          </a:xfrm>
          <a:prstGeom prst="line">
            <a:avLst/>
          </a:prstGeom>
          <a:ln w="635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198" name="線條"/>
          <p:cNvSpPr/>
          <p:nvPr/>
        </p:nvSpPr>
        <p:spPr>
          <a:xfrm>
            <a:off x="5800489" y="10752773"/>
            <a:ext cx="2512504" cy="1552056"/>
          </a:xfrm>
          <a:prstGeom prst="line">
            <a:avLst/>
          </a:prstGeom>
          <a:ln w="635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199" name="線條"/>
          <p:cNvSpPr/>
          <p:nvPr/>
        </p:nvSpPr>
        <p:spPr>
          <a:xfrm>
            <a:off x="5798838" y="10758420"/>
            <a:ext cx="2499514" cy="1"/>
          </a:xfrm>
          <a:prstGeom prst="line">
            <a:avLst/>
          </a:prstGeom>
          <a:ln w="63500">
            <a:solidFill>
              <a:srgbClr val="3E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200" name="矩形"/>
          <p:cNvSpPr txBox="1"/>
          <p:nvPr/>
        </p:nvSpPr>
        <p:spPr>
          <a:xfrm>
            <a:off x="4362853" y="8413392"/>
            <a:ext cx="884823" cy="1171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spcBef>
                <a:spcPts val="4200"/>
              </a:spcBef>
              <a:defRPr sz="4000">
                <a:solidFill>
                  <a:srgbClr val="FF231A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4000" i="1">
                          <a:solidFill>
                            <a:srgbClr val="FF2319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FF2319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</m:oMath>
              </m:oMathPara>
            </a14:m>
          </a:p>
        </p:txBody>
      </p:sp>
      <p:sp>
        <p:nvSpPr>
          <p:cNvPr id="201" name="矩形"/>
          <p:cNvSpPr txBox="1"/>
          <p:nvPr/>
        </p:nvSpPr>
        <p:spPr>
          <a:xfrm>
            <a:off x="3385597" y="10172459"/>
            <a:ext cx="1619540" cy="1171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spcBef>
                <a:spcPts val="4200"/>
              </a:spcBef>
              <a:defRPr sz="4000">
                <a:solidFill>
                  <a:srgbClr val="FF231A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4000" i="1">
                      <a:solidFill>
                        <a:srgbClr val="FF2319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4000" i="1">
                      <a:solidFill>
                        <a:srgbClr val="FF2319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4000" i="1">
                          <a:solidFill>
                            <a:srgbClr val="FF2319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FF2319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</m:oMath>
              </m:oMathPara>
            </a14:m>
          </a:p>
        </p:txBody>
      </p:sp>
      <p:sp>
        <p:nvSpPr>
          <p:cNvPr id="202" name="矩形"/>
          <p:cNvSpPr txBox="1"/>
          <p:nvPr/>
        </p:nvSpPr>
        <p:spPr>
          <a:xfrm>
            <a:off x="6084826" y="11636933"/>
            <a:ext cx="1619540" cy="1171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spcBef>
                <a:spcPts val="4200"/>
              </a:spcBef>
              <a:defRPr sz="4000">
                <a:solidFill>
                  <a:srgbClr val="FF231A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r>
                    <a:rPr xmlns:a="http://schemas.openxmlformats.org/drawingml/2006/main" sz="4000" i="1">
                      <a:solidFill>
                        <a:srgbClr val="FF2319"/>
                      </a:solidFill>
                      <a:latin typeface="Cambria Math" panose="02040503050406030204" pitchFamily="18" charset="0"/>
                    </a:rPr>
                    <m:t>1</m:t>
                  </m:r>
                  <m:r>
                    <a:rPr xmlns:a="http://schemas.openxmlformats.org/drawingml/2006/main" sz="4000" i="1">
                      <a:solidFill>
                        <a:srgbClr val="FF2319"/>
                      </a:solidFill>
                      <a:latin typeface="Cambria Math" panose="02040503050406030204" pitchFamily="18" charset="0"/>
                    </a:rPr>
                    <m:t>-</m:t>
                  </m:r>
                  <m:sSub>
                    <m:e>
                      <m:r>
                        <a:rPr xmlns:a="http://schemas.openxmlformats.org/drawingml/2006/main" sz="4000" i="1">
                          <a:solidFill>
                            <a:srgbClr val="FF2319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FF2319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4000" i="1">
                          <a:solidFill>
                            <a:srgbClr val="FF2319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sub>
                  </m:sSub>
                </m:oMath>
              </m:oMathPara>
            </a14:m>
          </a:p>
        </p:txBody>
      </p:sp>
      <p:sp>
        <p:nvSpPr>
          <p:cNvPr id="203" name="矩形"/>
          <p:cNvSpPr txBox="1"/>
          <p:nvPr/>
        </p:nvSpPr>
        <p:spPr>
          <a:xfrm>
            <a:off x="6836540" y="9905974"/>
            <a:ext cx="884823" cy="1171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algn="l">
              <a:spcBef>
                <a:spcPts val="4200"/>
              </a:spcBef>
              <a:defRPr sz="4000">
                <a:solidFill>
                  <a:srgbClr val="FF231A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14:m>
              <m:oMathPara>
                <m:oMathParaPr>
                  <m:jc m:val="left"/>
                </m:oMathParaPr>
                <m:oMath>
                  <m:sSub>
                    <m:e>
                      <m:r>
                        <a:rPr xmlns:a="http://schemas.openxmlformats.org/drawingml/2006/main" sz="4000" i="1">
                          <a:solidFill>
                            <a:srgbClr val="FF2319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4000" i="1">
                          <a:solidFill>
                            <a:srgbClr val="FF2319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4000" i="1">
                          <a:solidFill>
                            <a:srgbClr val="FF2319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sub>
                  </m:sSub>
                </m:oMath>
              </m:oMathPara>
            </a14:m>
          </a:p>
        </p:txBody>
      </p:sp>
      <p:sp>
        <p:nvSpPr>
          <p:cNvPr id="204" name="toroidal B field injection"/>
          <p:cNvSpPr txBox="1"/>
          <p:nvPr/>
        </p:nvSpPr>
        <p:spPr>
          <a:xfrm>
            <a:off x="17359172" y="3992675"/>
            <a:ext cx="5494498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l">
              <a:spcBef>
                <a:spcPts val="4200"/>
              </a:spcBef>
              <a:defRPr sz="3600">
                <a:solidFill>
                  <a:srgbClr val="FF231A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toroidal B field injection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imulations in this stud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Simulations in this study</a:t>
            </a:r>
          </a:p>
        </p:txBody>
      </p:sp>
      <p:sp>
        <p:nvSpPr>
          <p:cNvPr id="207" name="幻燈片編號"/>
          <p:cNvSpPr txBox="1"/>
          <p:nvPr>
            <p:ph type="sldNum" sz="quarter" idx="2"/>
          </p:nvPr>
        </p:nvSpPr>
        <p:spPr>
          <a:xfrm>
            <a:off x="11993412" y="12939120"/>
            <a:ext cx="394097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208" name="表格 1"/>
          <p:cNvGraphicFramePr/>
          <p:nvPr/>
        </p:nvGraphicFramePr>
        <p:xfrm>
          <a:off x="1494366" y="4177307"/>
          <a:ext cx="20421469" cy="7799786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0" rtl="0">
                <a:tableStyleId>{4C3C2611-4C71-4FC5-86AE-919BDF0F9419}</a:tableStyleId>
              </a:tblPr>
              <a:tblGrid>
                <a:gridCol w="4376440"/>
                <a:gridCol w="5827944"/>
                <a:gridCol w="5102192"/>
                <a:gridCol w="5638899"/>
              </a:tblGrid>
              <a:tr h="155741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3E231A"/>
                          </a:solidFill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rPr>
                        <a:t>simulation name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3E231A"/>
                          </a:solidFill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rPr>
                        <a:t>meaning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4200"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4200"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defRPr>
                      </a:pPr>
                    </a:p>
                  </a:txBody>
                  <a:tcPr marL="50800" marR="50800" marT="50800" marB="50800" anchor="ctr" anchorCtr="0" horzOverflow="overflow"/>
                </a:tc>
              </a:tr>
              <a:tr h="155741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3E231A"/>
                          </a:solidFill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rPr>
                        <a:t>f001a100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3E231A"/>
                          </a:solidFill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rPr>
                        <a:t>fiducial run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3E231A"/>
                          </a:solidFill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rPr>
                        <a:t>0.01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3E231A"/>
                          </a:solidFill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rPr>
                        <a:t>100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55741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3E231A"/>
                          </a:solidFill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rPr>
                        <a:t>f000a100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3E231A"/>
                          </a:solidFill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rPr>
                        <a:t>hydro jets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FF231A"/>
                          </a:solidFill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rPr>
                        <a:t>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3E231A"/>
                          </a:solidFill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rPr>
                        <a:t>100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55741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3E231A"/>
                          </a:solidFill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rPr>
                        <a:t>f005a100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3E231A"/>
                          </a:solidFill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rPr>
                        <a:t>more magnetized jets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FF231A"/>
                          </a:solidFill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rPr>
                        <a:t>0.05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3E231A"/>
                          </a:solidFill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rPr>
                        <a:t>100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1557416"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3E231A"/>
                          </a:solidFill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rPr>
                        <a:t>f001a400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3E231A"/>
                          </a:solidFill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rPr>
                        <a:t>weaker ambient field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3E231A"/>
                          </a:solidFill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rPr>
                        <a:t>0.01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200">
                          <a:solidFill>
                            <a:srgbClr val="FF231A"/>
                          </a:solidFill>
                          <a:latin typeface="AppleGothic 일반체"/>
                          <a:ea typeface="AppleGothic 일반체"/>
                          <a:cs typeface="AppleGothic 일반체"/>
                          <a:sym typeface="AppleGothic 일반체"/>
                        </a:rPr>
                        <a:t>400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209" name="方程式"/>
          <p:cNvSpPr txBox="1"/>
          <p:nvPr/>
        </p:nvSpPr>
        <p:spPr>
          <a:xfrm>
            <a:off x="12311097" y="4670963"/>
            <a:ext cx="3724207" cy="68260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sSub>
                    <m:e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f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3E2319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3E2319"/>
                      </a:solidFill>
                      <a:latin typeface="Cambria Math" panose="02040503050406030204" pitchFamily="18" charset="0"/>
                    </a:rPr>
                    <m:t>/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j</m:t>
                      </m:r>
                    </m:sub>
                  </m:sSub>
                </m:oMath>
              </m:oMathPara>
            </a14:m>
            <a:endParaRPr sz="5000">
              <a:solidFill>
                <a:srgbClr val="3E231A"/>
              </a:solidFill>
            </a:endParaRPr>
          </a:p>
        </p:txBody>
      </p:sp>
      <p:sp>
        <p:nvSpPr>
          <p:cNvPr id="210" name="方程式"/>
          <p:cNvSpPr txBox="1"/>
          <p:nvPr/>
        </p:nvSpPr>
        <p:spPr>
          <a:xfrm>
            <a:off x="16966629" y="4671189"/>
            <a:ext cx="5182742" cy="682156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/>
          <a:p>
            <a:pPr algn="l" defTabSz="914400" latinLnBrk="1">
              <a:defRPr sz="1800">
                <a:solidFill>
                  <a:srgbClr val="000000"/>
                </a:solidFill>
              </a:defRPr>
            </a:pPr>
            <a14:m>
              <m:oMathPara>
                <m:oMathParaPr>
                  <m:jc m:val="centerGroup"/>
                </m:oMathParaPr>
                <m:oMath>
                  <m:r>
                    <a:rPr xmlns:a="http://schemas.openxmlformats.org/drawingml/2006/main" sz="5000" i="1">
                      <a:solidFill>
                        <a:srgbClr val="3E2319"/>
                      </a:solidFill>
                      <a:latin typeface="Cambria Math" panose="02040503050406030204" pitchFamily="18" charset="0"/>
                    </a:rPr>
                    <m:t>β</m:t>
                  </m:r>
                  <m:r>
                    <a:rPr xmlns:a="http://schemas.openxmlformats.org/drawingml/2006/main" sz="5000" i="1">
                      <a:solidFill>
                        <a:srgbClr val="3E2319"/>
                      </a:solidFill>
                      <a:latin typeface="Cambria Math" panose="02040503050406030204" pitchFamily="18" charset="0"/>
                    </a:rPr>
                    <m:t>=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l</m:t>
                      </m:r>
                    </m:sub>
                  </m:sSub>
                  <m:r>
                    <a:rPr xmlns:a="http://schemas.openxmlformats.org/drawingml/2006/main" sz="5000" i="1">
                      <a:solidFill>
                        <a:srgbClr val="3E2319"/>
                      </a:solidFill>
                      <a:latin typeface="Cambria Math" panose="02040503050406030204" pitchFamily="18" charset="0"/>
                    </a:rPr>
                    <m:t>/</m:t>
                  </m:r>
                  <m:sSub>
                    <m:e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P</m:t>
                      </m:r>
                    </m:e>
                    <m:sub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g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e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xmlns:a="http://schemas.openxmlformats.org/drawingml/2006/main" sz="5000" i="1">
                          <a:solidFill>
                            <a:srgbClr val="3E2319"/>
                          </a:solidFill>
                          <a:latin typeface="Cambria Math" panose="02040503050406030204" pitchFamily="18" charset="0"/>
                        </a:rPr>
                        <m:t>c</m:t>
                      </m:r>
                    </m:sub>
                  </m:sSub>
                </m:oMath>
              </m:oMathPara>
            </a14:m>
            <a:endParaRPr sz="5000">
              <a:solidFill>
                <a:srgbClr val="3E231A"/>
              </a:solidFill>
            </a:endParaRPr>
          </a:p>
        </p:txBody>
      </p:sp>
      <p:sp>
        <p:nvSpPr>
          <p:cNvPr id="211" name="ambient field"/>
          <p:cNvSpPr txBox="1"/>
          <p:nvPr/>
        </p:nvSpPr>
        <p:spPr>
          <a:xfrm>
            <a:off x="17973268" y="3545787"/>
            <a:ext cx="3169464" cy="88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ambient field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fmha_magnetic_field_magnitude_r100_000022.png" descr="fmha_magnetic_field_magnitude_r100_000022.png"/>
          <p:cNvPicPr>
            <a:picLocks noChangeAspect="1"/>
          </p:cNvPicPr>
          <p:nvPr/>
        </p:nvPicPr>
        <p:blipFill>
          <a:blip r:embed="rId2">
            <a:extLst/>
          </a:blip>
          <a:srcRect l="12574" t="48688" r="51777" b="6770"/>
          <a:stretch>
            <a:fillRect/>
          </a:stretch>
        </p:blipFill>
        <p:spPr>
          <a:xfrm>
            <a:off x="3538272" y="2961878"/>
            <a:ext cx="8601729" cy="91131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fmha_magnetic_field_magnitude_r100_000022.png" descr="fmha_magnetic_field_magnitude_r100_000022.png"/>
          <p:cNvPicPr>
            <a:picLocks noChangeAspect="1"/>
          </p:cNvPicPr>
          <p:nvPr/>
        </p:nvPicPr>
        <p:blipFill>
          <a:blip r:embed="rId2">
            <a:extLst/>
          </a:blip>
          <a:srcRect l="50054" t="4662" r="14860" b="51087"/>
          <a:stretch>
            <a:fillRect/>
          </a:stretch>
        </p:blipFill>
        <p:spPr>
          <a:xfrm>
            <a:off x="12098785" y="2961878"/>
            <a:ext cx="8521432" cy="9113119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More injection, more magnetic field?"/>
          <p:cNvSpPr txBox="1"/>
          <p:nvPr>
            <p:ph type="title"/>
          </p:nvPr>
        </p:nvSpPr>
        <p:spPr>
          <a:xfrm>
            <a:off x="2374900" y="889000"/>
            <a:ext cx="19621500" cy="1862072"/>
          </a:xfrm>
          <a:prstGeom prst="rect">
            <a:avLst/>
          </a:prstGeom>
        </p:spPr>
        <p:txBody>
          <a:bodyPr/>
          <a:lstStyle/>
          <a:p>
            <a:pPr/>
            <a:r>
              <a:t>More injection, more magnetic field?</a:t>
            </a:r>
          </a:p>
        </p:txBody>
      </p:sp>
      <p:sp>
        <p:nvSpPr>
          <p:cNvPr id="216" name="幻燈片編號"/>
          <p:cNvSpPr txBox="1"/>
          <p:nvPr>
            <p:ph type="sldNum" sz="quarter" idx="2"/>
          </p:nvPr>
        </p:nvSpPr>
        <p:spPr>
          <a:xfrm>
            <a:off x="11982101" y="12939120"/>
            <a:ext cx="416719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7" name="With more magnetization, more B-field inside the lobe, but less alignment"/>
          <p:cNvSpPr txBox="1"/>
          <p:nvPr/>
        </p:nvSpPr>
        <p:spPr>
          <a:xfrm>
            <a:off x="3881801" y="12285728"/>
            <a:ext cx="16620398" cy="8886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600">
                <a:solidFill>
                  <a:srgbClr val="FF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With more magnetization, more B-field inside the lobe, but less alignment</a:t>
            </a:r>
          </a:p>
        </p:txBody>
      </p:sp>
      <p:sp>
        <p:nvSpPr>
          <p:cNvPr id="218" name="線條"/>
          <p:cNvSpPr/>
          <p:nvPr/>
        </p:nvSpPr>
        <p:spPr>
          <a:xfrm flipV="1">
            <a:off x="8228870" y="6457050"/>
            <a:ext cx="1" cy="2495016"/>
          </a:xfrm>
          <a:prstGeom prst="line">
            <a:avLst/>
          </a:prstGeom>
          <a:ln w="63500">
            <a:solidFill>
              <a:srgbClr val="FF231A"/>
            </a:solidFill>
            <a:miter lim="400000"/>
            <a:head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223" name="連接線"/>
          <p:cNvSpPr/>
          <p:nvPr/>
        </p:nvSpPr>
        <p:spPr>
          <a:xfrm>
            <a:off x="7057618" y="3523531"/>
            <a:ext cx="1537296" cy="5403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fill="norm" stroke="1" extrusionOk="0">
                <a:moveTo>
                  <a:pt x="0" y="16109"/>
                </a:moveTo>
                <a:cubicBezTo>
                  <a:pt x="7220" y="-5400"/>
                  <a:pt x="14420" y="-5370"/>
                  <a:pt x="21600" y="16200"/>
                </a:cubicBezTo>
              </a:path>
            </a:pathLst>
          </a:custGeom>
          <a:ln w="63500">
            <a:solidFill>
              <a:srgbClr val="FF231A"/>
            </a:solidFill>
            <a:miter lim="400000"/>
            <a:headEnd type="triangle"/>
          </a:ln>
        </p:spPr>
        <p:txBody>
          <a:bodyPr/>
          <a:lstStyle/>
          <a:p>
            <a:pPr/>
          </a:p>
        </p:txBody>
      </p:sp>
      <p:sp>
        <p:nvSpPr>
          <p:cNvPr id="220" name="more magnetization"/>
          <p:cNvSpPr txBox="1"/>
          <p:nvPr/>
        </p:nvSpPr>
        <p:spPr>
          <a:xfrm>
            <a:off x="16666827" y="3558446"/>
            <a:ext cx="3925368" cy="629447"/>
          </a:xfrm>
          <a:prstGeom prst="rect">
            <a:avLst/>
          </a:prstGeom>
          <a:solidFill>
            <a:srgbClr val="FFFFFF">
              <a:alpha val="8655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more magnetization</a:t>
            </a:r>
          </a:p>
        </p:txBody>
      </p:sp>
      <p:sp>
        <p:nvSpPr>
          <p:cNvPr id="221" name="hydro jets"/>
          <p:cNvSpPr txBox="1"/>
          <p:nvPr/>
        </p:nvSpPr>
        <p:spPr>
          <a:xfrm>
            <a:off x="9532139" y="3596546"/>
            <a:ext cx="2449456" cy="629447"/>
          </a:xfrm>
          <a:prstGeom prst="rect">
            <a:avLst/>
          </a:prstGeom>
          <a:solidFill>
            <a:srgbClr val="FFFFFF">
              <a:alpha val="8655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2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hydro jets</a:t>
            </a:r>
          </a:p>
        </p:txBody>
      </p:sp>
      <p:sp>
        <p:nvSpPr>
          <p:cNvPr id="222" name="magnetic field magnitude"/>
          <p:cNvSpPr txBox="1"/>
          <p:nvPr/>
        </p:nvSpPr>
        <p:spPr>
          <a:xfrm rot="5400000">
            <a:off x="15930260" y="7260256"/>
            <a:ext cx="10502645" cy="88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>
            <a:lvl1pPr defTabSz="457200">
              <a:spcBef>
                <a:spcPts val="2000"/>
              </a:spcBef>
              <a:defRPr sz="3600">
                <a:solidFill>
                  <a:srgbClr val="FF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lvl1pPr>
          </a:lstStyle>
          <a:p>
            <a:pPr/>
            <a:r>
              <a:t>magnetic field magnitude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More injection, more magnetic field?"/>
          <p:cNvSpPr txBox="1"/>
          <p:nvPr>
            <p:ph type="title"/>
          </p:nvPr>
        </p:nvSpPr>
        <p:spPr>
          <a:xfrm>
            <a:off x="2381250" y="548279"/>
            <a:ext cx="19621500" cy="2959101"/>
          </a:xfrm>
          <a:prstGeom prst="rect">
            <a:avLst/>
          </a:prstGeom>
        </p:spPr>
        <p:txBody>
          <a:bodyPr/>
          <a:lstStyle/>
          <a:p>
            <a:pPr/>
            <a:r>
              <a:t>More injection, more magnetic field?</a:t>
            </a:r>
          </a:p>
        </p:txBody>
      </p:sp>
      <p:sp>
        <p:nvSpPr>
          <p:cNvPr id="226" name="幻燈片編號"/>
          <p:cNvSpPr txBox="1"/>
          <p:nvPr>
            <p:ph type="sldNum" sz="quarter" idx="2"/>
          </p:nvPr>
        </p:nvSpPr>
        <p:spPr>
          <a:xfrm>
            <a:off x="11972427" y="12939120"/>
            <a:ext cx="436067" cy="10414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7" name="Only more magnetized jets amplify the ambient field"/>
          <p:cNvSpPr txBox="1"/>
          <p:nvPr/>
        </p:nvSpPr>
        <p:spPr>
          <a:xfrm>
            <a:off x="1059519" y="3461355"/>
            <a:ext cx="11055095" cy="88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Only more magnetized jets amplify the</a:t>
            </a:r>
            <a:r>
              <a:rPr>
                <a:solidFill>
                  <a:srgbClr val="FF0000"/>
                </a:solidFill>
              </a:rPr>
              <a:t> ambient </a:t>
            </a:r>
            <a:r>
              <a:t>field</a:t>
            </a:r>
          </a:p>
        </p:txBody>
      </p:sp>
      <p:sp>
        <p:nvSpPr>
          <p:cNvPr id="228" name="Higher lobe field with higher jet magnetization"/>
          <p:cNvSpPr txBox="1"/>
          <p:nvPr/>
        </p:nvSpPr>
        <p:spPr>
          <a:xfrm>
            <a:off x="12553068" y="3461355"/>
            <a:ext cx="10502645" cy="888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defTabSz="457200">
              <a:spcBef>
                <a:spcPts val="2000"/>
              </a:spcBef>
              <a:defRPr sz="3600">
                <a:solidFill>
                  <a:srgbClr val="000000"/>
                </a:solidFill>
                <a:latin typeface="AppleGothic 일반체"/>
                <a:ea typeface="AppleGothic 일반체"/>
                <a:cs typeface="AppleGothic 일반체"/>
                <a:sym typeface="AppleGothic 일반체"/>
              </a:defRPr>
            </a:pPr>
            <a:r>
              <a:t>Higher </a:t>
            </a:r>
            <a:r>
              <a:rPr>
                <a:solidFill>
                  <a:srgbClr val="FF0000"/>
                </a:solidFill>
              </a:rPr>
              <a:t>lobe</a:t>
            </a:r>
            <a:r>
              <a:t> field with higher jet magnetization</a:t>
            </a:r>
          </a:p>
        </p:txBody>
      </p:sp>
      <p:pic>
        <p:nvPicPr>
          <p:cNvPr id="229" name="hfm_ambient_magnetic_field_magnitude_000022.png" descr="hfm_ambient_magnetic_field_magnitude_000022.png"/>
          <p:cNvPicPr>
            <a:picLocks noChangeAspect="1"/>
          </p:cNvPicPr>
          <p:nvPr/>
        </p:nvPicPr>
        <p:blipFill>
          <a:blip r:embed="rId3">
            <a:extLst/>
          </a:blip>
          <a:srcRect l="794" t="5025" r="5864" b="0"/>
          <a:stretch>
            <a:fillRect/>
          </a:stretch>
        </p:blipFill>
        <p:spPr>
          <a:xfrm>
            <a:off x="951838" y="4353794"/>
            <a:ext cx="11270411" cy="8600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hfm_lobe_magnetic_field_magnitude_000022.png" descr="hfm_lobe_magnetic_field_magnitude_000022.png"/>
          <p:cNvPicPr>
            <a:picLocks noChangeAspect="1"/>
          </p:cNvPicPr>
          <p:nvPr/>
        </p:nvPicPr>
        <p:blipFill>
          <a:blip r:embed="rId4">
            <a:extLst/>
          </a:blip>
          <a:srcRect l="1478" t="5068" r="6029" b="0"/>
          <a:stretch>
            <a:fillRect/>
          </a:stretch>
        </p:blipFill>
        <p:spPr>
          <a:xfrm>
            <a:off x="12217978" y="4353794"/>
            <a:ext cx="11172832" cy="8600637"/>
          </a:xfrm>
          <a:prstGeom prst="rect">
            <a:avLst/>
          </a:prstGeom>
          <a:ln w="12700">
            <a:miter lim="400000"/>
          </a:ln>
        </p:spPr>
      </p:pic>
      <p:sp>
        <p:nvSpPr>
          <p:cNvPr id="231" name="線條"/>
          <p:cNvSpPr/>
          <p:nvPr/>
        </p:nvSpPr>
        <p:spPr>
          <a:xfrm>
            <a:off x="8990262" y="8229600"/>
            <a:ext cx="436068" cy="0"/>
          </a:xfrm>
          <a:prstGeom prst="line">
            <a:avLst/>
          </a:prstGeom>
          <a:ln w="508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  <p:sp>
        <p:nvSpPr>
          <p:cNvPr id="232" name="線條"/>
          <p:cNvSpPr/>
          <p:nvPr/>
        </p:nvSpPr>
        <p:spPr>
          <a:xfrm>
            <a:off x="20571390" y="8229600"/>
            <a:ext cx="567175" cy="0"/>
          </a:xfrm>
          <a:prstGeom prst="line">
            <a:avLst/>
          </a:prstGeom>
          <a:ln w="50800">
            <a:solidFill>
              <a:srgbClr val="FF231A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sz="42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4.png"/></Relationships>

</file>

<file path=ppt/theme/theme1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3E231A"/>
      </a:dk1>
      <a:lt1>
        <a:srgbClr val="24383E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Parchment">
  <a:themeElements>
    <a:clrScheme name="Parchment">
      <a:dk1>
        <a:srgbClr val="000000"/>
      </a:dk1>
      <a:lt1>
        <a:srgbClr val="FFFFFF"/>
      </a:lt1>
      <a:dk2>
        <a:srgbClr val="5C5E5F"/>
      </a:dk2>
      <a:lt2>
        <a:srgbClr val="CBCBCB"/>
      </a:lt2>
      <a:accent1>
        <a:srgbClr val="738CAB"/>
      </a:accent1>
      <a:accent2>
        <a:srgbClr val="7E9769"/>
      </a:accent2>
      <a:accent3>
        <a:srgbClr val="D3B64B"/>
      </a:accent3>
      <a:accent4>
        <a:srgbClr val="B99769"/>
      </a:accent4>
      <a:accent5>
        <a:srgbClr val="981800"/>
      </a:accent5>
      <a:accent6>
        <a:srgbClr val="9383A0"/>
      </a:accent6>
      <a:hlink>
        <a:srgbClr val="0000FF"/>
      </a:hlink>
      <a:folHlink>
        <a:srgbClr val="FF00FF"/>
      </a:folHlink>
    </a:clrScheme>
    <a:fontScheme name="Parchment">
      <a:majorFont>
        <a:latin typeface="Papyrus"/>
        <a:ea typeface="Papyrus"/>
        <a:cs typeface="Papyrus"/>
      </a:majorFont>
      <a:minorFont>
        <a:latin typeface="Papyrus"/>
        <a:ea typeface="Papyrus"/>
        <a:cs typeface="Papyrus"/>
      </a:minorFont>
    </a:fontScheme>
    <a:fmtScheme name="Parchmen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50800" dist="25400" dir="5400000">
            <a:srgbClr val="000000">
              <a:alpha val="25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762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38100" cap="flat">
          <a:solidFill>
            <a:srgbClr val="3E231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3E231A"/>
            </a:solidFill>
            <a:effectLst/>
            <a:uFillTx/>
            <a:latin typeface="+mn-lt"/>
            <a:ea typeface="+mn-ea"/>
            <a:cs typeface="+mn-cs"/>
            <a:sym typeface="Papyru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