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2" r:id="rId1"/>
  </p:sldMasterIdLst>
  <p:notesMasterIdLst>
    <p:notesMasterId r:id="rId17"/>
  </p:notesMasterIdLst>
  <p:handoutMasterIdLst>
    <p:handoutMasterId r:id="rId18"/>
  </p:handoutMasterIdLst>
  <p:sldIdLst>
    <p:sldId id="264" r:id="rId2"/>
    <p:sldId id="356" r:id="rId3"/>
    <p:sldId id="357" r:id="rId4"/>
    <p:sldId id="344" r:id="rId5"/>
    <p:sldId id="345" r:id="rId6"/>
    <p:sldId id="346" r:id="rId7"/>
    <p:sldId id="275" r:id="rId8"/>
    <p:sldId id="354" r:id="rId9"/>
    <p:sldId id="348" r:id="rId10"/>
    <p:sldId id="349" r:id="rId11"/>
    <p:sldId id="350" r:id="rId12"/>
    <p:sldId id="351" r:id="rId13"/>
    <p:sldId id="352" r:id="rId14"/>
    <p:sldId id="355" r:id="rId15"/>
    <p:sldId id="353" r:id="rId16"/>
  </p:sldIdLst>
  <p:sldSz cx="12192000" cy="6858000"/>
  <p:notesSz cx="6858000" cy="9144000"/>
  <p:defaultTex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80B2"/>
    <a:srgbClr val="6A87C8"/>
    <a:srgbClr val="F2F2F2"/>
    <a:srgbClr val="0060A9"/>
    <a:srgbClr val="0042C9"/>
    <a:srgbClr val="CF303E"/>
    <a:srgbClr val="9DADD9"/>
    <a:srgbClr val="0A74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36"/>
    <p:restoredTop sz="90547"/>
  </p:normalViewPr>
  <p:slideViewPr>
    <p:cSldViewPr snapToGrid="0" snapToObjects="1">
      <p:cViewPr varScale="1">
        <p:scale>
          <a:sx n="78" d="100"/>
          <a:sy n="78" d="100"/>
        </p:scale>
        <p:origin x="200" y="6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96D4CB-3594-514B-A3A7-16FC2F1B6494}" type="doc">
      <dgm:prSet loTypeId="urn:microsoft.com/office/officeart/2005/8/layout/hierarchy3" loCatId="process" qsTypeId="urn:microsoft.com/office/officeart/2005/8/quickstyle/simple1" qsCatId="simple" csTypeId="urn:microsoft.com/office/officeart/2005/8/colors/accent1_3" csCatId="accent1" phldr="1"/>
      <dgm:spPr/>
    </dgm:pt>
    <dgm:pt modelId="{574A5D2A-D7FB-B448-AF32-8207AC550BB7}">
      <dgm:prSet phldrT="[Text]" custT="1"/>
      <dgm:spPr/>
      <dgm:t>
        <a:bodyPr/>
        <a:lstStyle/>
        <a:p>
          <a:r>
            <a:rPr lang="en-US" sz="2000" dirty="0">
              <a:latin typeface="Arial" panose="020B0604020202020204" pitchFamily="34" charset="0"/>
              <a:cs typeface="Arial" panose="020B0604020202020204" pitchFamily="34" charset="0"/>
            </a:rPr>
            <a:t>Lens mass distribution</a:t>
          </a:r>
        </a:p>
      </dgm:t>
    </dgm:pt>
    <dgm:pt modelId="{C4B5D368-72FF-2E4C-B700-B11411B57CA0}" type="parTrans" cxnId="{89CEF2FD-B217-F840-93E4-57EAE19A41C9}">
      <dgm:prSet/>
      <dgm:spPr/>
      <dgm:t>
        <a:bodyPr/>
        <a:lstStyle/>
        <a:p>
          <a:endParaRPr lang="en-US"/>
        </a:p>
      </dgm:t>
    </dgm:pt>
    <dgm:pt modelId="{3C177003-F1B7-3F42-9FE3-D7DEF3E3927D}" type="sibTrans" cxnId="{89CEF2FD-B217-F840-93E4-57EAE19A41C9}">
      <dgm:prSet/>
      <dgm:spPr/>
      <dgm:t>
        <a:bodyPr/>
        <a:lstStyle/>
        <a:p>
          <a:endParaRPr lang="en-US" dirty="0"/>
        </a:p>
      </dgm:t>
    </dgm:pt>
    <dgm:pt modelId="{3B7F26BB-98E2-824F-84CD-B2F2918D8C30}">
      <dgm:prSet phldrT="[Text]" custT="1"/>
      <dgm:spPr/>
      <dgm:t>
        <a:bodyPr/>
        <a:lstStyle/>
        <a:p>
          <a:r>
            <a:rPr lang="en-US" sz="2000" dirty="0">
              <a:latin typeface="Arial" panose="020B0604020202020204" pitchFamily="34" charset="0"/>
              <a:cs typeface="Arial" panose="020B0604020202020204" pitchFamily="34" charset="0"/>
            </a:rPr>
            <a:t>Constructed model image</a:t>
          </a:r>
        </a:p>
      </dgm:t>
    </dgm:pt>
    <dgm:pt modelId="{648E4C39-5D0B-DE42-B361-39CEB6484FDB}" type="parTrans" cxnId="{DFECEA43-4C00-884C-9A2C-34379CE9EB48}">
      <dgm:prSet/>
      <dgm:spPr/>
      <dgm:t>
        <a:bodyPr/>
        <a:lstStyle/>
        <a:p>
          <a:endParaRPr lang="en-US"/>
        </a:p>
      </dgm:t>
    </dgm:pt>
    <dgm:pt modelId="{15379C5D-5976-0640-9C96-E67B9824EA0E}" type="sibTrans" cxnId="{DFECEA43-4C00-884C-9A2C-34379CE9EB48}">
      <dgm:prSet/>
      <dgm:spPr/>
      <dgm:t>
        <a:bodyPr/>
        <a:lstStyle/>
        <a:p>
          <a:endParaRPr lang="en-US"/>
        </a:p>
      </dgm:t>
    </dgm:pt>
    <dgm:pt modelId="{7B654F27-E27C-D844-9221-247E04CA64B7}">
      <dgm:prSet phldrT="[Text]" custT="1"/>
      <dgm:spPr/>
      <dgm:t>
        <a:bodyPr/>
        <a:lstStyle/>
        <a:p>
          <a:r>
            <a:rPr lang="en-US" sz="2000" dirty="0">
              <a:latin typeface="Arial" panose="020B0604020202020204" pitchFamily="34" charset="0"/>
              <a:cs typeface="Arial" panose="020B0604020202020204" pitchFamily="34" charset="0"/>
            </a:rPr>
            <a:t>Light profiles</a:t>
          </a:r>
        </a:p>
      </dgm:t>
    </dgm:pt>
    <dgm:pt modelId="{3DEED89F-DA9C-7641-A7A7-093489777FDF}" type="parTrans" cxnId="{C69DA284-B524-974C-A3B8-30569E737432}">
      <dgm:prSet/>
      <dgm:spPr/>
      <dgm:t>
        <a:bodyPr/>
        <a:lstStyle/>
        <a:p>
          <a:endParaRPr lang="en-US"/>
        </a:p>
      </dgm:t>
    </dgm:pt>
    <dgm:pt modelId="{B199396D-4413-4A44-8B2C-8A517F9B94D4}" type="sibTrans" cxnId="{C69DA284-B524-974C-A3B8-30569E737432}">
      <dgm:prSet/>
      <dgm:spPr/>
      <dgm:t>
        <a:bodyPr/>
        <a:lstStyle/>
        <a:p>
          <a:endParaRPr lang="en-US"/>
        </a:p>
      </dgm:t>
    </dgm:pt>
    <dgm:pt modelId="{83D3B5AD-9982-8447-AF8F-710E2B20AA27}">
      <dgm:prSet custT="1"/>
      <dgm:spPr/>
      <dgm:t>
        <a:bodyPr/>
        <a:lstStyle/>
        <a:p>
          <a:r>
            <a:rPr lang="en-US" sz="2000" dirty="0">
              <a:latin typeface="Arial" panose="020B0604020202020204" pitchFamily="34" charset="0"/>
              <a:cs typeface="Arial" panose="020B0604020202020204" pitchFamily="34" charset="0"/>
            </a:rPr>
            <a:t>Observed data</a:t>
          </a:r>
        </a:p>
      </dgm:t>
    </dgm:pt>
    <dgm:pt modelId="{94C801F7-17E3-1341-B41B-22E5FB15A72F}" type="parTrans" cxnId="{F4D75400-6FD0-804C-972E-0E1C06D2AC71}">
      <dgm:prSet/>
      <dgm:spPr/>
      <dgm:t>
        <a:bodyPr/>
        <a:lstStyle/>
        <a:p>
          <a:endParaRPr lang="en-US"/>
        </a:p>
      </dgm:t>
    </dgm:pt>
    <dgm:pt modelId="{FDC7813B-005C-CF40-848E-D3BC1D37488C}" type="sibTrans" cxnId="{F4D75400-6FD0-804C-972E-0E1C06D2AC71}">
      <dgm:prSet/>
      <dgm:spPr/>
      <dgm:t>
        <a:bodyPr/>
        <a:lstStyle/>
        <a:p>
          <a:endParaRPr lang="en-US"/>
        </a:p>
      </dgm:t>
    </dgm:pt>
    <dgm:pt modelId="{184B1E05-B19C-9140-A03A-BA22BB637D66}">
      <dgm:prSet phldrT="[Text]" custT="1"/>
      <dgm:spPr/>
      <dgm:t>
        <a:bodyPr/>
        <a:lstStyle/>
        <a:p>
          <a:r>
            <a:rPr lang="en-US" sz="2000" dirty="0">
              <a:latin typeface="Arial" panose="020B0604020202020204" pitchFamily="34" charset="0"/>
              <a:cs typeface="Arial" panose="020B0604020202020204" pitchFamily="34" charset="0"/>
            </a:rPr>
            <a:t>Fitting process</a:t>
          </a:r>
        </a:p>
      </dgm:t>
    </dgm:pt>
    <dgm:pt modelId="{B3E2D97D-C019-3D4E-9F09-FC6B08E87BF2}" type="parTrans" cxnId="{EF71AB3F-89F4-E449-99B0-9094B5C63F75}">
      <dgm:prSet/>
      <dgm:spPr/>
      <dgm:t>
        <a:bodyPr/>
        <a:lstStyle/>
        <a:p>
          <a:endParaRPr lang="en-US"/>
        </a:p>
      </dgm:t>
    </dgm:pt>
    <dgm:pt modelId="{30E25C70-8330-B74E-A50C-314A7365C742}" type="sibTrans" cxnId="{EF71AB3F-89F4-E449-99B0-9094B5C63F75}">
      <dgm:prSet/>
      <dgm:spPr/>
      <dgm:t>
        <a:bodyPr/>
        <a:lstStyle/>
        <a:p>
          <a:endParaRPr lang="en-US"/>
        </a:p>
      </dgm:t>
    </dgm:pt>
    <dgm:pt modelId="{5673C152-6D8B-D840-A42F-52F15FD2294B}">
      <dgm:prSet phldrT="[Text]" custT="1"/>
      <dgm:spPr/>
      <dgm:t>
        <a:bodyPr/>
        <a:lstStyle/>
        <a:p>
          <a:r>
            <a:rPr lang="en-US" sz="2000" dirty="0">
              <a:latin typeface="Arial" panose="020B0604020202020204" pitchFamily="34" charset="0"/>
              <a:cs typeface="Arial" panose="020B0604020202020204" pitchFamily="34" charset="0"/>
            </a:rPr>
            <a:t>Best fit model parameter</a:t>
          </a:r>
        </a:p>
      </dgm:t>
    </dgm:pt>
    <dgm:pt modelId="{E3E0381A-C1D8-724B-A94D-3B73FA97110A}" type="sibTrans" cxnId="{13C03539-EAAB-2045-8510-D5A4F2FFF110}">
      <dgm:prSet/>
      <dgm:spPr/>
      <dgm:t>
        <a:bodyPr/>
        <a:lstStyle/>
        <a:p>
          <a:endParaRPr lang="en-US"/>
        </a:p>
      </dgm:t>
    </dgm:pt>
    <dgm:pt modelId="{4F7F74A3-5321-F448-A192-7CEA4FDCFFC2}" type="parTrans" cxnId="{13C03539-EAAB-2045-8510-D5A4F2FFF110}">
      <dgm:prSet/>
      <dgm:spPr/>
      <dgm:t>
        <a:bodyPr/>
        <a:lstStyle/>
        <a:p>
          <a:endParaRPr lang="en-US"/>
        </a:p>
      </dgm:t>
    </dgm:pt>
    <dgm:pt modelId="{F7516E7F-3933-9B4B-95BD-6022CA6D70D4}">
      <dgm:prSet phldrT="[Text]" custT="1"/>
      <dgm:spPr/>
      <dgm:t>
        <a:bodyPr/>
        <a:lstStyle/>
        <a:p>
          <a:r>
            <a:rPr lang="en-US" sz="2000" dirty="0">
              <a:latin typeface="Arial" panose="020B0604020202020204" pitchFamily="34" charset="0"/>
              <a:cs typeface="Arial" panose="020B0604020202020204" pitchFamily="34" charset="0"/>
            </a:rPr>
            <a:t>Magnification factor</a:t>
          </a:r>
        </a:p>
      </dgm:t>
    </dgm:pt>
    <dgm:pt modelId="{5B1453FE-D611-FF43-B16B-C9FF4D5D45AD}" type="sibTrans" cxnId="{5F8DDF48-3801-7746-81ED-1AFB3862761B}">
      <dgm:prSet/>
      <dgm:spPr/>
      <dgm:t>
        <a:bodyPr/>
        <a:lstStyle/>
        <a:p>
          <a:endParaRPr lang="en-US"/>
        </a:p>
      </dgm:t>
    </dgm:pt>
    <dgm:pt modelId="{63E95FAC-0622-7342-A02A-EC3FE28B7F32}" type="parTrans" cxnId="{5F8DDF48-3801-7746-81ED-1AFB3862761B}">
      <dgm:prSet/>
      <dgm:spPr/>
      <dgm:t>
        <a:bodyPr/>
        <a:lstStyle/>
        <a:p>
          <a:endParaRPr lang="en-US"/>
        </a:p>
      </dgm:t>
    </dgm:pt>
    <dgm:pt modelId="{1B6D67A9-D014-794E-9A9E-75AC8C6EEF42}" type="pres">
      <dgm:prSet presAssocID="{E296D4CB-3594-514B-A3A7-16FC2F1B6494}" presName="diagram" presStyleCnt="0">
        <dgm:presLayoutVars>
          <dgm:chPref val="1"/>
          <dgm:dir/>
          <dgm:animOne val="branch"/>
          <dgm:animLvl val="lvl"/>
          <dgm:resizeHandles/>
        </dgm:presLayoutVars>
      </dgm:prSet>
      <dgm:spPr/>
    </dgm:pt>
    <dgm:pt modelId="{C3618635-094E-434F-9944-8203D69216C9}" type="pres">
      <dgm:prSet presAssocID="{574A5D2A-D7FB-B448-AF32-8207AC550BB7}" presName="root" presStyleCnt="0"/>
      <dgm:spPr/>
    </dgm:pt>
    <dgm:pt modelId="{CDA374E9-7AED-5F40-9A2F-B452AAE84868}" type="pres">
      <dgm:prSet presAssocID="{574A5D2A-D7FB-B448-AF32-8207AC550BB7}" presName="rootComposite" presStyleCnt="0"/>
      <dgm:spPr/>
    </dgm:pt>
    <dgm:pt modelId="{4CB03C1C-4BD6-D248-AE5E-26CC7863CC4A}" type="pres">
      <dgm:prSet presAssocID="{574A5D2A-D7FB-B448-AF32-8207AC550BB7}" presName="rootText" presStyleLbl="node1" presStyleIdx="0" presStyleCnt="7" custScaleX="458089" custScaleY="430571" custLinFactY="401266" custLinFactNeighborX="58253" custLinFactNeighborY="500000"/>
      <dgm:spPr/>
    </dgm:pt>
    <dgm:pt modelId="{3F83B4E2-1FEB-2748-8A7F-FF74802300FF}" type="pres">
      <dgm:prSet presAssocID="{574A5D2A-D7FB-B448-AF32-8207AC550BB7}" presName="rootConnector" presStyleLbl="node1" presStyleIdx="0" presStyleCnt="7"/>
      <dgm:spPr/>
    </dgm:pt>
    <dgm:pt modelId="{BFF1A299-CACE-0A43-BC38-53D28040A3DB}" type="pres">
      <dgm:prSet presAssocID="{574A5D2A-D7FB-B448-AF32-8207AC550BB7}" presName="childShape" presStyleCnt="0"/>
      <dgm:spPr/>
    </dgm:pt>
    <dgm:pt modelId="{2014A398-6EB6-3341-A647-ED061F8656E7}" type="pres">
      <dgm:prSet presAssocID="{7B654F27-E27C-D844-9221-247E04CA64B7}" presName="root" presStyleCnt="0"/>
      <dgm:spPr/>
    </dgm:pt>
    <dgm:pt modelId="{417FF065-B6C5-C84E-881A-62A832222CB0}" type="pres">
      <dgm:prSet presAssocID="{7B654F27-E27C-D844-9221-247E04CA64B7}" presName="rootComposite" presStyleCnt="0"/>
      <dgm:spPr/>
    </dgm:pt>
    <dgm:pt modelId="{F485793C-3139-4E44-8547-61F704390CFC}" type="pres">
      <dgm:prSet presAssocID="{7B654F27-E27C-D844-9221-247E04CA64B7}" presName="rootText" presStyleLbl="node1" presStyleIdx="1" presStyleCnt="7" custScaleX="458089" custScaleY="430571" custLinFactX="-200000" custLinFactY="700000" custLinFactNeighborX="-221512" custLinFactNeighborY="723813"/>
      <dgm:spPr/>
    </dgm:pt>
    <dgm:pt modelId="{5A96940A-ED67-3A4F-BB5D-30F730EB232C}" type="pres">
      <dgm:prSet presAssocID="{7B654F27-E27C-D844-9221-247E04CA64B7}" presName="rootConnector" presStyleLbl="node1" presStyleIdx="1" presStyleCnt="7"/>
      <dgm:spPr/>
    </dgm:pt>
    <dgm:pt modelId="{5E8FC941-B449-E74F-921D-B7AB727E380E}" type="pres">
      <dgm:prSet presAssocID="{7B654F27-E27C-D844-9221-247E04CA64B7}" presName="childShape" presStyleCnt="0"/>
      <dgm:spPr/>
    </dgm:pt>
    <dgm:pt modelId="{44D2F525-C666-6A4D-B894-A2F9CFDA733F}" type="pres">
      <dgm:prSet presAssocID="{3B7F26BB-98E2-824F-84CD-B2F2918D8C30}" presName="root" presStyleCnt="0"/>
      <dgm:spPr/>
    </dgm:pt>
    <dgm:pt modelId="{E7266D00-E7C7-3449-AE98-F7A627F7BEF9}" type="pres">
      <dgm:prSet presAssocID="{3B7F26BB-98E2-824F-84CD-B2F2918D8C30}" presName="rootComposite" presStyleCnt="0"/>
      <dgm:spPr/>
    </dgm:pt>
    <dgm:pt modelId="{229C67DB-7C28-5F4A-9C0A-89F3C9092CC1}" type="pres">
      <dgm:prSet presAssocID="{3B7F26BB-98E2-824F-84CD-B2F2918D8C30}" presName="rootText" presStyleLbl="node1" presStyleIdx="2" presStyleCnt="7" custScaleX="458089" custScaleY="645857" custLinFactX="-100000" custLinFactY="500000" custLinFactNeighborX="-189466" custLinFactNeighborY="542059"/>
      <dgm:spPr/>
    </dgm:pt>
    <dgm:pt modelId="{8F9615CE-D33A-E241-AB64-131C8865EA5A}" type="pres">
      <dgm:prSet presAssocID="{3B7F26BB-98E2-824F-84CD-B2F2918D8C30}" presName="rootConnector" presStyleLbl="node1" presStyleIdx="2" presStyleCnt="7"/>
      <dgm:spPr/>
    </dgm:pt>
    <dgm:pt modelId="{8F7A20EC-8484-5341-9913-51E3ACB1CD03}" type="pres">
      <dgm:prSet presAssocID="{3B7F26BB-98E2-824F-84CD-B2F2918D8C30}" presName="childShape" presStyleCnt="0"/>
      <dgm:spPr/>
    </dgm:pt>
    <dgm:pt modelId="{7B244FD3-B7F0-CB44-9DDE-9F217C5C8A32}" type="pres">
      <dgm:prSet presAssocID="{83D3B5AD-9982-8447-AF8F-710E2B20AA27}" presName="root" presStyleCnt="0"/>
      <dgm:spPr/>
    </dgm:pt>
    <dgm:pt modelId="{55049ED6-FD8C-4D4B-A759-0BCDAF861359}" type="pres">
      <dgm:prSet presAssocID="{83D3B5AD-9982-8447-AF8F-710E2B20AA27}" presName="rootComposite" presStyleCnt="0"/>
      <dgm:spPr/>
    </dgm:pt>
    <dgm:pt modelId="{E8A821AC-C950-9C4D-8836-813BA4418BBA}" type="pres">
      <dgm:prSet presAssocID="{83D3B5AD-9982-8447-AF8F-710E2B20AA27}" presName="rootText" presStyleLbl="node1" presStyleIdx="3" presStyleCnt="7" custScaleX="458089" custScaleY="645857" custLinFactX="-372555" custLinFactNeighborX="-400000" custLinFactNeighborY="86914"/>
      <dgm:spPr/>
    </dgm:pt>
    <dgm:pt modelId="{1F1D0A61-24CB-674A-BB36-49C6D333AE0D}" type="pres">
      <dgm:prSet presAssocID="{83D3B5AD-9982-8447-AF8F-710E2B20AA27}" presName="rootConnector" presStyleLbl="node1" presStyleIdx="3" presStyleCnt="7"/>
      <dgm:spPr/>
    </dgm:pt>
    <dgm:pt modelId="{E7EAEF06-082E-4D4B-A346-4BB780FCBEED}" type="pres">
      <dgm:prSet presAssocID="{83D3B5AD-9982-8447-AF8F-710E2B20AA27}" presName="childShape" presStyleCnt="0"/>
      <dgm:spPr/>
    </dgm:pt>
    <dgm:pt modelId="{CF539C8F-F2BA-234F-8D87-F528F4F81EAF}" type="pres">
      <dgm:prSet presAssocID="{184B1E05-B19C-9140-A03A-BA22BB637D66}" presName="root" presStyleCnt="0"/>
      <dgm:spPr/>
    </dgm:pt>
    <dgm:pt modelId="{3AE6BBAF-F83C-2E4D-8B8B-652152C09C35}" type="pres">
      <dgm:prSet presAssocID="{184B1E05-B19C-9140-A03A-BA22BB637D66}" presName="rootComposite" presStyleCnt="0"/>
      <dgm:spPr/>
    </dgm:pt>
    <dgm:pt modelId="{1368BCD3-C6FE-9440-B4DD-C2E1AAF184D1}" type="pres">
      <dgm:prSet presAssocID="{184B1E05-B19C-9140-A03A-BA22BB637D66}" presName="rootText" presStyleLbl="node1" presStyleIdx="4" presStyleCnt="7" custScaleX="464291" custScaleY="645857" custLinFactX="-300000" custLinFactY="288942" custLinFactNeighborX="-336708" custLinFactNeighborY="300000"/>
      <dgm:spPr/>
    </dgm:pt>
    <dgm:pt modelId="{173599C5-468A-0940-A0E8-A05DE2E0DD1A}" type="pres">
      <dgm:prSet presAssocID="{184B1E05-B19C-9140-A03A-BA22BB637D66}" presName="rootConnector" presStyleLbl="node1" presStyleIdx="4" presStyleCnt="7"/>
      <dgm:spPr/>
    </dgm:pt>
    <dgm:pt modelId="{8D9A3125-9878-B54D-AC23-209A5EFB4BB8}" type="pres">
      <dgm:prSet presAssocID="{184B1E05-B19C-9140-A03A-BA22BB637D66}" presName="childShape" presStyleCnt="0"/>
      <dgm:spPr/>
    </dgm:pt>
    <dgm:pt modelId="{02E250F5-A6A5-A74B-B816-4655010D4727}" type="pres">
      <dgm:prSet presAssocID="{5673C152-6D8B-D840-A42F-52F15FD2294B}" presName="root" presStyleCnt="0"/>
      <dgm:spPr/>
    </dgm:pt>
    <dgm:pt modelId="{69E7CCEB-D8E0-024C-9C90-516E4A24C301}" type="pres">
      <dgm:prSet presAssocID="{5673C152-6D8B-D840-A42F-52F15FD2294B}" presName="rootComposite" presStyleCnt="0"/>
      <dgm:spPr/>
    </dgm:pt>
    <dgm:pt modelId="{1EDC85E8-EDAD-EA47-9C60-5037C6D47413}" type="pres">
      <dgm:prSet presAssocID="{5673C152-6D8B-D840-A42F-52F15FD2294B}" presName="rootText" presStyleLbl="node1" presStyleIdx="5" presStyleCnt="7" custScaleX="458089" custScaleY="645857" custLinFactX="-243112" custLinFactY="287348" custLinFactNeighborX="-300000" custLinFactNeighborY="300000"/>
      <dgm:spPr/>
    </dgm:pt>
    <dgm:pt modelId="{A88E663D-6157-444C-88DB-3288B4558720}" type="pres">
      <dgm:prSet presAssocID="{5673C152-6D8B-D840-A42F-52F15FD2294B}" presName="rootConnector" presStyleLbl="node1" presStyleIdx="5" presStyleCnt="7"/>
      <dgm:spPr/>
    </dgm:pt>
    <dgm:pt modelId="{334AB29C-C615-184E-90F4-DE9121169506}" type="pres">
      <dgm:prSet presAssocID="{5673C152-6D8B-D840-A42F-52F15FD2294B}" presName="childShape" presStyleCnt="0"/>
      <dgm:spPr/>
    </dgm:pt>
    <dgm:pt modelId="{92C79D58-70CF-0F4E-9DD6-2E1BB4F41E1A}" type="pres">
      <dgm:prSet presAssocID="{F7516E7F-3933-9B4B-95BD-6022CA6D70D4}" presName="root" presStyleCnt="0"/>
      <dgm:spPr/>
    </dgm:pt>
    <dgm:pt modelId="{D45A3E79-5232-9E4F-BD46-2429FF44FBDA}" type="pres">
      <dgm:prSet presAssocID="{F7516E7F-3933-9B4B-95BD-6022CA6D70D4}" presName="rootComposite" presStyleCnt="0"/>
      <dgm:spPr/>
    </dgm:pt>
    <dgm:pt modelId="{D99C3D22-F98C-7843-91C2-BA6091AB2A6B}" type="pres">
      <dgm:prSet presAssocID="{F7516E7F-3933-9B4B-95BD-6022CA6D70D4}" presName="rootText" presStyleLbl="node1" presStyleIdx="6" presStyleCnt="7" custScaleX="501271" custScaleY="430571" custLinFactX="-200000" custLinFactY="300000" custLinFactNeighborX="-256775" custLinFactNeighborY="377476"/>
      <dgm:spPr/>
    </dgm:pt>
    <dgm:pt modelId="{BE94F47A-2DC4-5B44-BD91-CE22F77F282C}" type="pres">
      <dgm:prSet presAssocID="{F7516E7F-3933-9B4B-95BD-6022CA6D70D4}" presName="rootConnector" presStyleLbl="node1" presStyleIdx="6" presStyleCnt="7"/>
      <dgm:spPr/>
    </dgm:pt>
    <dgm:pt modelId="{A592C728-09B1-8844-B796-1F389CCF4A72}" type="pres">
      <dgm:prSet presAssocID="{F7516E7F-3933-9B4B-95BD-6022CA6D70D4}" presName="childShape" presStyleCnt="0"/>
      <dgm:spPr/>
    </dgm:pt>
  </dgm:ptLst>
  <dgm:cxnLst>
    <dgm:cxn modelId="{F4D75400-6FD0-804C-972E-0E1C06D2AC71}" srcId="{E296D4CB-3594-514B-A3A7-16FC2F1B6494}" destId="{83D3B5AD-9982-8447-AF8F-710E2B20AA27}" srcOrd="3" destOrd="0" parTransId="{94C801F7-17E3-1341-B41B-22E5FB15A72F}" sibTransId="{FDC7813B-005C-CF40-848E-D3BC1D37488C}"/>
    <dgm:cxn modelId="{71607A0B-0657-0F4D-8821-514A7B125740}" type="presOf" srcId="{83D3B5AD-9982-8447-AF8F-710E2B20AA27}" destId="{1F1D0A61-24CB-674A-BB36-49C6D333AE0D}" srcOrd="1" destOrd="0" presId="urn:microsoft.com/office/officeart/2005/8/layout/hierarchy3"/>
    <dgm:cxn modelId="{1A3BD80E-3303-0D4B-9EFE-F83B1EBF82F2}" type="presOf" srcId="{3B7F26BB-98E2-824F-84CD-B2F2918D8C30}" destId="{229C67DB-7C28-5F4A-9C0A-89F3C9092CC1}" srcOrd="0" destOrd="0" presId="urn:microsoft.com/office/officeart/2005/8/layout/hierarchy3"/>
    <dgm:cxn modelId="{13C03539-EAAB-2045-8510-D5A4F2FFF110}" srcId="{E296D4CB-3594-514B-A3A7-16FC2F1B6494}" destId="{5673C152-6D8B-D840-A42F-52F15FD2294B}" srcOrd="5" destOrd="0" parTransId="{4F7F74A3-5321-F448-A192-7CEA4FDCFFC2}" sibTransId="{E3E0381A-C1D8-724B-A94D-3B73FA97110A}"/>
    <dgm:cxn modelId="{EF71AB3F-89F4-E449-99B0-9094B5C63F75}" srcId="{E296D4CB-3594-514B-A3A7-16FC2F1B6494}" destId="{184B1E05-B19C-9140-A03A-BA22BB637D66}" srcOrd="4" destOrd="0" parTransId="{B3E2D97D-C019-3D4E-9F09-FC6B08E87BF2}" sibTransId="{30E25C70-8330-B74E-A50C-314A7365C742}"/>
    <dgm:cxn modelId="{C364DE42-4ED3-9B41-AC30-224A5971D62B}" type="presOf" srcId="{E296D4CB-3594-514B-A3A7-16FC2F1B6494}" destId="{1B6D67A9-D014-794E-9A9E-75AC8C6EEF42}" srcOrd="0" destOrd="0" presId="urn:microsoft.com/office/officeart/2005/8/layout/hierarchy3"/>
    <dgm:cxn modelId="{DFECEA43-4C00-884C-9A2C-34379CE9EB48}" srcId="{E296D4CB-3594-514B-A3A7-16FC2F1B6494}" destId="{3B7F26BB-98E2-824F-84CD-B2F2918D8C30}" srcOrd="2" destOrd="0" parTransId="{648E4C39-5D0B-DE42-B361-39CEB6484FDB}" sibTransId="{15379C5D-5976-0640-9C96-E67B9824EA0E}"/>
    <dgm:cxn modelId="{5F8DDF48-3801-7746-81ED-1AFB3862761B}" srcId="{E296D4CB-3594-514B-A3A7-16FC2F1B6494}" destId="{F7516E7F-3933-9B4B-95BD-6022CA6D70D4}" srcOrd="6" destOrd="0" parTransId="{63E95FAC-0622-7342-A02A-EC3FE28B7F32}" sibTransId="{5B1453FE-D611-FF43-B16B-C9FF4D5D45AD}"/>
    <dgm:cxn modelId="{83F58854-118F-5C45-AC40-B166DB35313A}" type="presOf" srcId="{F7516E7F-3933-9B4B-95BD-6022CA6D70D4}" destId="{BE94F47A-2DC4-5B44-BD91-CE22F77F282C}" srcOrd="1" destOrd="0" presId="urn:microsoft.com/office/officeart/2005/8/layout/hierarchy3"/>
    <dgm:cxn modelId="{44AD4A76-1BEB-2345-B6D2-09651AE1E30D}" type="presOf" srcId="{7B654F27-E27C-D844-9221-247E04CA64B7}" destId="{5A96940A-ED67-3A4F-BB5D-30F730EB232C}" srcOrd="1" destOrd="0" presId="urn:microsoft.com/office/officeart/2005/8/layout/hierarchy3"/>
    <dgm:cxn modelId="{A2BFE87A-4250-204D-AB1F-786A5183BE77}" type="presOf" srcId="{5673C152-6D8B-D840-A42F-52F15FD2294B}" destId="{A88E663D-6157-444C-88DB-3288B4558720}" srcOrd="1" destOrd="0" presId="urn:microsoft.com/office/officeart/2005/8/layout/hierarchy3"/>
    <dgm:cxn modelId="{F4B77F84-0C09-4F4C-B1D5-E1D3BB5B998C}" type="presOf" srcId="{574A5D2A-D7FB-B448-AF32-8207AC550BB7}" destId="{3F83B4E2-1FEB-2748-8A7F-FF74802300FF}" srcOrd="1" destOrd="0" presId="urn:microsoft.com/office/officeart/2005/8/layout/hierarchy3"/>
    <dgm:cxn modelId="{C69DA284-B524-974C-A3B8-30569E737432}" srcId="{E296D4CB-3594-514B-A3A7-16FC2F1B6494}" destId="{7B654F27-E27C-D844-9221-247E04CA64B7}" srcOrd="1" destOrd="0" parTransId="{3DEED89F-DA9C-7641-A7A7-093489777FDF}" sibTransId="{B199396D-4413-4A44-8B2C-8A517F9B94D4}"/>
    <dgm:cxn modelId="{1EAD0D8A-7013-0E4B-9D72-1F753C2F8E8F}" type="presOf" srcId="{83D3B5AD-9982-8447-AF8F-710E2B20AA27}" destId="{E8A821AC-C950-9C4D-8836-813BA4418BBA}" srcOrd="0" destOrd="0" presId="urn:microsoft.com/office/officeart/2005/8/layout/hierarchy3"/>
    <dgm:cxn modelId="{DD337E8B-1738-C34F-9DB5-3E872B34B90B}" type="presOf" srcId="{5673C152-6D8B-D840-A42F-52F15FD2294B}" destId="{1EDC85E8-EDAD-EA47-9C60-5037C6D47413}" srcOrd="0" destOrd="0" presId="urn:microsoft.com/office/officeart/2005/8/layout/hierarchy3"/>
    <dgm:cxn modelId="{EEC008A6-DADD-5547-BA3D-DEFF4E6FE742}" type="presOf" srcId="{184B1E05-B19C-9140-A03A-BA22BB637D66}" destId="{173599C5-468A-0940-A0E8-A05DE2E0DD1A}" srcOrd="1" destOrd="0" presId="urn:microsoft.com/office/officeart/2005/8/layout/hierarchy3"/>
    <dgm:cxn modelId="{990E74C2-44F5-A443-9E73-E5A0FBC45F40}" type="presOf" srcId="{184B1E05-B19C-9140-A03A-BA22BB637D66}" destId="{1368BCD3-C6FE-9440-B4DD-C2E1AAF184D1}" srcOrd="0" destOrd="0" presId="urn:microsoft.com/office/officeart/2005/8/layout/hierarchy3"/>
    <dgm:cxn modelId="{D87EDDCE-B921-4742-ACAD-2847B8721FD4}" type="presOf" srcId="{7B654F27-E27C-D844-9221-247E04CA64B7}" destId="{F485793C-3139-4E44-8547-61F704390CFC}" srcOrd="0" destOrd="0" presId="urn:microsoft.com/office/officeart/2005/8/layout/hierarchy3"/>
    <dgm:cxn modelId="{E994C7DE-0ACA-C94D-B95B-28A9B9FE92EB}" type="presOf" srcId="{574A5D2A-D7FB-B448-AF32-8207AC550BB7}" destId="{4CB03C1C-4BD6-D248-AE5E-26CC7863CC4A}" srcOrd="0" destOrd="0" presId="urn:microsoft.com/office/officeart/2005/8/layout/hierarchy3"/>
    <dgm:cxn modelId="{0FEBABDF-C173-8A46-AFEF-B3ED8F6C9C4A}" type="presOf" srcId="{3B7F26BB-98E2-824F-84CD-B2F2918D8C30}" destId="{8F9615CE-D33A-E241-AB64-131C8865EA5A}" srcOrd="1" destOrd="0" presId="urn:microsoft.com/office/officeart/2005/8/layout/hierarchy3"/>
    <dgm:cxn modelId="{6AF7B7E9-12D2-3E4A-A4B5-EEB4D294B86E}" type="presOf" srcId="{F7516E7F-3933-9B4B-95BD-6022CA6D70D4}" destId="{D99C3D22-F98C-7843-91C2-BA6091AB2A6B}" srcOrd="0" destOrd="0" presId="urn:microsoft.com/office/officeart/2005/8/layout/hierarchy3"/>
    <dgm:cxn modelId="{89CEF2FD-B217-F840-93E4-57EAE19A41C9}" srcId="{E296D4CB-3594-514B-A3A7-16FC2F1B6494}" destId="{574A5D2A-D7FB-B448-AF32-8207AC550BB7}" srcOrd="0" destOrd="0" parTransId="{C4B5D368-72FF-2E4C-B700-B11411B57CA0}" sibTransId="{3C177003-F1B7-3F42-9FE3-D7DEF3E3927D}"/>
    <dgm:cxn modelId="{FBDDDE08-0EEA-7546-AD2C-3F5C50BB5F59}" type="presParOf" srcId="{1B6D67A9-D014-794E-9A9E-75AC8C6EEF42}" destId="{C3618635-094E-434F-9944-8203D69216C9}" srcOrd="0" destOrd="0" presId="urn:microsoft.com/office/officeart/2005/8/layout/hierarchy3"/>
    <dgm:cxn modelId="{539A791F-0993-734F-83A4-BE6217BC2C5E}" type="presParOf" srcId="{C3618635-094E-434F-9944-8203D69216C9}" destId="{CDA374E9-7AED-5F40-9A2F-B452AAE84868}" srcOrd="0" destOrd="0" presId="urn:microsoft.com/office/officeart/2005/8/layout/hierarchy3"/>
    <dgm:cxn modelId="{C86C16A6-D90A-3648-9EB7-536458763D2E}" type="presParOf" srcId="{CDA374E9-7AED-5F40-9A2F-B452AAE84868}" destId="{4CB03C1C-4BD6-D248-AE5E-26CC7863CC4A}" srcOrd="0" destOrd="0" presId="urn:microsoft.com/office/officeart/2005/8/layout/hierarchy3"/>
    <dgm:cxn modelId="{2B48F1C1-A6A7-FC4A-8E7E-292015806264}" type="presParOf" srcId="{CDA374E9-7AED-5F40-9A2F-B452AAE84868}" destId="{3F83B4E2-1FEB-2748-8A7F-FF74802300FF}" srcOrd="1" destOrd="0" presId="urn:microsoft.com/office/officeart/2005/8/layout/hierarchy3"/>
    <dgm:cxn modelId="{61A4DD00-C425-C44E-AD3B-BCF812EA0A4A}" type="presParOf" srcId="{C3618635-094E-434F-9944-8203D69216C9}" destId="{BFF1A299-CACE-0A43-BC38-53D28040A3DB}" srcOrd="1" destOrd="0" presId="urn:microsoft.com/office/officeart/2005/8/layout/hierarchy3"/>
    <dgm:cxn modelId="{68B3B3C9-6F51-584A-AA26-1A3ED1B1F1B8}" type="presParOf" srcId="{1B6D67A9-D014-794E-9A9E-75AC8C6EEF42}" destId="{2014A398-6EB6-3341-A647-ED061F8656E7}" srcOrd="1" destOrd="0" presId="urn:microsoft.com/office/officeart/2005/8/layout/hierarchy3"/>
    <dgm:cxn modelId="{A9942AE0-04EB-EC43-9952-F42DC17B4201}" type="presParOf" srcId="{2014A398-6EB6-3341-A647-ED061F8656E7}" destId="{417FF065-B6C5-C84E-881A-62A832222CB0}" srcOrd="0" destOrd="0" presId="urn:microsoft.com/office/officeart/2005/8/layout/hierarchy3"/>
    <dgm:cxn modelId="{F653BAA1-FB8A-F041-8A3E-84FC07E4C84F}" type="presParOf" srcId="{417FF065-B6C5-C84E-881A-62A832222CB0}" destId="{F485793C-3139-4E44-8547-61F704390CFC}" srcOrd="0" destOrd="0" presId="urn:microsoft.com/office/officeart/2005/8/layout/hierarchy3"/>
    <dgm:cxn modelId="{74E79F8F-81F7-B843-B8A7-790FBB117D0C}" type="presParOf" srcId="{417FF065-B6C5-C84E-881A-62A832222CB0}" destId="{5A96940A-ED67-3A4F-BB5D-30F730EB232C}" srcOrd="1" destOrd="0" presId="urn:microsoft.com/office/officeart/2005/8/layout/hierarchy3"/>
    <dgm:cxn modelId="{30549D59-DF4C-A14A-BAAD-927DA9F219A5}" type="presParOf" srcId="{2014A398-6EB6-3341-A647-ED061F8656E7}" destId="{5E8FC941-B449-E74F-921D-B7AB727E380E}" srcOrd="1" destOrd="0" presId="urn:microsoft.com/office/officeart/2005/8/layout/hierarchy3"/>
    <dgm:cxn modelId="{7C9572E1-D401-E94E-BF36-0F56FBF57725}" type="presParOf" srcId="{1B6D67A9-D014-794E-9A9E-75AC8C6EEF42}" destId="{44D2F525-C666-6A4D-B894-A2F9CFDA733F}" srcOrd="2" destOrd="0" presId="urn:microsoft.com/office/officeart/2005/8/layout/hierarchy3"/>
    <dgm:cxn modelId="{DD2B6DE4-0DF5-A744-876D-1E0870AEE43A}" type="presParOf" srcId="{44D2F525-C666-6A4D-B894-A2F9CFDA733F}" destId="{E7266D00-E7C7-3449-AE98-F7A627F7BEF9}" srcOrd="0" destOrd="0" presId="urn:microsoft.com/office/officeart/2005/8/layout/hierarchy3"/>
    <dgm:cxn modelId="{62FCF023-CEB0-FB4F-8B9D-AB85743E82C7}" type="presParOf" srcId="{E7266D00-E7C7-3449-AE98-F7A627F7BEF9}" destId="{229C67DB-7C28-5F4A-9C0A-89F3C9092CC1}" srcOrd="0" destOrd="0" presId="urn:microsoft.com/office/officeart/2005/8/layout/hierarchy3"/>
    <dgm:cxn modelId="{CB6493A8-9995-FD4A-9878-0C864EA0AB4D}" type="presParOf" srcId="{E7266D00-E7C7-3449-AE98-F7A627F7BEF9}" destId="{8F9615CE-D33A-E241-AB64-131C8865EA5A}" srcOrd="1" destOrd="0" presId="urn:microsoft.com/office/officeart/2005/8/layout/hierarchy3"/>
    <dgm:cxn modelId="{0263EF57-3A63-8A40-A158-E9C3DF333408}" type="presParOf" srcId="{44D2F525-C666-6A4D-B894-A2F9CFDA733F}" destId="{8F7A20EC-8484-5341-9913-51E3ACB1CD03}" srcOrd="1" destOrd="0" presId="urn:microsoft.com/office/officeart/2005/8/layout/hierarchy3"/>
    <dgm:cxn modelId="{67AB515A-06C8-124B-A866-02DB8C8AA067}" type="presParOf" srcId="{1B6D67A9-D014-794E-9A9E-75AC8C6EEF42}" destId="{7B244FD3-B7F0-CB44-9DDE-9F217C5C8A32}" srcOrd="3" destOrd="0" presId="urn:microsoft.com/office/officeart/2005/8/layout/hierarchy3"/>
    <dgm:cxn modelId="{366D53FE-CD0F-0E46-8E9C-BB272047F04F}" type="presParOf" srcId="{7B244FD3-B7F0-CB44-9DDE-9F217C5C8A32}" destId="{55049ED6-FD8C-4D4B-A759-0BCDAF861359}" srcOrd="0" destOrd="0" presId="urn:microsoft.com/office/officeart/2005/8/layout/hierarchy3"/>
    <dgm:cxn modelId="{CD2BE7D4-B543-F74B-92A7-4E080D49A665}" type="presParOf" srcId="{55049ED6-FD8C-4D4B-A759-0BCDAF861359}" destId="{E8A821AC-C950-9C4D-8836-813BA4418BBA}" srcOrd="0" destOrd="0" presId="urn:microsoft.com/office/officeart/2005/8/layout/hierarchy3"/>
    <dgm:cxn modelId="{362EEC21-E5A2-A145-B287-5A7D4702FEC8}" type="presParOf" srcId="{55049ED6-FD8C-4D4B-A759-0BCDAF861359}" destId="{1F1D0A61-24CB-674A-BB36-49C6D333AE0D}" srcOrd="1" destOrd="0" presId="urn:microsoft.com/office/officeart/2005/8/layout/hierarchy3"/>
    <dgm:cxn modelId="{BE9FD069-2849-944D-9384-35502B8B3D5F}" type="presParOf" srcId="{7B244FD3-B7F0-CB44-9DDE-9F217C5C8A32}" destId="{E7EAEF06-082E-4D4B-A346-4BB780FCBEED}" srcOrd="1" destOrd="0" presId="urn:microsoft.com/office/officeart/2005/8/layout/hierarchy3"/>
    <dgm:cxn modelId="{BF3DB799-C0A2-0044-943B-E549F945898C}" type="presParOf" srcId="{1B6D67A9-D014-794E-9A9E-75AC8C6EEF42}" destId="{CF539C8F-F2BA-234F-8D87-F528F4F81EAF}" srcOrd="4" destOrd="0" presId="urn:microsoft.com/office/officeart/2005/8/layout/hierarchy3"/>
    <dgm:cxn modelId="{C1360FDA-DC22-2049-8BA6-66CEAF97F04B}" type="presParOf" srcId="{CF539C8F-F2BA-234F-8D87-F528F4F81EAF}" destId="{3AE6BBAF-F83C-2E4D-8B8B-652152C09C35}" srcOrd="0" destOrd="0" presId="urn:microsoft.com/office/officeart/2005/8/layout/hierarchy3"/>
    <dgm:cxn modelId="{DA991ACB-8F50-E948-92DF-4E6013D67215}" type="presParOf" srcId="{3AE6BBAF-F83C-2E4D-8B8B-652152C09C35}" destId="{1368BCD3-C6FE-9440-B4DD-C2E1AAF184D1}" srcOrd="0" destOrd="0" presId="urn:microsoft.com/office/officeart/2005/8/layout/hierarchy3"/>
    <dgm:cxn modelId="{96E656F9-3B7B-F34D-9EC3-36AA333033D5}" type="presParOf" srcId="{3AE6BBAF-F83C-2E4D-8B8B-652152C09C35}" destId="{173599C5-468A-0940-A0E8-A05DE2E0DD1A}" srcOrd="1" destOrd="0" presId="urn:microsoft.com/office/officeart/2005/8/layout/hierarchy3"/>
    <dgm:cxn modelId="{7BD738EE-BE89-AD4E-9F56-B99D868347F3}" type="presParOf" srcId="{CF539C8F-F2BA-234F-8D87-F528F4F81EAF}" destId="{8D9A3125-9878-B54D-AC23-209A5EFB4BB8}" srcOrd="1" destOrd="0" presId="urn:microsoft.com/office/officeart/2005/8/layout/hierarchy3"/>
    <dgm:cxn modelId="{0002F6ED-E824-DD40-87F6-28CE2BC2D5BF}" type="presParOf" srcId="{1B6D67A9-D014-794E-9A9E-75AC8C6EEF42}" destId="{02E250F5-A6A5-A74B-B816-4655010D4727}" srcOrd="5" destOrd="0" presId="urn:microsoft.com/office/officeart/2005/8/layout/hierarchy3"/>
    <dgm:cxn modelId="{22BD6D69-7DBB-F145-A95D-FD587A35C991}" type="presParOf" srcId="{02E250F5-A6A5-A74B-B816-4655010D4727}" destId="{69E7CCEB-D8E0-024C-9C90-516E4A24C301}" srcOrd="0" destOrd="0" presId="urn:microsoft.com/office/officeart/2005/8/layout/hierarchy3"/>
    <dgm:cxn modelId="{A129B266-9D60-044F-A3E7-00E3AB140EC2}" type="presParOf" srcId="{69E7CCEB-D8E0-024C-9C90-516E4A24C301}" destId="{1EDC85E8-EDAD-EA47-9C60-5037C6D47413}" srcOrd="0" destOrd="0" presId="urn:microsoft.com/office/officeart/2005/8/layout/hierarchy3"/>
    <dgm:cxn modelId="{1A6349F9-344C-F24D-BEFC-A7B94E92C90C}" type="presParOf" srcId="{69E7CCEB-D8E0-024C-9C90-516E4A24C301}" destId="{A88E663D-6157-444C-88DB-3288B4558720}" srcOrd="1" destOrd="0" presId="urn:microsoft.com/office/officeart/2005/8/layout/hierarchy3"/>
    <dgm:cxn modelId="{17896A38-4743-5740-82AE-2063AEE92391}" type="presParOf" srcId="{02E250F5-A6A5-A74B-B816-4655010D4727}" destId="{334AB29C-C615-184E-90F4-DE9121169506}" srcOrd="1" destOrd="0" presId="urn:microsoft.com/office/officeart/2005/8/layout/hierarchy3"/>
    <dgm:cxn modelId="{FC078A7B-F73F-E045-A572-ECE6EE834290}" type="presParOf" srcId="{1B6D67A9-D014-794E-9A9E-75AC8C6EEF42}" destId="{92C79D58-70CF-0F4E-9DD6-2E1BB4F41E1A}" srcOrd="6" destOrd="0" presId="urn:microsoft.com/office/officeart/2005/8/layout/hierarchy3"/>
    <dgm:cxn modelId="{EBE283E1-F8AE-CB45-8093-32353696322F}" type="presParOf" srcId="{92C79D58-70CF-0F4E-9DD6-2E1BB4F41E1A}" destId="{D45A3E79-5232-9E4F-BD46-2429FF44FBDA}" srcOrd="0" destOrd="0" presId="urn:microsoft.com/office/officeart/2005/8/layout/hierarchy3"/>
    <dgm:cxn modelId="{80C71F8B-6899-CC4B-B34D-991F37C32130}" type="presParOf" srcId="{D45A3E79-5232-9E4F-BD46-2429FF44FBDA}" destId="{D99C3D22-F98C-7843-91C2-BA6091AB2A6B}" srcOrd="0" destOrd="0" presId="urn:microsoft.com/office/officeart/2005/8/layout/hierarchy3"/>
    <dgm:cxn modelId="{0D8D1799-78DF-2643-A58B-8917C0E9C932}" type="presParOf" srcId="{D45A3E79-5232-9E4F-BD46-2429FF44FBDA}" destId="{BE94F47A-2DC4-5B44-BD91-CE22F77F282C}" srcOrd="1" destOrd="0" presId="urn:microsoft.com/office/officeart/2005/8/layout/hierarchy3"/>
    <dgm:cxn modelId="{A01CDC4D-7014-BC44-944A-B9E238E79BA2}" type="presParOf" srcId="{92C79D58-70CF-0F4E-9DD6-2E1BB4F41E1A}" destId="{A592C728-09B1-8844-B796-1F389CCF4A72}"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B03C1C-4BD6-D248-AE5E-26CC7863CC4A}">
      <dsp:nvSpPr>
        <dsp:cNvPr id="0" name=""/>
        <dsp:cNvSpPr/>
      </dsp:nvSpPr>
      <dsp:spPr>
        <a:xfrm>
          <a:off x="209736" y="4487713"/>
          <a:ext cx="1646071" cy="773594"/>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Lens mass distribution</a:t>
          </a:r>
        </a:p>
      </dsp:txBody>
      <dsp:txXfrm>
        <a:off x="232394" y="4510371"/>
        <a:ext cx="1600755" cy="728278"/>
      </dsp:txXfrm>
    </dsp:sp>
    <dsp:sp modelId="{F485793C-3139-4E44-8547-61F704390CFC}">
      <dsp:nvSpPr>
        <dsp:cNvPr id="0" name=""/>
        <dsp:cNvSpPr/>
      </dsp:nvSpPr>
      <dsp:spPr>
        <a:xfrm>
          <a:off x="221680" y="5426559"/>
          <a:ext cx="1646071" cy="773594"/>
        </a:xfrm>
        <a:prstGeom prst="roundRect">
          <a:avLst>
            <a:gd name="adj" fmla="val 10000"/>
          </a:avLst>
        </a:prstGeom>
        <a:solidFill>
          <a:schemeClr val="accent1">
            <a:shade val="80000"/>
            <a:hueOff val="58214"/>
            <a:satOff val="-1043"/>
            <a:lumOff val="4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Light profiles</a:t>
          </a:r>
        </a:p>
      </dsp:txBody>
      <dsp:txXfrm>
        <a:off x="244338" y="5449217"/>
        <a:ext cx="1600755" cy="728278"/>
      </dsp:txXfrm>
    </dsp:sp>
    <dsp:sp modelId="{229C67DB-7C28-5F4A-9C0A-89F3C9092CC1}">
      <dsp:nvSpPr>
        <dsp:cNvPr id="0" name=""/>
        <dsp:cNvSpPr/>
      </dsp:nvSpPr>
      <dsp:spPr>
        <a:xfrm>
          <a:off x="2432072" y="4740672"/>
          <a:ext cx="1646071" cy="1160393"/>
        </a:xfrm>
        <a:prstGeom prst="roundRect">
          <a:avLst>
            <a:gd name="adj" fmla="val 10000"/>
          </a:avLst>
        </a:prstGeom>
        <a:solidFill>
          <a:schemeClr val="accent1">
            <a:shade val="80000"/>
            <a:hueOff val="116428"/>
            <a:satOff val="-2085"/>
            <a:lumOff val="8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Constructed model image</a:t>
          </a:r>
        </a:p>
      </dsp:txBody>
      <dsp:txXfrm>
        <a:off x="2466059" y="4774659"/>
        <a:ext cx="1578097" cy="1092419"/>
      </dsp:txXfrm>
    </dsp:sp>
    <dsp:sp modelId="{E8A821AC-C950-9C4D-8836-813BA4418BBA}">
      <dsp:nvSpPr>
        <dsp:cNvPr id="0" name=""/>
        <dsp:cNvSpPr/>
      </dsp:nvSpPr>
      <dsp:spPr>
        <a:xfrm>
          <a:off x="2432072" y="3024590"/>
          <a:ext cx="1646071" cy="1160393"/>
        </a:xfrm>
        <a:prstGeom prst="roundRect">
          <a:avLst>
            <a:gd name="adj" fmla="val 10000"/>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Observed data</a:t>
          </a:r>
        </a:p>
      </dsp:txBody>
      <dsp:txXfrm>
        <a:off x="2466059" y="3058577"/>
        <a:ext cx="1578097" cy="1092419"/>
      </dsp:txXfrm>
    </dsp:sp>
    <dsp:sp modelId="{1368BCD3-C6FE-9440-B4DD-C2E1AAF184D1}">
      <dsp:nvSpPr>
        <dsp:cNvPr id="0" name=""/>
        <dsp:cNvSpPr/>
      </dsp:nvSpPr>
      <dsp:spPr>
        <a:xfrm>
          <a:off x="4656122" y="3926569"/>
          <a:ext cx="1668357" cy="1160393"/>
        </a:xfrm>
        <a:prstGeom prst="roundRect">
          <a:avLst>
            <a:gd name="adj" fmla="val 10000"/>
          </a:avLst>
        </a:prstGeom>
        <a:solidFill>
          <a:schemeClr val="accent1">
            <a:shade val="80000"/>
            <a:hueOff val="232855"/>
            <a:satOff val="-4171"/>
            <a:lumOff val="1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Fitting process</a:t>
          </a:r>
        </a:p>
      </dsp:txBody>
      <dsp:txXfrm>
        <a:off x="4690109" y="3960556"/>
        <a:ext cx="1600383" cy="1092419"/>
      </dsp:txXfrm>
    </dsp:sp>
    <dsp:sp modelId="{1EDC85E8-EDAD-EA47-9C60-5037C6D47413}">
      <dsp:nvSpPr>
        <dsp:cNvPr id="0" name=""/>
        <dsp:cNvSpPr/>
      </dsp:nvSpPr>
      <dsp:spPr>
        <a:xfrm>
          <a:off x="6750635" y="3923706"/>
          <a:ext cx="1646071" cy="1160393"/>
        </a:xfrm>
        <a:prstGeom prst="roundRect">
          <a:avLst>
            <a:gd name="adj" fmla="val 10000"/>
          </a:avLst>
        </a:prstGeom>
        <a:solidFill>
          <a:schemeClr val="accent1">
            <a:shade val="80000"/>
            <a:hueOff val="291069"/>
            <a:satOff val="-5213"/>
            <a:lumOff val="221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Best fit model parameter</a:t>
          </a:r>
        </a:p>
      </dsp:txBody>
      <dsp:txXfrm>
        <a:off x="6784622" y="3957693"/>
        <a:ext cx="1578097" cy="1092419"/>
      </dsp:txXfrm>
    </dsp:sp>
    <dsp:sp modelId="{D99C3D22-F98C-7843-91C2-BA6091AB2A6B}">
      <dsp:nvSpPr>
        <dsp:cNvPr id="0" name=""/>
        <dsp:cNvSpPr/>
      </dsp:nvSpPr>
      <dsp:spPr>
        <a:xfrm>
          <a:off x="8796778" y="4085636"/>
          <a:ext cx="1801239" cy="773594"/>
        </a:xfrm>
        <a:prstGeom prst="roundRect">
          <a:avLst>
            <a:gd name="adj" fmla="val 10000"/>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Magnification factor</a:t>
          </a:r>
        </a:p>
      </dsp:txBody>
      <dsp:txXfrm>
        <a:off x="8819436" y="4108294"/>
        <a:ext cx="1755923" cy="72827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7F887E-B47D-A746-AF3C-DF6BD297A6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2024 Summer Student Program</a:t>
            </a:r>
            <a:endParaRPr lang="en-TW"/>
          </a:p>
        </p:txBody>
      </p:sp>
      <p:sp>
        <p:nvSpPr>
          <p:cNvPr id="3" name="Date Placeholder 2">
            <a:extLst>
              <a:ext uri="{FF2B5EF4-FFF2-40B4-BE49-F238E27FC236}">
                <a16:creationId xmlns:a16="http://schemas.microsoft.com/office/drawing/2014/main" id="{32A4D97B-F2C7-734B-9CAF-A7860124B81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441BA7-8DA1-B949-9129-43F305E43CAB}" type="datetimeFigureOut">
              <a:rPr lang="en-TW" smtClean="0"/>
              <a:t>2025/5/16</a:t>
            </a:fld>
            <a:endParaRPr lang="en-TW"/>
          </a:p>
        </p:txBody>
      </p:sp>
      <p:sp>
        <p:nvSpPr>
          <p:cNvPr id="4" name="Footer Placeholder 3">
            <a:extLst>
              <a:ext uri="{FF2B5EF4-FFF2-40B4-BE49-F238E27FC236}">
                <a16:creationId xmlns:a16="http://schemas.microsoft.com/office/drawing/2014/main" id="{BAEB423E-1CA3-2E4F-8BFF-CDD5C08DA0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TW"/>
          </a:p>
        </p:txBody>
      </p:sp>
      <p:sp>
        <p:nvSpPr>
          <p:cNvPr id="5" name="Slide Number Placeholder 4">
            <a:extLst>
              <a:ext uri="{FF2B5EF4-FFF2-40B4-BE49-F238E27FC236}">
                <a16:creationId xmlns:a16="http://schemas.microsoft.com/office/drawing/2014/main" id="{B8211545-2A70-AF4C-90EC-9A2F44EE75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FECED4-9435-F248-B5D8-D7DC30B41D08}" type="slidenum">
              <a:rPr lang="en-TW" smtClean="0"/>
              <a:t>‹#›</a:t>
            </a:fld>
            <a:endParaRPr lang="en-TW"/>
          </a:p>
        </p:txBody>
      </p:sp>
    </p:spTree>
    <p:extLst>
      <p:ext uri="{BB962C8B-B14F-4D97-AF65-F5344CB8AC3E}">
        <p14:creationId xmlns:p14="http://schemas.microsoft.com/office/powerpoint/2010/main" val="120609689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2024 Summer Student Program</a:t>
            </a:r>
            <a:endParaRPr lang="en-T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BE5C0-18EF-604C-84A6-350366CF9E2C}" type="datetimeFigureOut">
              <a:rPr lang="en-TW" smtClean="0"/>
              <a:t>2025/5/16</a:t>
            </a:fld>
            <a:endParaRPr lang="en-TW"/>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7F546A-B472-DF4C-BCFE-8A336BFF696E}" type="slidenum">
              <a:rPr lang="en-TW" smtClean="0"/>
              <a:t>‹#›</a:t>
            </a:fld>
            <a:endParaRPr lang="en-TW"/>
          </a:p>
        </p:txBody>
      </p:sp>
    </p:spTree>
    <p:extLst>
      <p:ext uri="{BB962C8B-B14F-4D97-AF65-F5344CB8AC3E}">
        <p14:creationId xmlns:p14="http://schemas.microsoft.com/office/powerpoint/2010/main" val="3273815841"/>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sz="1800" dirty="0">
                <a:solidFill>
                  <a:srgbClr val="000000"/>
                </a:solidFill>
                <a:effectLst/>
                <a:latin typeface="Times New Roman" panose="02020603050405020304" pitchFamily="18" charset="0"/>
                <a:ea typeface="Times New Roman" panose="02020603050405020304" pitchFamily="18" charset="0"/>
              </a:rPr>
              <a:t>Today, I am going to present my project, which focuses on searching for strongly lensed faint dusty star-forming galaxies.</a:t>
            </a:r>
            <a:endParaRPr lang="en-TW" sz="1800" dirty="0">
              <a:effectLst/>
              <a:latin typeface="Times New Roman" panose="02020603050405020304" pitchFamily="18" charset="0"/>
              <a:ea typeface="Times New Roman" panose="02020603050405020304" pitchFamily="18" charset="0"/>
            </a:endParaRPr>
          </a:p>
          <a:p>
            <a:endParaRPr lang="en-TW" dirty="0"/>
          </a:p>
          <a:p>
            <a:endParaRPr lang="en-TW" dirty="0"/>
          </a:p>
        </p:txBody>
      </p:sp>
      <p:sp>
        <p:nvSpPr>
          <p:cNvPr id="4" name="Slide Number Placeholder 3"/>
          <p:cNvSpPr>
            <a:spLocks noGrp="1"/>
          </p:cNvSpPr>
          <p:nvPr>
            <p:ph type="sldNum" sz="quarter" idx="5"/>
          </p:nvPr>
        </p:nvSpPr>
        <p:spPr/>
        <p:txBody>
          <a:bodyPr/>
          <a:lstStyle/>
          <a:p>
            <a:fld id="{1F7F546A-B472-DF4C-BCFE-8A336BFF696E}" type="slidenum">
              <a:rPr lang="en-TW" smtClean="0"/>
              <a:t>0</a:t>
            </a:fld>
            <a:endParaRPr lang="en-TW"/>
          </a:p>
        </p:txBody>
      </p:sp>
      <p:sp>
        <p:nvSpPr>
          <p:cNvPr id="5" name="Header Placeholder 4">
            <a:extLst>
              <a:ext uri="{FF2B5EF4-FFF2-40B4-BE49-F238E27FC236}">
                <a16:creationId xmlns:a16="http://schemas.microsoft.com/office/drawing/2014/main" id="{2DC1882F-FD9B-EF41-B428-BDDA6733F4C4}"/>
              </a:ext>
            </a:extLst>
          </p:cNvPr>
          <p:cNvSpPr>
            <a:spLocks noGrp="1"/>
          </p:cNvSpPr>
          <p:nvPr>
            <p:ph type="hdr" sz="quarter"/>
          </p:nvPr>
        </p:nvSpPr>
        <p:spPr/>
        <p:txBody>
          <a:bodyPr/>
          <a:lstStyle/>
          <a:p>
            <a:r>
              <a:rPr lang="en-US"/>
              <a:t>2024 Summer Student Program</a:t>
            </a:r>
            <a:endParaRPr lang="en-TW"/>
          </a:p>
        </p:txBody>
      </p:sp>
    </p:spTree>
    <p:extLst>
      <p:ext uri="{BB962C8B-B14F-4D97-AF65-F5344CB8AC3E}">
        <p14:creationId xmlns:p14="http://schemas.microsoft.com/office/powerpoint/2010/main" val="948962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effectLst/>
                <a:latin typeface="Helvetica Neue" panose="02000503000000020004" pitchFamily="2" charset="0"/>
              </a:rPr>
              <a:t>We estimated photometric redshifts, or photo-z, for our lenses and sources. We used EAZY to obtain the photo-z with EAZY templates. Here, we show three examples] the upper panel is the result for the lenses, and the lower is for the sources. In each plot, the left shows the SED fitting, and the right side shows the probability distribution. We applied only four bands from JWST to obtain photo-z of the sources, which cannot constrain the results very well. For the lenses, we have 36 to 38 bands, including the four from JWST and others from the COSMOS2020 catalog. We found that the photo-z of sources is higher than that of the lenses for all 11 candidates, indicating they can potentially be a lensing system.</a:t>
            </a:r>
          </a:p>
        </p:txBody>
      </p:sp>
      <p:sp>
        <p:nvSpPr>
          <p:cNvPr id="4" name="Slide Number Placeholder 3"/>
          <p:cNvSpPr>
            <a:spLocks noGrp="1"/>
          </p:cNvSpPr>
          <p:nvPr>
            <p:ph type="sldNum" sz="quarter" idx="5"/>
          </p:nvPr>
        </p:nvSpPr>
        <p:spPr/>
        <p:txBody>
          <a:bodyPr/>
          <a:lstStyle/>
          <a:p>
            <a:fld id="{1F7F546A-B472-DF4C-BCFE-8A336BFF696E}" type="slidenum">
              <a:rPr lang="en-TW" smtClean="0"/>
              <a:t>9</a:t>
            </a:fld>
            <a:endParaRPr lang="en-TW"/>
          </a:p>
        </p:txBody>
      </p:sp>
      <p:sp>
        <p:nvSpPr>
          <p:cNvPr id="5" name="Header Placeholder 4">
            <a:extLst>
              <a:ext uri="{FF2B5EF4-FFF2-40B4-BE49-F238E27FC236}">
                <a16:creationId xmlns:a16="http://schemas.microsoft.com/office/drawing/2014/main" id="{55145630-EFC1-BC41-9666-D5747BA8080B}"/>
              </a:ext>
            </a:extLst>
          </p:cNvPr>
          <p:cNvSpPr>
            <a:spLocks noGrp="1"/>
          </p:cNvSpPr>
          <p:nvPr>
            <p:ph type="hdr" sz="quarter"/>
          </p:nvPr>
        </p:nvSpPr>
        <p:spPr/>
        <p:txBody>
          <a:bodyPr/>
          <a:lstStyle/>
          <a:p>
            <a:r>
              <a:rPr lang="en-US"/>
              <a:t>2024 Summer Student Program</a:t>
            </a:r>
            <a:endParaRPr lang="en-TW"/>
          </a:p>
        </p:txBody>
      </p:sp>
    </p:spTree>
    <p:extLst>
      <p:ext uri="{BB962C8B-B14F-4D97-AF65-F5344CB8AC3E}">
        <p14:creationId xmlns:p14="http://schemas.microsoft.com/office/powerpoint/2010/main" val="884948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effectLst/>
                <a:latin typeface="Helvetica Neue" panose="02000503000000020004" pitchFamily="2" charset="0"/>
              </a:rPr>
              <a:t>To ensure the strongly lensed nature of these candidates, we moved on to applying lens modeling to our sources. The code we used is </a:t>
            </a:r>
            <a:r>
              <a:rPr lang="en-US" sz="2800" dirty="0" err="1">
                <a:effectLst/>
                <a:latin typeface="Helvetica Neue" panose="02000503000000020004" pitchFamily="2" charset="0"/>
              </a:rPr>
              <a:t>Lenstronomy</a:t>
            </a:r>
            <a:r>
              <a:rPr lang="en-US" sz="2800" dirty="0">
                <a:effectLst/>
                <a:latin typeface="Helvetica Neue" panose="02000503000000020004" pitchFamily="2" charset="0"/>
              </a:rPr>
              <a:t>, developed by </a:t>
            </a:r>
            <a:r>
              <a:rPr lang="en-US" sz="2800" dirty="0" err="1">
                <a:effectLst/>
                <a:latin typeface="Helvetica Neue" panose="02000503000000020004" pitchFamily="2" charset="0"/>
              </a:rPr>
              <a:t>Birrer</a:t>
            </a:r>
            <a:r>
              <a:rPr lang="en-US" sz="2800" dirty="0">
                <a:effectLst/>
                <a:latin typeface="Helvetica Neue" panose="02000503000000020004" pitchFamily="2" charset="0"/>
              </a:rPr>
              <a:t> et al. I will briefly introduce the modeling here, and the details of the code are described in these three papers. In the modeling process of this code, we provide the image of the lensing system, given the mass distribution and light profile of both lens and source. The code reconstructs the image with the given models and finds the best-fit result of the model parameters through PSO and MCMC methods. With the result, we can calculate the magnification factor and lens mass.</a:t>
            </a:r>
          </a:p>
        </p:txBody>
      </p:sp>
      <p:sp>
        <p:nvSpPr>
          <p:cNvPr id="4" name="Slide Number Placeholder 3"/>
          <p:cNvSpPr>
            <a:spLocks noGrp="1"/>
          </p:cNvSpPr>
          <p:nvPr>
            <p:ph type="sldNum" sz="quarter" idx="5"/>
          </p:nvPr>
        </p:nvSpPr>
        <p:spPr/>
        <p:txBody>
          <a:bodyPr/>
          <a:lstStyle/>
          <a:p>
            <a:fld id="{1F7F546A-B472-DF4C-BCFE-8A336BFF696E}" type="slidenum">
              <a:rPr lang="en-TW" smtClean="0"/>
              <a:t>10</a:t>
            </a:fld>
            <a:endParaRPr lang="en-TW"/>
          </a:p>
        </p:txBody>
      </p:sp>
      <p:sp>
        <p:nvSpPr>
          <p:cNvPr id="5" name="Header Placeholder 4">
            <a:extLst>
              <a:ext uri="{FF2B5EF4-FFF2-40B4-BE49-F238E27FC236}">
                <a16:creationId xmlns:a16="http://schemas.microsoft.com/office/drawing/2014/main" id="{55145630-EFC1-BC41-9666-D5747BA8080B}"/>
              </a:ext>
            </a:extLst>
          </p:cNvPr>
          <p:cNvSpPr>
            <a:spLocks noGrp="1"/>
          </p:cNvSpPr>
          <p:nvPr>
            <p:ph type="hdr" sz="quarter"/>
          </p:nvPr>
        </p:nvSpPr>
        <p:spPr/>
        <p:txBody>
          <a:bodyPr/>
          <a:lstStyle/>
          <a:p>
            <a:r>
              <a:rPr lang="en-US"/>
              <a:t>2024 Summer Student Program</a:t>
            </a:r>
            <a:endParaRPr lang="en-TW"/>
          </a:p>
        </p:txBody>
      </p:sp>
    </p:spTree>
    <p:extLst>
      <p:ext uri="{BB962C8B-B14F-4D97-AF65-F5344CB8AC3E}">
        <p14:creationId xmlns:p14="http://schemas.microsoft.com/office/powerpoint/2010/main" val="2418524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Here is an example of our fitting test. The left panel is the image data we input, the middle is the image constructed with the best-fit model parameters, and the right panel is the residual of the data and model. This one is fitting with SIE model, and the magnification is 2.5. We apply the modeling to the 18 candidates and found 13 of them are strongly lensed.</a:t>
            </a:r>
          </a:p>
          <a:p>
            <a:endParaRPr lang="en-TW" dirty="0"/>
          </a:p>
        </p:txBody>
      </p:sp>
      <p:sp>
        <p:nvSpPr>
          <p:cNvPr id="4" name="Header Placeholder 3"/>
          <p:cNvSpPr>
            <a:spLocks noGrp="1"/>
          </p:cNvSpPr>
          <p:nvPr>
            <p:ph type="hdr" sz="quarter"/>
          </p:nvPr>
        </p:nvSpPr>
        <p:spPr/>
        <p:txBody>
          <a:bodyPr/>
          <a:lstStyle/>
          <a:p>
            <a:r>
              <a:rPr lang="en-US"/>
              <a:t>2024 Summer Student Program</a:t>
            </a:r>
            <a:endParaRPr lang="en-TW"/>
          </a:p>
        </p:txBody>
      </p:sp>
      <p:sp>
        <p:nvSpPr>
          <p:cNvPr id="5" name="Slide Number Placeholder 4"/>
          <p:cNvSpPr>
            <a:spLocks noGrp="1"/>
          </p:cNvSpPr>
          <p:nvPr>
            <p:ph type="sldNum" sz="quarter" idx="5"/>
          </p:nvPr>
        </p:nvSpPr>
        <p:spPr/>
        <p:txBody>
          <a:bodyPr/>
          <a:lstStyle/>
          <a:p>
            <a:fld id="{1F7F546A-B472-DF4C-BCFE-8A336BFF696E}" type="slidenum">
              <a:rPr lang="en-TW" smtClean="0"/>
              <a:t>11</a:t>
            </a:fld>
            <a:endParaRPr lang="en-TW"/>
          </a:p>
        </p:txBody>
      </p:sp>
    </p:spTree>
    <p:extLst>
      <p:ext uri="{BB962C8B-B14F-4D97-AF65-F5344CB8AC3E}">
        <p14:creationId xmlns:p14="http://schemas.microsoft.com/office/powerpoint/2010/main" val="487421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We plot our result of the number density of strongly lensed DSFGs on the theoretical model. The blue triangle shows the STUDIES samples, and the blue dots show other red galaxies in COSMOS field. For the STUDIES samples, our result is consistent with the model prediction, indicating the existence of the faint strongly lensed population.</a:t>
            </a:r>
          </a:p>
          <a:p>
            <a:endParaRPr lang="en-TW" dirty="0"/>
          </a:p>
        </p:txBody>
      </p:sp>
      <p:sp>
        <p:nvSpPr>
          <p:cNvPr id="4" name="Header Placeholder 3"/>
          <p:cNvSpPr>
            <a:spLocks noGrp="1"/>
          </p:cNvSpPr>
          <p:nvPr>
            <p:ph type="hdr" sz="quarter"/>
          </p:nvPr>
        </p:nvSpPr>
        <p:spPr/>
        <p:txBody>
          <a:bodyPr/>
          <a:lstStyle/>
          <a:p>
            <a:r>
              <a:rPr lang="en-US"/>
              <a:t>2024 Summer Student Program</a:t>
            </a:r>
            <a:endParaRPr lang="en-TW"/>
          </a:p>
        </p:txBody>
      </p:sp>
      <p:sp>
        <p:nvSpPr>
          <p:cNvPr id="5" name="Slide Number Placeholder 4"/>
          <p:cNvSpPr>
            <a:spLocks noGrp="1"/>
          </p:cNvSpPr>
          <p:nvPr>
            <p:ph type="sldNum" sz="quarter" idx="5"/>
          </p:nvPr>
        </p:nvSpPr>
        <p:spPr/>
        <p:txBody>
          <a:bodyPr/>
          <a:lstStyle/>
          <a:p>
            <a:fld id="{1F7F546A-B472-DF4C-BCFE-8A336BFF696E}" type="slidenum">
              <a:rPr lang="en-TW" smtClean="0"/>
              <a:t>12</a:t>
            </a:fld>
            <a:endParaRPr lang="en-TW"/>
          </a:p>
        </p:txBody>
      </p:sp>
    </p:spTree>
    <p:extLst>
      <p:ext uri="{BB962C8B-B14F-4D97-AF65-F5344CB8AC3E}">
        <p14:creationId xmlns:p14="http://schemas.microsoft.com/office/powerpoint/2010/main" val="2382833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Higher weak lensing convergence in STUDIES-COSMOS field</a:t>
            </a:r>
          </a:p>
          <a:p>
            <a:endParaRPr lang="en-TW" dirty="0"/>
          </a:p>
        </p:txBody>
      </p:sp>
      <p:sp>
        <p:nvSpPr>
          <p:cNvPr id="4" name="Header Placeholder 3"/>
          <p:cNvSpPr>
            <a:spLocks noGrp="1"/>
          </p:cNvSpPr>
          <p:nvPr>
            <p:ph type="hdr" sz="quarter"/>
          </p:nvPr>
        </p:nvSpPr>
        <p:spPr/>
        <p:txBody>
          <a:bodyPr/>
          <a:lstStyle/>
          <a:p>
            <a:r>
              <a:rPr lang="en-US"/>
              <a:t>2024 Summer Student Program</a:t>
            </a:r>
            <a:endParaRPr lang="en-TW"/>
          </a:p>
        </p:txBody>
      </p:sp>
      <p:sp>
        <p:nvSpPr>
          <p:cNvPr id="5" name="Slide Number Placeholder 4"/>
          <p:cNvSpPr>
            <a:spLocks noGrp="1"/>
          </p:cNvSpPr>
          <p:nvPr>
            <p:ph type="sldNum" sz="quarter" idx="5"/>
          </p:nvPr>
        </p:nvSpPr>
        <p:spPr/>
        <p:txBody>
          <a:bodyPr/>
          <a:lstStyle/>
          <a:p>
            <a:fld id="{1F7F546A-B472-DF4C-BCFE-8A336BFF696E}" type="slidenum">
              <a:rPr lang="en-TW" smtClean="0"/>
              <a:t>13</a:t>
            </a:fld>
            <a:endParaRPr lang="en-TW"/>
          </a:p>
        </p:txBody>
      </p:sp>
    </p:spTree>
    <p:extLst>
      <p:ext uri="{BB962C8B-B14F-4D97-AF65-F5344CB8AC3E}">
        <p14:creationId xmlns:p14="http://schemas.microsoft.com/office/powerpoint/2010/main" val="207335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Header Placeholder 3"/>
          <p:cNvSpPr>
            <a:spLocks noGrp="1"/>
          </p:cNvSpPr>
          <p:nvPr>
            <p:ph type="hdr" sz="quarter"/>
          </p:nvPr>
        </p:nvSpPr>
        <p:spPr/>
        <p:txBody>
          <a:bodyPr/>
          <a:lstStyle/>
          <a:p>
            <a:r>
              <a:rPr lang="en-US"/>
              <a:t>2024 Summer Student Program</a:t>
            </a:r>
            <a:endParaRPr lang="en-TW"/>
          </a:p>
        </p:txBody>
      </p:sp>
      <p:sp>
        <p:nvSpPr>
          <p:cNvPr id="5" name="Slide Number Placeholder 4"/>
          <p:cNvSpPr>
            <a:spLocks noGrp="1"/>
          </p:cNvSpPr>
          <p:nvPr>
            <p:ph type="sldNum" sz="quarter" idx="5"/>
          </p:nvPr>
        </p:nvSpPr>
        <p:spPr/>
        <p:txBody>
          <a:bodyPr/>
          <a:lstStyle/>
          <a:p>
            <a:fld id="{1F7F546A-B472-DF4C-BCFE-8A336BFF696E}" type="slidenum">
              <a:rPr lang="en-TW" smtClean="0"/>
              <a:t>14</a:t>
            </a:fld>
            <a:endParaRPr lang="en-TW"/>
          </a:p>
        </p:txBody>
      </p:sp>
    </p:spTree>
    <p:extLst>
      <p:ext uri="{BB962C8B-B14F-4D97-AF65-F5344CB8AC3E}">
        <p14:creationId xmlns:p14="http://schemas.microsoft.com/office/powerpoint/2010/main" val="1459389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effectLst/>
                <a:latin typeface="Helvetica Neue" panose="02000503000000020004" pitchFamily="2" charset="0"/>
              </a:rPr>
              <a:t>Why we need to study the strongly lensed dusty galaxies? First, the foreground mass distribution can be studied with the strong lensing effect. More strongly lensed galaxies implies a greater amount of foreground mass.</a:t>
            </a:r>
          </a:p>
          <a:p>
            <a:r>
              <a:rPr lang="en-US" sz="2800" dirty="0">
                <a:effectLst/>
                <a:latin typeface="Helvetica Neue" panose="02000503000000020004" pitchFamily="2" charset="0"/>
              </a:rPr>
              <a:t>Because DSFGs are located at redshift 2 and beyond, they have higher probability of aligning with other foreground galaxies.</a:t>
            </a:r>
          </a:p>
          <a:p>
            <a:r>
              <a:rPr lang="en-US" sz="2800" dirty="0">
                <a:effectLst/>
                <a:latin typeface="Helvetica Neue" panose="02000503000000020004" pitchFamily="2" charset="0"/>
              </a:rPr>
              <a:t>Also, the strong lensing effect will let the galaxies become brighter, so we can study the faint sources with the magnified view.</a:t>
            </a:r>
          </a:p>
        </p:txBody>
      </p:sp>
      <p:sp>
        <p:nvSpPr>
          <p:cNvPr id="4" name="Slide Number Placeholder 3"/>
          <p:cNvSpPr>
            <a:spLocks noGrp="1"/>
          </p:cNvSpPr>
          <p:nvPr>
            <p:ph type="sldNum" sz="quarter" idx="5"/>
          </p:nvPr>
        </p:nvSpPr>
        <p:spPr/>
        <p:txBody>
          <a:bodyPr/>
          <a:lstStyle/>
          <a:p>
            <a:fld id="{1F7F546A-B472-DF4C-BCFE-8A336BFF696E}" type="slidenum">
              <a:rPr lang="en-TW" smtClean="0"/>
              <a:t>1</a:t>
            </a:fld>
            <a:endParaRPr lang="en-TW"/>
          </a:p>
        </p:txBody>
      </p:sp>
      <p:sp>
        <p:nvSpPr>
          <p:cNvPr id="5" name="Header Placeholder 4">
            <a:extLst>
              <a:ext uri="{FF2B5EF4-FFF2-40B4-BE49-F238E27FC236}">
                <a16:creationId xmlns:a16="http://schemas.microsoft.com/office/drawing/2014/main" id="{CE6737F3-04F0-2E4E-A742-356D58D71E04}"/>
              </a:ext>
            </a:extLst>
          </p:cNvPr>
          <p:cNvSpPr>
            <a:spLocks noGrp="1"/>
          </p:cNvSpPr>
          <p:nvPr>
            <p:ph type="hdr" sz="quarter"/>
          </p:nvPr>
        </p:nvSpPr>
        <p:spPr/>
        <p:txBody>
          <a:bodyPr/>
          <a:lstStyle/>
          <a:p>
            <a:r>
              <a:rPr lang="en-US"/>
              <a:t>2024 Summer Student Program</a:t>
            </a:r>
            <a:endParaRPr lang="en-TW"/>
          </a:p>
        </p:txBody>
      </p:sp>
    </p:spTree>
    <p:extLst>
      <p:ext uri="{BB962C8B-B14F-4D97-AF65-F5344CB8AC3E}">
        <p14:creationId xmlns:p14="http://schemas.microsoft.com/office/powerpoint/2010/main" val="3440001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effectLst/>
                <a:latin typeface="Helvetica Neue" panose="02000503000000020004" pitchFamily="2" charset="0"/>
              </a:rPr>
              <a:t>Why we need to study the strongly lensed dusty galaxies? First, the foreground mass distribution can be studied with the strong lensing effect. More strongly lensed galaxies implies a greater amount of foreground mass.</a:t>
            </a:r>
          </a:p>
          <a:p>
            <a:r>
              <a:rPr lang="en-US" sz="2800" dirty="0">
                <a:effectLst/>
                <a:latin typeface="Helvetica Neue" panose="02000503000000020004" pitchFamily="2" charset="0"/>
              </a:rPr>
              <a:t>Because DSFGs are located at redshift 2 and beyond, they have higher probability of aligning with other foreground galaxies.</a:t>
            </a:r>
          </a:p>
          <a:p>
            <a:r>
              <a:rPr lang="en-US" sz="2800" dirty="0">
                <a:effectLst/>
                <a:latin typeface="Helvetica Neue" panose="02000503000000020004" pitchFamily="2" charset="0"/>
              </a:rPr>
              <a:t>Also, the strong lensing effect will let the galaxies become brighter, so we can study the faint sources with the magnified view.</a:t>
            </a:r>
          </a:p>
        </p:txBody>
      </p:sp>
      <p:sp>
        <p:nvSpPr>
          <p:cNvPr id="4" name="Slide Number Placeholder 3"/>
          <p:cNvSpPr>
            <a:spLocks noGrp="1"/>
          </p:cNvSpPr>
          <p:nvPr>
            <p:ph type="sldNum" sz="quarter" idx="5"/>
          </p:nvPr>
        </p:nvSpPr>
        <p:spPr/>
        <p:txBody>
          <a:bodyPr/>
          <a:lstStyle/>
          <a:p>
            <a:fld id="{1F7F546A-B472-DF4C-BCFE-8A336BFF696E}" type="slidenum">
              <a:rPr lang="en-TW" smtClean="0"/>
              <a:t>2</a:t>
            </a:fld>
            <a:endParaRPr lang="en-TW"/>
          </a:p>
        </p:txBody>
      </p:sp>
      <p:sp>
        <p:nvSpPr>
          <p:cNvPr id="5" name="Header Placeholder 4">
            <a:extLst>
              <a:ext uri="{FF2B5EF4-FFF2-40B4-BE49-F238E27FC236}">
                <a16:creationId xmlns:a16="http://schemas.microsoft.com/office/drawing/2014/main" id="{CE6737F3-04F0-2E4E-A742-356D58D71E04}"/>
              </a:ext>
            </a:extLst>
          </p:cNvPr>
          <p:cNvSpPr>
            <a:spLocks noGrp="1"/>
          </p:cNvSpPr>
          <p:nvPr>
            <p:ph type="hdr" sz="quarter"/>
          </p:nvPr>
        </p:nvSpPr>
        <p:spPr/>
        <p:txBody>
          <a:bodyPr/>
          <a:lstStyle/>
          <a:p>
            <a:r>
              <a:rPr lang="en-US"/>
              <a:t>2024 Summer Student Program</a:t>
            </a:r>
            <a:endParaRPr lang="en-TW"/>
          </a:p>
        </p:txBody>
      </p:sp>
    </p:spTree>
    <p:extLst>
      <p:ext uri="{BB962C8B-B14F-4D97-AF65-F5344CB8AC3E}">
        <p14:creationId xmlns:p14="http://schemas.microsoft.com/office/powerpoint/2010/main" val="738075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effectLst/>
                <a:latin typeface="Helvetica Neue" panose="02000503000000020004" pitchFamily="2" charset="0"/>
              </a:rPr>
              <a:t>Why we need to study the strongly lensed dusty galaxies? First, the foreground mass distribution can be studied with the strong lensing effect. More strongly lensed galaxies implies a greater amount of foreground mass.</a:t>
            </a:r>
          </a:p>
          <a:p>
            <a:r>
              <a:rPr lang="en-US" sz="2800" dirty="0">
                <a:effectLst/>
                <a:latin typeface="Helvetica Neue" panose="02000503000000020004" pitchFamily="2" charset="0"/>
              </a:rPr>
              <a:t>Because DSFGs are located at redshift 2 and beyond, they have higher probability of aligning with other foreground galaxies.</a:t>
            </a:r>
          </a:p>
          <a:p>
            <a:r>
              <a:rPr lang="en-US" sz="2800" dirty="0">
                <a:effectLst/>
                <a:latin typeface="Helvetica Neue" panose="02000503000000020004" pitchFamily="2" charset="0"/>
              </a:rPr>
              <a:t>Also, the strong lensing effect will let the galaxies become brighter, so we can study the faint sources with the magnified view.</a:t>
            </a:r>
          </a:p>
        </p:txBody>
      </p:sp>
      <p:sp>
        <p:nvSpPr>
          <p:cNvPr id="4" name="Slide Number Placeholder 3"/>
          <p:cNvSpPr>
            <a:spLocks noGrp="1"/>
          </p:cNvSpPr>
          <p:nvPr>
            <p:ph type="sldNum" sz="quarter" idx="5"/>
          </p:nvPr>
        </p:nvSpPr>
        <p:spPr/>
        <p:txBody>
          <a:bodyPr/>
          <a:lstStyle/>
          <a:p>
            <a:fld id="{1F7F546A-B472-DF4C-BCFE-8A336BFF696E}" type="slidenum">
              <a:rPr lang="en-TW" smtClean="0"/>
              <a:t>3</a:t>
            </a:fld>
            <a:endParaRPr lang="en-TW"/>
          </a:p>
        </p:txBody>
      </p:sp>
      <p:sp>
        <p:nvSpPr>
          <p:cNvPr id="5" name="Header Placeholder 4">
            <a:extLst>
              <a:ext uri="{FF2B5EF4-FFF2-40B4-BE49-F238E27FC236}">
                <a16:creationId xmlns:a16="http://schemas.microsoft.com/office/drawing/2014/main" id="{CE6737F3-04F0-2E4E-A742-356D58D71E04}"/>
              </a:ext>
            </a:extLst>
          </p:cNvPr>
          <p:cNvSpPr>
            <a:spLocks noGrp="1"/>
          </p:cNvSpPr>
          <p:nvPr>
            <p:ph type="hdr" sz="quarter"/>
          </p:nvPr>
        </p:nvSpPr>
        <p:spPr/>
        <p:txBody>
          <a:bodyPr/>
          <a:lstStyle/>
          <a:p>
            <a:r>
              <a:rPr lang="en-US"/>
              <a:t>2024 Summer Student Program</a:t>
            </a:r>
            <a:endParaRPr lang="en-TW"/>
          </a:p>
        </p:txBody>
      </p:sp>
    </p:spTree>
    <p:extLst>
      <p:ext uri="{BB962C8B-B14F-4D97-AF65-F5344CB8AC3E}">
        <p14:creationId xmlns:p14="http://schemas.microsoft.com/office/powerpoint/2010/main" val="3339805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Here is the models of number density of DSFGs. The blue curve shows the strongly lensed number density, and the orange curve shows the </a:t>
            </a:r>
            <a:r>
              <a:rPr lang="en-US" dirty="0" err="1">
                <a:effectLst/>
                <a:latin typeface="Helvetica Neue" panose="02000503000000020004" pitchFamily="2" charset="0"/>
              </a:rPr>
              <a:t>unlensed</a:t>
            </a:r>
            <a:r>
              <a:rPr lang="en-US" dirty="0">
                <a:effectLst/>
                <a:latin typeface="Helvetica Neue" panose="02000503000000020004" pitchFamily="2" charset="0"/>
              </a:rPr>
              <a:t>. In previous submillimeter surveys, the strongly lensed DSFGs are found as the bright sources, shown in blue dots here, which puts good constraints on the bright end.</a:t>
            </a:r>
          </a:p>
          <a:p>
            <a:r>
              <a:rPr lang="en-US" dirty="0">
                <a:effectLst/>
                <a:latin typeface="Helvetica Neue" panose="02000503000000020004" pitchFamily="2" charset="0"/>
              </a:rPr>
              <a:t>but model predicts that there is a population of strongly lensed faint DSFGs, so in this project, we aim to search for these strongly lensed faint DSFGs and compare the number density with the model.</a:t>
            </a:r>
          </a:p>
          <a:p>
            <a:endParaRPr lang="en-TW" dirty="0"/>
          </a:p>
        </p:txBody>
      </p:sp>
      <p:sp>
        <p:nvSpPr>
          <p:cNvPr id="4" name="Slide Number Placeholder 3"/>
          <p:cNvSpPr>
            <a:spLocks noGrp="1"/>
          </p:cNvSpPr>
          <p:nvPr>
            <p:ph type="sldNum" sz="quarter" idx="5"/>
          </p:nvPr>
        </p:nvSpPr>
        <p:spPr/>
        <p:txBody>
          <a:bodyPr/>
          <a:lstStyle/>
          <a:p>
            <a:fld id="{1F7F546A-B472-DF4C-BCFE-8A336BFF696E}" type="slidenum">
              <a:rPr lang="en-TW" smtClean="0"/>
              <a:t>4</a:t>
            </a:fld>
            <a:endParaRPr lang="en-TW"/>
          </a:p>
        </p:txBody>
      </p:sp>
      <p:sp>
        <p:nvSpPr>
          <p:cNvPr id="5" name="Header Placeholder 4">
            <a:extLst>
              <a:ext uri="{FF2B5EF4-FFF2-40B4-BE49-F238E27FC236}">
                <a16:creationId xmlns:a16="http://schemas.microsoft.com/office/drawing/2014/main" id="{CE6737F3-04F0-2E4E-A742-356D58D71E04}"/>
              </a:ext>
            </a:extLst>
          </p:cNvPr>
          <p:cNvSpPr>
            <a:spLocks noGrp="1"/>
          </p:cNvSpPr>
          <p:nvPr>
            <p:ph type="hdr" sz="quarter"/>
          </p:nvPr>
        </p:nvSpPr>
        <p:spPr/>
        <p:txBody>
          <a:bodyPr/>
          <a:lstStyle/>
          <a:p>
            <a:r>
              <a:rPr lang="en-US"/>
              <a:t>2024 Summer Student Program</a:t>
            </a:r>
            <a:endParaRPr lang="en-TW"/>
          </a:p>
        </p:txBody>
      </p:sp>
    </p:spTree>
    <p:extLst>
      <p:ext uri="{BB962C8B-B14F-4D97-AF65-F5344CB8AC3E}">
        <p14:creationId xmlns:p14="http://schemas.microsoft.com/office/powerpoint/2010/main" val="2571370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effectLst/>
                <a:latin typeface="Helvetica Neue" panose="02000503000000020004" pitchFamily="2" charset="0"/>
              </a:rPr>
              <a:t>To search for strong lensing structures, we need the high resolution imaging data from JWST.</a:t>
            </a:r>
          </a:p>
          <a:p>
            <a:r>
              <a:rPr lang="en-US" sz="2800" dirty="0">
                <a:effectLst/>
                <a:latin typeface="Helvetica Neue" panose="02000503000000020004" pitchFamily="2" charset="0"/>
              </a:rPr>
              <a:t>Here is the imaging data we used. The first one is the COSMOS-Web and PRIMER data from JWST, which was taken by </a:t>
            </a:r>
            <a:r>
              <a:rPr lang="en-US" sz="2800" dirty="0" err="1">
                <a:effectLst/>
                <a:latin typeface="Helvetica Neue" panose="02000503000000020004" pitchFamily="2" charset="0"/>
              </a:rPr>
              <a:t>NIRCam</a:t>
            </a:r>
            <a:r>
              <a:rPr lang="en-US" sz="2800" dirty="0">
                <a:effectLst/>
                <a:latin typeface="Helvetica Neue" panose="02000503000000020004" pitchFamily="2" charset="0"/>
              </a:rPr>
              <a:t> in four bands. </a:t>
            </a:r>
          </a:p>
          <a:p>
            <a:r>
              <a:rPr lang="en-US" sz="2800" dirty="0">
                <a:effectLst/>
                <a:latin typeface="Helvetica Neue" panose="02000503000000020004" pitchFamily="2" charset="0"/>
              </a:rPr>
              <a:t>To select the dusty galaxies, we used the SCUBA-2 450 and 850-micron images to confirm the submillimeter detection.</a:t>
            </a:r>
          </a:p>
        </p:txBody>
      </p:sp>
      <p:sp>
        <p:nvSpPr>
          <p:cNvPr id="4" name="Slide Number Placeholder 3"/>
          <p:cNvSpPr>
            <a:spLocks noGrp="1"/>
          </p:cNvSpPr>
          <p:nvPr>
            <p:ph type="sldNum" sz="quarter" idx="5"/>
          </p:nvPr>
        </p:nvSpPr>
        <p:spPr/>
        <p:txBody>
          <a:bodyPr/>
          <a:lstStyle/>
          <a:p>
            <a:fld id="{1F7F546A-B472-DF4C-BCFE-8A336BFF696E}" type="slidenum">
              <a:rPr lang="en-TW" smtClean="0"/>
              <a:t>5</a:t>
            </a:fld>
            <a:endParaRPr lang="en-TW"/>
          </a:p>
        </p:txBody>
      </p:sp>
      <p:sp>
        <p:nvSpPr>
          <p:cNvPr id="5" name="Header Placeholder 4">
            <a:extLst>
              <a:ext uri="{FF2B5EF4-FFF2-40B4-BE49-F238E27FC236}">
                <a16:creationId xmlns:a16="http://schemas.microsoft.com/office/drawing/2014/main" id="{CE6737F3-04F0-2E4E-A742-356D58D71E04}"/>
              </a:ext>
            </a:extLst>
          </p:cNvPr>
          <p:cNvSpPr>
            <a:spLocks noGrp="1"/>
          </p:cNvSpPr>
          <p:nvPr>
            <p:ph type="hdr" sz="quarter"/>
          </p:nvPr>
        </p:nvSpPr>
        <p:spPr/>
        <p:txBody>
          <a:bodyPr/>
          <a:lstStyle/>
          <a:p>
            <a:r>
              <a:rPr lang="en-US"/>
              <a:t>2024 Summer Student Program</a:t>
            </a:r>
            <a:endParaRPr lang="en-TW"/>
          </a:p>
        </p:txBody>
      </p:sp>
    </p:spTree>
    <p:extLst>
      <p:ext uri="{BB962C8B-B14F-4D97-AF65-F5344CB8AC3E}">
        <p14:creationId xmlns:p14="http://schemas.microsoft.com/office/powerpoint/2010/main" val="4077180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effectLst/>
                <a:latin typeface="Helvetica Neue" panose="02000503000000020004" pitchFamily="2" charset="0"/>
              </a:rPr>
              <a:t>For the JWST catalogs, we derived a threshold catalog, which is detected in the difference map of F444W and F150W, this catalog is optimized for searching red galaxies. Because we are searching for the red arcs, which may be blended with the foreground in short wavelength. Also we measure the </a:t>
            </a:r>
            <a:r>
              <a:rPr lang="en-US" sz="2800" dirty="0" err="1">
                <a:effectLst/>
                <a:latin typeface="Helvetica Neue" panose="02000503000000020004" pitchFamily="2" charset="0"/>
              </a:rPr>
              <a:t>isophotal</a:t>
            </a:r>
            <a:r>
              <a:rPr lang="en-US" sz="2800" dirty="0">
                <a:effectLst/>
                <a:latin typeface="Helvetica Neue" panose="02000503000000020004" pitchFamily="2" charset="0"/>
              </a:rPr>
              <a:t> flux in the detected segment to better consider the color of the distorted galaxies.</a:t>
            </a:r>
          </a:p>
        </p:txBody>
      </p:sp>
      <p:sp>
        <p:nvSpPr>
          <p:cNvPr id="4" name="Slide Number Placeholder 3"/>
          <p:cNvSpPr>
            <a:spLocks noGrp="1"/>
          </p:cNvSpPr>
          <p:nvPr>
            <p:ph type="sldNum" sz="quarter" idx="5"/>
          </p:nvPr>
        </p:nvSpPr>
        <p:spPr/>
        <p:txBody>
          <a:bodyPr/>
          <a:lstStyle/>
          <a:p>
            <a:fld id="{1F7F546A-B472-DF4C-BCFE-8A336BFF696E}" type="slidenum">
              <a:rPr lang="en-TW" smtClean="0"/>
              <a:t>6</a:t>
            </a:fld>
            <a:endParaRPr lang="en-TW"/>
          </a:p>
        </p:txBody>
      </p:sp>
      <p:sp>
        <p:nvSpPr>
          <p:cNvPr id="5" name="Header Placeholder 4">
            <a:extLst>
              <a:ext uri="{FF2B5EF4-FFF2-40B4-BE49-F238E27FC236}">
                <a16:creationId xmlns:a16="http://schemas.microsoft.com/office/drawing/2014/main" id="{55145630-EFC1-BC41-9666-D5747BA8080B}"/>
              </a:ext>
            </a:extLst>
          </p:cNvPr>
          <p:cNvSpPr>
            <a:spLocks noGrp="1"/>
          </p:cNvSpPr>
          <p:nvPr>
            <p:ph type="hdr" sz="quarter"/>
          </p:nvPr>
        </p:nvSpPr>
        <p:spPr/>
        <p:txBody>
          <a:bodyPr/>
          <a:lstStyle/>
          <a:p>
            <a:r>
              <a:rPr lang="en-US"/>
              <a:t>2024 Summer Student Program</a:t>
            </a:r>
            <a:endParaRPr lang="en-TW"/>
          </a:p>
        </p:txBody>
      </p:sp>
    </p:spTree>
    <p:extLst>
      <p:ext uri="{BB962C8B-B14F-4D97-AF65-F5344CB8AC3E}">
        <p14:creationId xmlns:p14="http://schemas.microsoft.com/office/powerpoint/2010/main" val="647244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To search for strongly lensed DSFGs, we select two samples of DSFGs, one is the STUDIES 450-micron counterpart, and the other sample is selected with the JWST flux and color selection. We select 12000 in COSMOS field and 1400 in UDS field.</a:t>
            </a:r>
          </a:p>
          <a:p>
            <a:r>
              <a:rPr lang="en-US" dirty="0">
                <a:effectLst/>
                <a:latin typeface="Helvetica Neue" panose="02000503000000020004" pitchFamily="2" charset="0"/>
              </a:rPr>
              <a:t>Then we made RGB cutouts and visually identified the strongly lensed morphologies, such as the rings or arcs.</a:t>
            </a:r>
          </a:p>
          <a:p>
            <a:endParaRPr lang="en-TW" dirty="0"/>
          </a:p>
        </p:txBody>
      </p:sp>
      <p:sp>
        <p:nvSpPr>
          <p:cNvPr id="4" name="Slide Number Placeholder 3"/>
          <p:cNvSpPr>
            <a:spLocks noGrp="1"/>
          </p:cNvSpPr>
          <p:nvPr>
            <p:ph type="sldNum" sz="quarter" idx="5"/>
          </p:nvPr>
        </p:nvSpPr>
        <p:spPr/>
        <p:txBody>
          <a:bodyPr/>
          <a:lstStyle/>
          <a:p>
            <a:fld id="{1F7F546A-B472-DF4C-BCFE-8A336BFF696E}" type="slidenum">
              <a:rPr lang="en-TW" smtClean="0"/>
              <a:t>7</a:t>
            </a:fld>
            <a:endParaRPr lang="en-TW"/>
          </a:p>
        </p:txBody>
      </p:sp>
      <p:sp>
        <p:nvSpPr>
          <p:cNvPr id="5" name="Header Placeholder 4">
            <a:extLst>
              <a:ext uri="{FF2B5EF4-FFF2-40B4-BE49-F238E27FC236}">
                <a16:creationId xmlns:a16="http://schemas.microsoft.com/office/drawing/2014/main" id="{55145630-EFC1-BC41-9666-D5747BA8080B}"/>
              </a:ext>
            </a:extLst>
          </p:cNvPr>
          <p:cNvSpPr>
            <a:spLocks noGrp="1"/>
          </p:cNvSpPr>
          <p:nvPr>
            <p:ph type="hdr" sz="quarter"/>
          </p:nvPr>
        </p:nvSpPr>
        <p:spPr/>
        <p:txBody>
          <a:bodyPr/>
          <a:lstStyle/>
          <a:p>
            <a:r>
              <a:rPr lang="en-US"/>
              <a:t>2024 Summer Student Program</a:t>
            </a:r>
            <a:endParaRPr lang="en-TW"/>
          </a:p>
        </p:txBody>
      </p:sp>
    </p:spTree>
    <p:extLst>
      <p:ext uri="{BB962C8B-B14F-4D97-AF65-F5344CB8AC3E}">
        <p14:creationId xmlns:p14="http://schemas.microsoft.com/office/powerpoint/2010/main" val="4202509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As the result, we found</a:t>
            </a:r>
          </a:p>
          <a:p>
            <a:endParaRPr lang="en-TW" dirty="0"/>
          </a:p>
        </p:txBody>
      </p:sp>
      <p:sp>
        <p:nvSpPr>
          <p:cNvPr id="4" name="Header Placeholder 3"/>
          <p:cNvSpPr>
            <a:spLocks noGrp="1"/>
          </p:cNvSpPr>
          <p:nvPr>
            <p:ph type="hdr" sz="quarter"/>
          </p:nvPr>
        </p:nvSpPr>
        <p:spPr/>
        <p:txBody>
          <a:bodyPr/>
          <a:lstStyle/>
          <a:p>
            <a:r>
              <a:rPr lang="en-US"/>
              <a:t>2024 Summer Student Program</a:t>
            </a:r>
            <a:endParaRPr lang="en-TW"/>
          </a:p>
        </p:txBody>
      </p:sp>
      <p:sp>
        <p:nvSpPr>
          <p:cNvPr id="5" name="Slide Number Placeholder 4"/>
          <p:cNvSpPr>
            <a:spLocks noGrp="1"/>
          </p:cNvSpPr>
          <p:nvPr>
            <p:ph type="sldNum" sz="quarter" idx="5"/>
          </p:nvPr>
        </p:nvSpPr>
        <p:spPr/>
        <p:txBody>
          <a:bodyPr/>
          <a:lstStyle/>
          <a:p>
            <a:fld id="{1F7F546A-B472-DF4C-BCFE-8A336BFF696E}" type="slidenum">
              <a:rPr lang="en-TW" smtClean="0"/>
              <a:t>8</a:t>
            </a:fld>
            <a:endParaRPr lang="en-TW"/>
          </a:p>
        </p:txBody>
      </p:sp>
    </p:spTree>
    <p:extLst>
      <p:ext uri="{BB962C8B-B14F-4D97-AF65-F5344CB8AC3E}">
        <p14:creationId xmlns:p14="http://schemas.microsoft.com/office/powerpoint/2010/main" val="2252023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7A789-BF3D-C845-8989-7A49C93D00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W"/>
          </a:p>
        </p:txBody>
      </p:sp>
      <p:sp>
        <p:nvSpPr>
          <p:cNvPr id="3" name="Subtitle 2">
            <a:extLst>
              <a:ext uri="{FF2B5EF4-FFF2-40B4-BE49-F238E27FC236}">
                <a16:creationId xmlns:a16="http://schemas.microsoft.com/office/drawing/2014/main" id="{750FDCDC-C583-294D-8BB6-95C19FCAE6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W"/>
          </a:p>
        </p:txBody>
      </p:sp>
      <p:sp>
        <p:nvSpPr>
          <p:cNvPr id="4" name="Date Placeholder 3">
            <a:extLst>
              <a:ext uri="{FF2B5EF4-FFF2-40B4-BE49-F238E27FC236}">
                <a16:creationId xmlns:a16="http://schemas.microsoft.com/office/drawing/2014/main" id="{1BA18C35-1577-1146-AF33-8454638C3C26}"/>
              </a:ext>
            </a:extLst>
          </p:cNvPr>
          <p:cNvSpPr>
            <a:spLocks noGrp="1"/>
          </p:cNvSpPr>
          <p:nvPr>
            <p:ph type="dt" sz="half" idx="10"/>
          </p:nvPr>
        </p:nvSpPr>
        <p:spPr/>
        <p:txBody>
          <a:bodyPr/>
          <a:lstStyle/>
          <a:p>
            <a:r>
              <a:rPr lang="en-US"/>
              <a:t>05/16/25</a:t>
            </a:r>
            <a:endParaRPr lang="en-TW"/>
          </a:p>
        </p:txBody>
      </p:sp>
      <p:sp>
        <p:nvSpPr>
          <p:cNvPr id="5" name="Footer Placeholder 4">
            <a:extLst>
              <a:ext uri="{FF2B5EF4-FFF2-40B4-BE49-F238E27FC236}">
                <a16:creationId xmlns:a16="http://schemas.microsoft.com/office/drawing/2014/main" id="{7743A02A-D040-5E42-A264-EB4175F3579A}"/>
              </a:ext>
            </a:extLst>
          </p:cNvPr>
          <p:cNvSpPr>
            <a:spLocks noGrp="1"/>
          </p:cNvSpPr>
          <p:nvPr>
            <p:ph type="ftr" sz="quarter" idx="11"/>
          </p:nvPr>
        </p:nvSpPr>
        <p:spPr/>
        <p:txBody>
          <a:bodyPr/>
          <a:lstStyle/>
          <a:p>
            <a:r>
              <a:rPr lang="en-US"/>
              <a:t>2024 Summer Student Program</a:t>
            </a:r>
            <a:endParaRPr lang="en-TW"/>
          </a:p>
        </p:txBody>
      </p:sp>
      <p:sp>
        <p:nvSpPr>
          <p:cNvPr id="6" name="Slide Number Placeholder 5">
            <a:extLst>
              <a:ext uri="{FF2B5EF4-FFF2-40B4-BE49-F238E27FC236}">
                <a16:creationId xmlns:a16="http://schemas.microsoft.com/office/drawing/2014/main" id="{0FB78DF1-9C27-6642-9CC3-1D276BA680EE}"/>
              </a:ext>
            </a:extLst>
          </p:cNvPr>
          <p:cNvSpPr>
            <a:spLocks noGrp="1"/>
          </p:cNvSpPr>
          <p:nvPr>
            <p:ph type="sldNum" sz="quarter" idx="12"/>
          </p:nvPr>
        </p:nvSpPr>
        <p:spPr/>
        <p:txBody>
          <a:bodyPr/>
          <a:lstStyle/>
          <a:p>
            <a:fld id="{1EB1DD12-252F-164B-BD80-6A20DC96897C}" type="slidenum">
              <a:rPr lang="en-TW" smtClean="0"/>
              <a:t>‹#›</a:t>
            </a:fld>
            <a:endParaRPr lang="en-TW"/>
          </a:p>
        </p:txBody>
      </p:sp>
    </p:spTree>
    <p:extLst>
      <p:ext uri="{BB962C8B-B14F-4D97-AF65-F5344CB8AC3E}">
        <p14:creationId xmlns:p14="http://schemas.microsoft.com/office/powerpoint/2010/main" val="2818858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9E459-0DE8-E04A-83F6-8C4CA953E279}"/>
              </a:ext>
            </a:extLst>
          </p:cNvPr>
          <p:cNvSpPr>
            <a:spLocks noGrp="1"/>
          </p:cNvSpPr>
          <p:nvPr>
            <p:ph type="title"/>
          </p:nvPr>
        </p:nvSpPr>
        <p:spPr/>
        <p:txBody>
          <a:bodyPr/>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DB2F5D1D-24BD-CA48-8FB0-AB5EB3FB57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A0CC566F-B8EF-FA4A-B375-EAA3BC3B209A}"/>
              </a:ext>
            </a:extLst>
          </p:cNvPr>
          <p:cNvSpPr>
            <a:spLocks noGrp="1"/>
          </p:cNvSpPr>
          <p:nvPr>
            <p:ph type="dt" sz="half" idx="10"/>
          </p:nvPr>
        </p:nvSpPr>
        <p:spPr/>
        <p:txBody>
          <a:bodyPr/>
          <a:lstStyle/>
          <a:p>
            <a:r>
              <a:rPr lang="en-US"/>
              <a:t>05/16/25</a:t>
            </a:r>
            <a:endParaRPr lang="en-TW"/>
          </a:p>
        </p:txBody>
      </p:sp>
      <p:sp>
        <p:nvSpPr>
          <p:cNvPr id="5" name="Footer Placeholder 4">
            <a:extLst>
              <a:ext uri="{FF2B5EF4-FFF2-40B4-BE49-F238E27FC236}">
                <a16:creationId xmlns:a16="http://schemas.microsoft.com/office/drawing/2014/main" id="{95B34A90-DF25-7B4B-9B71-0E038BEF0F0D}"/>
              </a:ext>
            </a:extLst>
          </p:cNvPr>
          <p:cNvSpPr>
            <a:spLocks noGrp="1"/>
          </p:cNvSpPr>
          <p:nvPr>
            <p:ph type="ftr" sz="quarter" idx="11"/>
          </p:nvPr>
        </p:nvSpPr>
        <p:spPr/>
        <p:txBody>
          <a:bodyPr/>
          <a:lstStyle/>
          <a:p>
            <a:r>
              <a:rPr lang="en-US"/>
              <a:t>2024 Summer Student Program</a:t>
            </a:r>
            <a:endParaRPr lang="en-TW"/>
          </a:p>
        </p:txBody>
      </p:sp>
      <p:sp>
        <p:nvSpPr>
          <p:cNvPr id="6" name="Slide Number Placeholder 5">
            <a:extLst>
              <a:ext uri="{FF2B5EF4-FFF2-40B4-BE49-F238E27FC236}">
                <a16:creationId xmlns:a16="http://schemas.microsoft.com/office/drawing/2014/main" id="{4E74ECCA-B974-4248-87AB-EFD215295A28}"/>
              </a:ext>
            </a:extLst>
          </p:cNvPr>
          <p:cNvSpPr>
            <a:spLocks noGrp="1"/>
          </p:cNvSpPr>
          <p:nvPr>
            <p:ph type="sldNum" sz="quarter" idx="12"/>
          </p:nvPr>
        </p:nvSpPr>
        <p:spPr/>
        <p:txBody>
          <a:bodyPr/>
          <a:lstStyle/>
          <a:p>
            <a:fld id="{1EB1DD12-252F-164B-BD80-6A20DC96897C}" type="slidenum">
              <a:rPr lang="en-TW" smtClean="0"/>
              <a:t>‹#›</a:t>
            </a:fld>
            <a:endParaRPr lang="en-TW"/>
          </a:p>
        </p:txBody>
      </p:sp>
    </p:spTree>
    <p:extLst>
      <p:ext uri="{BB962C8B-B14F-4D97-AF65-F5344CB8AC3E}">
        <p14:creationId xmlns:p14="http://schemas.microsoft.com/office/powerpoint/2010/main" val="1213901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76C934-5D52-9242-91FA-0FB7B8625F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6F836A8E-92B2-9A4E-B419-D188D443CB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DB1FDB4E-B284-8A41-A47C-EF2334E9A8A6}"/>
              </a:ext>
            </a:extLst>
          </p:cNvPr>
          <p:cNvSpPr>
            <a:spLocks noGrp="1"/>
          </p:cNvSpPr>
          <p:nvPr>
            <p:ph type="dt" sz="half" idx="10"/>
          </p:nvPr>
        </p:nvSpPr>
        <p:spPr/>
        <p:txBody>
          <a:bodyPr/>
          <a:lstStyle/>
          <a:p>
            <a:r>
              <a:rPr lang="en-US"/>
              <a:t>05/16/25</a:t>
            </a:r>
            <a:endParaRPr lang="en-TW"/>
          </a:p>
        </p:txBody>
      </p:sp>
      <p:sp>
        <p:nvSpPr>
          <p:cNvPr id="5" name="Footer Placeholder 4">
            <a:extLst>
              <a:ext uri="{FF2B5EF4-FFF2-40B4-BE49-F238E27FC236}">
                <a16:creationId xmlns:a16="http://schemas.microsoft.com/office/drawing/2014/main" id="{BB0206A8-7587-5B4D-A072-E436DE84EDCD}"/>
              </a:ext>
            </a:extLst>
          </p:cNvPr>
          <p:cNvSpPr>
            <a:spLocks noGrp="1"/>
          </p:cNvSpPr>
          <p:nvPr>
            <p:ph type="ftr" sz="quarter" idx="11"/>
          </p:nvPr>
        </p:nvSpPr>
        <p:spPr/>
        <p:txBody>
          <a:bodyPr/>
          <a:lstStyle/>
          <a:p>
            <a:r>
              <a:rPr lang="en-US"/>
              <a:t>2024 Summer Student Program</a:t>
            </a:r>
            <a:endParaRPr lang="en-TW"/>
          </a:p>
        </p:txBody>
      </p:sp>
      <p:sp>
        <p:nvSpPr>
          <p:cNvPr id="6" name="Slide Number Placeholder 5">
            <a:extLst>
              <a:ext uri="{FF2B5EF4-FFF2-40B4-BE49-F238E27FC236}">
                <a16:creationId xmlns:a16="http://schemas.microsoft.com/office/drawing/2014/main" id="{9CA100E3-369F-6C4A-B2BF-B557A4AD34EA}"/>
              </a:ext>
            </a:extLst>
          </p:cNvPr>
          <p:cNvSpPr>
            <a:spLocks noGrp="1"/>
          </p:cNvSpPr>
          <p:nvPr>
            <p:ph type="sldNum" sz="quarter" idx="12"/>
          </p:nvPr>
        </p:nvSpPr>
        <p:spPr/>
        <p:txBody>
          <a:bodyPr/>
          <a:lstStyle/>
          <a:p>
            <a:fld id="{1EB1DD12-252F-164B-BD80-6A20DC96897C}" type="slidenum">
              <a:rPr lang="en-TW" smtClean="0"/>
              <a:t>‹#›</a:t>
            </a:fld>
            <a:endParaRPr lang="en-TW"/>
          </a:p>
        </p:txBody>
      </p:sp>
    </p:spTree>
    <p:extLst>
      <p:ext uri="{BB962C8B-B14F-4D97-AF65-F5344CB8AC3E}">
        <p14:creationId xmlns:p14="http://schemas.microsoft.com/office/powerpoint/2010/main" val="2166006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047-A7DE-524C-B526-F899F311E8FF}"/>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C399B119-A770-E84D-A49C-10B588AAE2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F8A68316-5AB2-A54C-B573-EEF265C083B8}"/>
              </a:ext>
            </a:extLst>
          </p:cNvPr>
          <p:cNvSpPr>
            <a:spLocks noGrp="1"/>
          </p:cNvSpPr>
          <p:nvPr>
            <p:ph type="dt" sz="half" idx="10"/>
          </p:nvPr>
        </p:nvSpPr>
        <p:spPr/>
        <p:txBody>
          <a:bodyPr/>
          <a:lstStyle/>
          <a:p>
            <a:r>
              <a:rPr lang="en-US"/>
              <a:t>05/16/25</a:t>
            </a:r>
            <a:endParaRPr lang="en-TW"/>
          </a:p>
        </p:txBody>
      </p:sp>
      <p:sp>
        <p:nvSpPr>
          <p:cNvPr id="5" name="Footer Placeholder 4">
            <a:extLst>
              <a:ext uri="{FF2B5EF4-FFF2-40B4-BE49-F238E27FC236}">
                <a16:creationId xmlns:a16="http://schemas.microsoft.com/office/drawing/2014/main" id="{7C3A3D0B-0B40-E040-A792-8DFF77D4A28F}"/>
              </a:ext>
            </a:extLst>
          </p:cNvPr>
          <p:cNvSpPr>
            <a:spLocks noGrp="1"/>
          </p:cNvSpPr>
          <p:nvPr>
            <p:ph type="ftr" sz="quarter" idx="11"/>
          </p:nvPr>
        </p:nvSpPr>
        <p:spPr/>
        <p:txBody>
          <a:bodyPr/>
          <a:lstStyle/>
          <a:p>
            <a:r>
              <a:rPr lang="en-US"/>
              <a:t>2024 Summer Student Program</a:t>
            </a:r>
            <a:endParaRPr lang="en-TW"/>
          </a:p>
        </p:txBody>
      </p:sp>
      <p:sp>
        <p:nvSpPr>
          <p:cNvPr id="6" name="Slide Number Placeholder 5">
            <a:extLst>
              <a:ext uri="{FF2B5EF4-FFF2-40B4-BE49-F238E27FC236}">
                <a16:creationId xmlns:a16="http://schemas.microsoft.com/office/drawing/2014/main" id="{62B3C217-25E0-2443-95CF-7F060DE74363}"/>
              </a:ext>
            </a:extLst>
          </p:cNvPr>
          <p:cNvSpPr>
            <a:spLocks noGrp="1"/>
          </p:cNvSpPr>
          <p:nvPr>
            <p:ph type="sldNum" sz="quarter" idx="12"/>
          </p:nvPr>
        </p:nvSpPr>
        <p:spPr/>
        <p:txBody>
          <a:bodyPr/>
          <a:lstStyle/>
          <a:p>
            <a:fld id="{1EB1DD12-252F-164B-BD80-6A20DC96897C}" type="slidenum">
              <a:rPr lang="en-TW" smtClean="0"/>
              <a:t>‹#›</a:t>
            </a:fld>
            <a:endParaRPr lang="en-TW"/>
          </a:p>
        </p:txBody>
      </p:sp>
    </p:spTree>
    <p:extLst>
      <p:ext uri="{BB962C8B-B14F-4D97-AF65-F5344CB8AC3E}">
        <p14:creationId xmlns:p14="http://schemas.microsoft.com/office/powerpoint/2010/main" val="3078418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A6F1C-065F-BC42-A309-E356277883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W"/>
          </a:p>
        </p:txBody>
      </p:sp>
      <p:sp>
        <p:nvSpPr>
          <p:cNvPr id="3" name="Text Placeholder 2">
            <a:extLst>
              <a:ext uri="{FF2B5EF4-FFF2-40B4-BE49-F238E27FC236}">
                <a16:creationId xmlns:a16="http://schemas.microsoft.com/office/drawing/2014/main" id="{2E7445AB-C11D-D643-B952-32C2ACDF81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513451-1516-3B48-AD62-7C7B94E15264}"/>
              </a:ext>
            </a:extLst>
          </p:cNvPr>
          <p:cNvSpPr>
            <a:spLocks noGrp="1"/>
          </p:cNvSpPr>
          <p:nvPr>
            <p:ph type="dt" sz="half" idx="10"/>
          </p:nvPr>
        </p:nvSpPr>
        <p:spPr/>
        <p:txBody>
          <a:bodyPr/>
          <a:lstStyle/>
          <a:p>
            <a:r>
              <a:rPr lang="en-US"/>
              <a:t>05/16/25</a:t>
            </a:r>
            <a:endParaRPr lang="en-TW"/>
          </a:p>
        </p:txBody>
      </p:sp>
      <p:sp>
        <p:nvSpPr>
          <p:cNvPr id="5" name="Footer Placeholder 4">
            <a:extLst>
              <a:ext uri="{FF2B5EF4-FFF2-40B4-BE49-F238E27FC236}">
                <a16:creationId xmlns:a16="http://schemas.microsoft.com/office/drawing/2014/main" id="{98C23CD6-5B63-8A46-84FA-B8A1DAD429A2}"/>
              </a:ext>
            </a:extLst>
          </p:cNvPr>
          <p:cNvSpPr>
            <a:spLocks noGrp="1"/>
          </p:cNvSpPr>
          <p:nvPr>
            <p:ph type="ftr" sz="quarter" idx="11"/>
          </p:nvPr>
        </p:nvSpPr>
        <p:spPr/>
        <p:txBody>
          <a:bodyPr/>
          <a:lstStyle/>
          <a:p>
            <a:r>
              <a:rPr lang="en-US"/>
              <a:t>2024 Summer Student Program</a:t>
            </a:r>
            <a:endParaRPr lang="en-TW"/>
          </a:p>
        </p:txBody>
      </p:sp>
      <p:sp>
        <p:nvSpPr>
          <p:cNvPr id="6" name="Slide Number Placeholder 5">
            <a:extLst>
              <a:ext uri="{FF2B5EF4-FFF2-40B4-BE49-F238E27FC236}">
                <a16:creationId xmlns:a16="http://schemas.microsoft.com/office/drawing/2014/main" id="{DBC8C17A-BCC7-5E4B-9BDE-1F9055AEC7A4}"/>
              </a:ext>
            </a:extLst>
          </p:cNvPr>
          <p:cNvSpPr>
            <a:spLocks noGrp="1"/>
          </p:cNvSpPr>
          <p:nvPr>
            <p:ph type="sldNum" sz="quarter" idx="12"/>
          </p:nvPr>
        </p:nvSpPr>
        <p:spPr/>
        <p:txBody>
          <a:bodyPr/>
          <a:lstStyle/>
          <a:p>
            <a:fld id="{1EB1DD12-252F-164B-BD80-6A20DC96897C}" type="slidenum">
              <a:rPr lang="en-TW" smtClean="0"/>
              <a:t>‹#›</a:t>
            </a:fld>
            <a:endParaRPr lang="en-TW"/>
          </a:p>
        </p:txBody>
      </p:sp>
    </p:spTree>
    <p:extLst>
      <p:ext uri="{BB962C8B-B14F-4D97-AF65-F5344CB8AC3E}">
        <p14:creationId xmlns:p14="http://schemas.microsoft.com/office/powerpoint/2010/main" val="396087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48209-9276-5542-879D-53C97D30954A}"/>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880D8398-9D38-6941-9BBA-F1AE43D84F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Content Placeholder 3">
            <a:extLst>
              <a:ext uri="{FF2B5EF4-FFF2-40B4-BE49-F238E27FC236}">
                <a16:creationId xmlns:a16="http://schemas.microsoft.com/office/drawing/2014/main" id="{A2EB0C82-76E6-844C-9794-656F7CF8A0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Date Placeholder 4">
            <a:extLst>
              <a:ext uri="{FF2B5EF4-FFF2-40B4-BE49-F238E27FC236}">
                <a16:creationId xmlns:a16="http://schemas.microsoft.com/office/drawing/2014/main" id="{5996547E-3D44-BC4F-8EA3-422B6C8E3441}"/>
              </a:ext>
            </a:extLst>
          </p:cNvPr>
          <p:cNvSpPr>
            <a:spLocks noGrp="1"/>
          </p:cNvSpPr>
          <p:nvPr>
            <p:ph type="dt" sz="half" idx="10"/>
          </p:nvPr>
        </p:nvSpPr>
        <p:spPr/>
        <p:txBody>
          <a:bodyPr/>
          <a:lstStyle/>
          <a:p>
            <a:r>
              <a:rPr lang="en-US"/>
              <a:t>05/16/25</a:t>
            </a:r>
            <a:endParaRPr lang="en-TW"/>
          </a:p>
        </p:txBody>
      </p:sp>
      <p:sp>
        <p:nvSpPr>
          <p:cNvPr id="6" name="Footer Placeholder 5">
            <a:extLst>
              <a:ext uri="{FF2B5EF4-FFF2-40B4-BE49-F238E27FC236}">
                <a16:creationId xmlns:a16="http://schemas.microsoft.com/office/drawing/2014/main" id="{3884E85D-FD24-744E-A450-E0BE9F128983}"/>
              </a:ext>
            </a:extLst>
          </p:cNvPr>
          <p:cNvSpPr>
            <a:spLocks noGrp="1"/>
          </p:cNvSpPr>
          <p:nvPr>
            <p:ph type="ftr" sz="quarter" idx="11"/>
          </p:nvPr>
        </p:nvSpPr>
        <p:spPr/>
        <p:txBody>
          <a:bodyPr/>
          <a:lstStyle/>
          <a:p>
            <a:r>
              <a:rPr lang="en-US"/>
              <a:t>2024 Summer Student Program</a:t>
            </a:r>
            <a:endParaRPr lang="en-TW"/>
          </a:p>
        </p:txBody>
      </p:sp>
      <p:sp>
        <p:nvSpPr>
          <p:cNvPr id="7" name="Slide Number Placeholder 6">
            <a:extLst>
              <a:ext uri="{FF2B5EF4-FFF2-40B4-BE49-F238E27FC236}">
                <a16:creationId xmlns:a16="http://schemas.microsoft.com/office/drawing/2014/main" id="{46495326-D421-2C49-9AB5-27AC75BC0FAF}"/>
              </a:ext>
            </a:extLst>
          </p:cNvPr>
          <p:cNvSpPr>
            <a:spLocks noGrp="1"/>
          </p:cNvSpPr>
          <p:nvPr>
            <p:ph type="sldNum" sz="quarter" idx="12"/>
          </p:nvPr>
        </p:nvSpPr>
        <p:spPr/>
        <p:txBody>
          <a:bodyPr/>
          <a:lstStyle/>
          <a:p>
            <a:fld id="{1EB1DD12-252F-164B-BD80-6A20DC96897C}" type="slidenum">
              <a:rPr lang="en-TW" smtClean="0"/>
              <a:t>‹#›</a:t>
            </a:fld>
            <a:endParaRPr lang="en-TW"/>
          </a:p>
        </p:txBody>
      </p:sp>
    </p:spTree>
    <p:extLst>
      <p:ext uri="{BB962C8B-B14F-4D97-AF65-F5344CB8AC3E}">
        <p14:creationId xmlns:p14="http://schemas.microsoft.com/office/powerpoint/2010/main" val="1526259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B0C65-97A8-8D49-A956-1A1792A8F356}"/>
              </a:ext>
            </a:extLst>
          </p:cNvPr>
          <p:cNvSpPr>
            <a:spLocks noGrp="1"/>
          </p:cNvSpPr>
          <p:nvPr>
            <p:ph type="title"/>
          </p:nvPr>
        </p:nvSpPr>
        <p:spPr>
          <a:xfrm>
            <a:off x="839788" y="365125"/>
            <a:ext cx="10515600" cy="1325563"/>
          </a:xfrm>
        </p:spPr>
        <p:txBody>
          <a:bodyPr/>
          <a:lstStyle/>
          <a:p>
            <a:r>
              <a:rPr lang="en-US"/>
              <a:t>Click to edit Master title style</a:t>
            </a:r>
            <a:endParaRPr lang="en-TW"/>
          </a:p>
        </p:txBody>
      </p:sp>
      <p:sp>
        <p:nvSpPr>
          <p:cNvPr id="3" name="Text Placeholder 2">
            <a:extLst>
              <a:ext uri="{FF2B5EF4-FFF2-40B4-BE49-F238E27FC236}">
                <a16:creationId xmlns:a16="http://schemas.microsoft.com/office/drawing/2014/main" id="{E57E935C-4A13-0B44-B35A-14B3C1F3E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D4ED44-6347-C644-9AEC-CACAA79DC5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Text Placeholder 4">
            <a:extLst>
              <a:ext uri="{FF2B5EF4-FFF2-40B4-BE49-F238E27FC236}">
                <a16:creationId xmlns:a16="http://schemas.microsoft.com/office/drawing/2014/main" id="{DA0729AB-353A-F14C-9CAB-608492F46E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358C6A-0B27-F040-8E62-ED0BCDB2C4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7" name="Date Placeholder 6">
            <a:extLst>
              <a:ext uri="{FF2B5EF4-FFF2-40B4-BE49-F238E27FC236}">
                <a16:creationId xmlns:a16="http://schemas.microsoft.com/office/drawing/2014/main" id="{490B31F4-6CA1-8447-A194-1389037044DD}"/>
              </a:ext>
            </a:extLst>
          </p:cNvPr>
          <p:cNvSpPr>
            <a:spLocks noGrp="1"/>
          </p:cNvSpPr>
          <p:nvPr>
            <p:ph type="dt" sz="half" idx="10"/>
          </p:nvPr>
        </p:nvSpPr>
        <p:spPr/>
        <p:txBody>
          <a:bodyPr/>
          <a:lstStyle/>
          <a:p>
            <a:r>
              <a:rPr lang="en-US"/>
              <a:t>05/16/25</a:t>
            </a:r>
            <a:endParaRPr lang="en-TW"/>
          </a:p>
        </p:txBody>
      </p:sp>
      <p:sp>
        <p:nvSpPr>
          <p:cNvPr id="8" name="Footer Placeholder 7">
            <a:extLst>
              <a:ext uri="{FF2B5EF4-FFF2-40B4-BE49-F238E27FC236}">
                <a16:creationId xmlns:a16="http://schemas.microsoft.com/office/drawing/2014/main" id="{A556A5D4-3A20-0A42-B0AD-09045061B769}"/>
              </a:ext>
            </a:extLst>
          </p:cNvPr>
          <p:cNvSpPr>
            <a:spLocks noGrp="1"/>
          </p:cNvSpPr>
          <p:nvPr>
            <p:ph type="ftr" sz="quarter" idx="11"/>
          </p:nvPr>
        </p:nvSpPr>
        <p:spPr/>
        <p:txBody>
          <a:bodyPr/>
          <a:lstStyle/>
          <a:p>
            <a:r>
              <a:rPr lang="en-US"/>
              <a:t>2024 Summer Student Program</a:t>
            </a:r>
            <a:endParaRPr lang="en-TW"/>
          </a:p>
        </p:txBody>
      </p:sp>
      <p:sp>
        <p:nvSpPr>
          <p:cNvPr id="9" name="Slide Number Placeholder 8">
            <a:extLst>
              <a:ext uri="{FF2B5EF4-FFF2-40B4-BE49-F238E27FC236}">
                <a16:creationId xmlns:a16="http://schemas.microsoft.com/office/drawing/2014/main" id="{1BAC5688-51B2-EF49-AD76-8C83EFAF2136}"/>
              </a:ext>
            </a:extLst>
          </p:cNvPr>
          <p:cNvSpPr>
            <a:spLocks noGrp="1"/>
          </p:cNvSpPr>
          <p:nvPr>
            <p:ph type="sldNum" sz="quarter" idx="12"/>
          </p:nvPr>
        </p:nvSpPr>
        <p:spPr/>
        <p:txBody>
          <a:bodyPr/>
          <a:lstStyle/>
          <a:p>
            <a:fld id="{1EB1DD12-252F-164B-BD80-6A20DC96897C}" type="slidenum">
              <a:rPr lang="en-TW" smtClean="0"/>
              <a:t>‹#›</a:t>
            </a:fld>
            <a:endParaRPr lang="en-TW"/>
          </a:p>
        </p:txBody>
      </p:sp>
    </p:spTree>
    <p:extLst>
      <p:ext uri="{BB962C8B-B14F-4D97-AF65-F5344CB8AC3E}">
        <p14:creationId xmlns:p14="http://schemas.microsoft.com/office/powerpoint/2010/main" val="2023320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1EBDF-52E6-AC46-8578-9B0FA1B6BF13}"/>
              </a:ext>
            </a:extLst>
          </p:cNvPr>
          <p:cNvSpPr>
            <a:spLocks noGrp="1"/>
          </p:cNvSpPr>
          <p:nvPr>
            <p:ph type="title"/>
          </p:nvPr>
        </p:nvSpPr>
        <p:spPr/>
        <p:txBody>
          <a:bodyPr/>
          <a:lstStyle/>
          <a:p>
            <a:r>
              <a:rPr lang="en-US"/>
              <a:t>Click to edit Master title style</a:t>
            </a:r>
            <a:endParaRPr lang="en-TW"/>
          </a:p>
        </p:txBody>
      </p:sp>
      <p:sp>
        <p:nvSpPr>
          <p:cNvPr id="3" name="Date Placeholder 2">
            <a:extLst>
              <a:ext uri="{FF2B5EF4-FFF2-40B4-BE49-F238E27FC236}">
                <a16:creationId xmlns:a16="http://schemas.microsoft.com/office/drawing/2014/main" id="{75E3D989-3B1C-5E44-9035-49CFE0252495}"/>
              </a:ext>
            </a:extLst>
          </p:cNvPr>
          <p:cNvSpPr>
            <a:spLocks noGrp="1"/>
          </p:cNvSpPr>
          <p:nvPr>
            <p:ph type="dt" sz="half" idx="10"/>
          </p:nvPr>
        </p:nvSpPr>
        <p:spPr/>
        <p:txBody>
          <a:bodyPr/>
          <a:lstStyle/>
          <a:p>
            <a:r>
              <a:rPr lang="en-US"/>
              <a:t>05/16/25</a:t>
            </a:r>
            <a:endParaRPr lang="en-TW"/>
          </a:p>
        </p:txBody>
      </p:sp>
      <p:sp>
        <p:nvSpPr>
          <p:cNvPr id="4" name="Footer Placeholder 3">
            <a:extLst>
              <a:ext uri="{FF2B5EF4-FFF2-40B4-BE49-F238E27FC236}">
                <a16:creationId xmlns:a16="http://schemas.microsoft.com/office/drawing/2014/main" id="{46C39C6A-9351-5D42-8C74-9207F8A1FCBC}"/>
              </a:ext>
            </a:extLst>
          </p:cNvPr>
          <p:cNvSpPr>
            <a:spLocks noGrp="1"/>
          </p:cNvSpPr>
          <p:nvPr>
            <p:ph type="ftr" sz="quarter" idx="11"/>
          </p:nvPr>
        </p:nvSpPr>
        <p:spPr/>
        <p:txBody>
          <a:bodyPr/>
          <a:lstStyle/>
          <a:p>
            <a:r>
              <a:rPr lang="en-US"/>
              <a:t>2024 Summer Student Program</a:t>
            </a:r>
            <a:endParaRPr lang="en-TW"/>
          </a:p>
        </p:txBody>
      </p:sp>
      <p:sp>
        <p:nvSpPr>
          <p:cNvPr id="5" name="Slide Number Placeholder 4">
            <a:extLst>
              <a:ext uri="{FF2B5EF4-FFF2-40B4-BE49-F238E27FC236}">
                <a16:creationId xmlns:a16="http://schemas.microsoft.com/office/drawing/2014/main" id="{56D2D110-8DEE-5942-9AE5-B67ACF216611}"/>
              </a:ext>
            </a:extLst>
          </p:cNvPr>
          <p:cNvSpPr>
            <a:spLocks noGrp="1"/>
          </p:cNvSpPr>
          <p:nvPr>
            <p:ph type="sldNum" sz="quarter" idx="12"/>
          </p:nvPr>
        </p:nvSpPr>
        <p:spPr/>
        <p:txBody>
          <a:bodyPr/>
          <a:lstStyle/>
          <a:p>
            <a:fld id="{1EB1DD12-252F-164B-BD80-6A20DC96897C}" type="slidenum">
              <a:rPr lang="en-TW" smtClean="0"/>
              <a:t>‹#›</a:t>
            </a:fld>
            <a:endParaRPr lang="en-TW"/>
          </a:p>
        </p:txBody>
      </p:sp>
    </p:spTree>
    <p:extLst>
      <p:ext uri="{BB962C8B-B14F-4D97-AF65-F5344CB8AC3E}">
        <p14:creationId xmlns:p14="http://schemas.microsoft.com/office/powerpoint/2010/main" val="4134127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AA80E9-E705-6847-A1D2-9EDCF32A0A7E}"/>
              </a:ext>
            </a:extLst>
          </p:cNvPr>
          <p:cNvSpPr>
            <a:spLocks noGrp="1"/>
          </p:cNvSpPr>
          <p:nvPr>
            <p:ph type="dt" sz="half" idx="10"/>
          </p:nvPr>
        </p:nvSpPr>
        <p:spPr/>
        <p:txBody>
          <a:bodyPr/>
          <a:lstStyle/>
          <a:p>
            <a:r>
              <a:rPr lang="en-US"/>
              <a:t>05/16/25</a:t>
            </a:r>
            <a:endParaRPr lang="en-TW"/>
          </a:p>
        </p:txBody>
      </p:sp>
      <p:sp>
        <p:nvSpPr>
          <p:cNvPr id="3" name="Footer Placeholder 2">
            <a:extLst>
              <a:ext uri="{FF2B5EF4-FFF2-40B4-BE49-F238E27FC236}">
                <a16:creationId xmlns:a16="http://schemas.microsoft.com/office/drawing/2014/main" id="{52DE8A77-E2A4-6144-9B48-D2EB2B92B51E}"/>
              </a:ext>
            </a:extLst>
          </p:cNvPr>
          <p:cNvSpPr>
            <a:spLocks noGrp="1"/>
          </p:cNvSpPr>
          <p:nvPr>
            <p:ph type="ftr" sz="quarter" idx="11"/>
          </p:nvPr>
        </p:nvSpPr>
        <p:spPr/>
        <p:txBody>
          <a:bodyPr/>
          <a:lstStyle/>
          <a:p>
            <a:r>
              <a:rPr lang="en-US"/>
              <a:t>2024 Summer Student Program</a:t>
            </a:r>
            <a:endParaRPr lang="en-TW"/>
          </a:p>
        </p:txBody>
      </p:sp>
      <p:sp>
        <p:nvSpPr>
          <p:cNvPr id="4" name="Slide Number Placeholder 3">
            <a:extLst>
              <a:ext uri="{FF2B5EF4-FFF2-40B4-BE49-F238E27FC236}">
                <a16:creationId xmlns:a16="http://schemas.microsoft.com/office/drawing/2014/main" id="{F2FC3EB1-0810-EB4B-B372-02FE32110833}"/>
              </a:ext>
            </a:extLst>
          </p:cNvPr>
          <p:cNvSpPr>
            <a:spLocks noGrp="1"/>
          </p:cNvSpPr>
          <p:nvPr>
            <p:ph type="sldNum" sz="quarter" idx="12"/>
          </p:nvPr>
        </p:nvSpPr>
        <p:spPr/>
        <p:txBody>
          <a:bodyPr/>
          <a:lstStyle/>
          <a:p>
            <a:fld id="{1EB1DD12-252F-164B-BD80-6A20DC96897C}" type="slidenum">
              <a:rPr lang="en-TW" smtClean="0"/>
              <a:t>‹#›</a:t>
            </a:fld>
            <a:endParaRPr lang="en-TW"/>
          </a:p>
        </p:txBody>
      </p:sp>
    </p:spTree>
    <p:extLst>
      <p:ext uri="{BB962C8B-B14F-4D97-AF65-F5344CB8AC3E}">
        <p14:creationId xmlns:p14="http://schemas.microsoft.com/office/powerpoint/2010/main" val="353874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D67D8-5D2E-5144-8CA4-177F9660FC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Content Placeholder 2">
            <a:extLst>
              <a:ext uri="{FF2B5EF4-FFF2-40B4-BE49-F238E27FC236}">
                <a16:creationId xmlns:a16="http://schemas.microsoft.com/office/drawing/2014/main" id="{D01FB92D-44AF-E744-92E4-387250FEA3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Text Placeholder 3">
            <a:extLst>
              <a:ext uri="{FF2B5EF4-FFF2-40B4-BE49-F238E27FC236}">
                <a16:creationId xmlns:a16="http://schemas.microsoft.com/office/drawing/2014/main" id="{EDD674BD-3ED6-294E-8C82-9A416F0DA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59CE3F-491F-924B-8B84-B0A751919AB2}"/>
              </a:ext>
            </a:extLst>
          </p:cNvPr>
          <p:cNvSpPr>
            <a:spLocks noGrp="1"/>
          </p:cNvSpPr>
          <p:nvPr>
            <p:ph type="dt" sz="half" idx="10"/>
          </p:nvPr>
        </p:nvSpPr>
        <p:spPr/>
        <p:txBody>
          <a:bodyPr/>
          <a:lstStyle/>
          <a:p>
            <a:r>
              <a:rPr lang="en-US"/>
              <a:t>05/16/25</a:t>
            </a:r>
            <a:endParaRPr lang="en-TW"/>
          </a:p>
        </p:txBody>
      </p:sp>
      <p:sp>
        <p:nvSpPr>
          <p:cNvPr id="6" name="Footer Placeholder 5">
            <a:extLst>
              <a:ext uri="{FF2B5EF4-FFF2-40B4-BE49-F238E27FC236}">
                <a16:creationId xmlns:a16="http://schemas.microsoft.com/office/drawing/2014/main" id="{2F47494C-E750-1743-B859-13852A519594}"/>
              </a:ext>
            </a:extLst>
          </p:cNvPr>
          <p:cNvSpPr>
            <a:spLocks noGrp="1"/>
          </p:cNvSpPr>
          <p:nvPr>
            <p:ph type="ftr" sz="quarter" idx="11"/>
          </p:nvPr>
        </p:nvSpPr>
        <p:spPr/>
        <p:txBody>
          <a:bodyPr/>
          <a:lstStyle/>
          <a:p>
            <a:r>
              <a:rPr lang="en-US"/>
              <a:t>2024 Summer Student Program</a:t>
            </a:r>
            <a:endParaRPr lang="en-TW"/>
          </a:p>
        </p:txBody>
      </p:sp>
      <p:sp>
        <p:nvSpPr>
          <p:cNvPr id="7" name="Slide Number Placeholder 6">
            <a:extLst>
              <a:ext uri="{FF2B5EF4-FFF2-40B4-BE49-F238E27FC236}">
                <a16:creationId xmlns:a16="http://schemas.microsoft.com/office/drawing/2014/main" id="{380084A1-3084-5141-AA31-A255976BDBA4}"/>
              </a:ext>
            </a:extLst>
          </p:cNvPr>
          <p:cNvSpPr>
            <a:spLocks noGrp="1"/>
          </p:cNvSpPr>
          <p:nvPr>
            <p:ph type="sldNum" sz="quarter" idx="12"/>
          </p:nvPr>
        </p:nvSpPr>
        <p:spPr/>
        <p:txBody>
          <a:bodyPr/>
          <a:lstStyle/>
          <a:p>
            <a:fld id="{1EB1DD12-252F-164B-BD80-6A20DC96897C}" type="slidenum">
              <a:rPr lang="en-TW" smtClean="0"/>
              <a:t>‹#›</a:t>
            </a:fld>
            <a:endParaRPr lang="en-TW"/>
          </a:p>
        </p:txBody>
      </p:sp>
    </p:spTree>
    <p:extLst>
      <p:ext uri="{BB962C8B-B14F-4D97-AF65-F5344CB8AC3E}">
        <p14:creationId xmlns:p14="http://schemas.microsoft.com/office/powerpoint/2010/main" val="3323414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4A9CF-6AEB-F748-9FCB-DCE35D9F70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Picture Placeholder 2">
            <a:extLst>
              <a:ext uri="{FF2B5EF4-FFF2-40B4-BE49-F238E27FC236}">
                <a16:creationId xmlns:a16="http://schemas.microsoft.com/office/drawing/2014/main" id="{331C626D-CD22-7943-8238-9D631723AC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W"/>
          </a:p>
        </p:txBody>
      </p:sp>
      <p:sp>
        <p:nvSpPr>
          <p:cNvPr id="4" name="Text Placeholder 3">
            <a:extLst>
              <a:ext uri="{FF2B5EF4-FFF2-40B4-BE49-F238E27FC236}">
                <a16:creationId xmlns:a16="http://schemas.microsoft.com/office/drawing/2014/main" id="{37AE7128-8490-BF4A-9C8C-7EA346EE54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272118-9C2B-C140-BE45-6F92193D0BCD}"/>
              </a:ext>
            </a:extLst>
          </p:cNvPr>
          <p:cNvSpPr>
            <a:spLocks noGrp="1"/>
          </p:cNvSpPr>
          <p:nvPr>
            <p:ph type="dt" sz="half" idx="10"/>
          </p:nvPr>
        </p:nvSpPr>
        <p:spPr/>
        <p:txBody>
          <a:bodyPr/>
          <a:lstStyle/>
          <a:p>
            <a:r>
              <a:rPr lang="en-US"/>
              <a:t>05/16/25</a:t>
            </a:r>
            <a:endParaRPr lang="en-TW"/>
          </a:p>
        </p:txBody>
      </p:sp>
      <p:sp>
        <p:nvSpPr>
          <p:cNvPr id="6" name="Footer Placeholder 5">
            <a:extLst>
              <a:ext uri="{FF2B5EF4-FFF2-40B4-BE49-F238E27FC236}">
                <a16:creationId xmlns:a16="http://schemas.microsoft.com/office/drawing/2014/main" id="{6695CF2D-B07A-A542-B502-5B805A2692F8}"/>
              </a:ext>
            </a:extLst>
          </p:cNvPr>
          <p:cNvSpPr>
            <a:spLocks noGrp="1"/>
          </p:cNvSpPr>
          <p:nvPr>
            <p:ph type="ftr" sz="quarter" idx="11"/>
          </p:nvPr>
        </p:nvSpPr>
        <p:spPr/>
        <p:txBody>
          <a:bodyPr/>
          <a:lstStyle/>
          <a:p>
            <a:r>
              <a:rPr lang="en-US"/>
              <a:t>2024 Summer Student Program</a:t>
            </a:r>
            <a:endParaRPr lang="en-TW"/>
          </a:p>
        </p:txBody>
      </p:sp>
      <p:sp>
        <p:nvSpPr>
          <p:cNvPr id="7" name="Slide Number Placeholder 6">
            <a:extLst>
              <a:ext uri="{FF2B5EF4-FFF2-40B4-BE49-F238E27FC236}">
                <a16:creationId xmlns:a16="http://schemas.microsoft.com/office/drawing/2014/main" id="{70C7B876-810F-7145-8763-7BC9E3F1E7A6}"/>
              </a:ext>
            </a:extLst>
          </p:cNvPr>
          <p:cNvSpPr>
            <a:spLocks noGrp="1"/>
          </p:cNvSpPr>
          <p:nvPr>
            <p:ph type="sldNum" sz="quarter" idx="12"/>
          </p:nvPr>
        </p:nvSpPr>
        <p:spPr/>
        <p:txBody>
          <a:bodyPr/>
          <a:lstStyle/>
          <a:p>
            <a:fld id="{1EB1DD12-252F-164B-BD80-6A20DC96897C}" type="slidenum">
              <a:rPr lang="en-TW" smtClean="0"/>
              <a:t>‹#›</a:t>
            </a:fld>
            <a:endParaRPr lang="en-TW"/>
          </a:p>
        </p:txBody>
      </p:sp>
    </p:spTree>
    <p:extLst>
      <p:ext uri="{BB962C8B-B14F-4D97-AF65-F5344CB8AC3E}">
        <p14:creationId xmlns:p14="http://schemas.microsoft.com/office/powerpoint/2010/main" val="2307502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4211DD-F900-9348-B050-6511CB9318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W"/>
          </a:p>
        </p:txBody>
      </p:sp>
      <p:sp>
        <p:nvSpPr>
          <p:cNvPr id="3" name="Text Placeholder 2">
            <a:extLst>
              <a:ext uri="{FF2B5EF4-FFF2-40B4-BE49-F238E27FC236}">
                <a16:creationId xmlns:a16="http://schemas.microsoft.com/office/drawing/2014/main" id="{F1AA1B35-C041-CE42-87AC-6063853DC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458BD56C-9C67-4A4F-8AF3-71CDD265B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05/16/25</a:t>
            </a:r>
            <a:endParaRPr lang="en-TW"/>
          </a:p>
        </p:txBody>
      </p:sp>
      <p:sp>
        <p:nvSpPr>
          <p:cNvPr id="5" name="Footer Placeholder 4">
            <a:extLst>
              <a:ext uri="{FF2B5EF4-FFF2-40B4-BE49-F238E27FC236}">
                <a16:creationId xmlns:a16="http://schemas.microsoft.com/office/drawing/2014/main" id="{FADD19CB-0210-2E45-B420-BFA04A2112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2024 Summer Student Program</a:t>
            </a:r>
            <a:endParaRPr lang="en-TW"/>
          </a:p>
        </p:txBody>
      </p:sp>
      <p:sp>
        <p:nvSpPr>
          <p:cNvPr id="6" name="Slide Number Placeholder 5">
            <a:extLst>
              <a:ext uri="{FF2B5EF4-FFF2-40B4-BE49-F238E27FC236}">
                <a16:creationId xmlns:a16="http://schemas.microsoft.com/office/drawing/2014/main" id="{1176FA40-8724-5647-882E-303ED5B8EE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1DD12-252F-164B-BD80-6A20DC96897C}" type="slidenum">
              <a:rPr lang="en-TW" smtClean="0"/>
              <a:t>‹#›</a:t>
            </a:fld>
            <a:endParaRPr lang="en-TW"/>
          </a:p>
        </p:txBody>
      </p:sp>
    </p:spTree>
    <p:extLst>
      <p:ext uri="{BB962C8B-B14F-4D97-AF65-F5344CB8AC3E}">
        <p14:creationId xmlns:p14="http://schemas.microsoft.com/office/powerpoint/2010/main" val="11252815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descr="Stars and galaxies in space&#10;&#10;Description automatically generated">
            <a:extLst>
              <a:ext uri="{FF2B5EF4-FFF2-40B4-BE49-F238E27FC236}">
                <a16:creationId xmlns:a16="http://schemas.microsoft.com/office/drawing/2014/main" id="{52BE802F-AA6E-834C-801A-624FF6928BF8}"/>
              </a:ext>
            </a:extLst>
          </p:cNvPr>
          <p:cNvPicPr>
            <a:picLocks noChangeAspect="1"/>
          </p:cNvPicPr>
          <p:nvPr/>
        </p:nvPicPr>
        <p:blipFill rotWithShape="1">
          <a:blip r:embed="rId3">
            <a:alphaModFix amt="50000"/>
          </a:blip>
          <a:srcRect t="9331" b="35544"/>
          <a:stretch/>
        </p:blipFill>
        <p:spPr>
          <a:xfrm>
            <a:off x="-64634" y="-12917"/>
            <a:ext cx="12361138" cy="6953150"/>
          </a:xfrm>
          <a:prstGeom prst="rect">
            <a:avLst/>
          </a:prstGeom>
        </p:spPr>
      </p:pic>
      <p:sp>
        <p:nvSpPr>
          <p:cNvPr id="8" name="Rectangle 7">
            <a:extLst>
              <a:ext uri="{FF2B5EF4-FFF2-40B4-BE49-F238E27FC236}">
                <a16:creationId xmlns:a16="http://schemas.microsoft.com/office/drawing/2014/main" id="{76D55CE7-D4F6-0D47-B052-9F7552E057B8}"/>
              </a:ext>
            </a:extLst>
          </p:cNvPr>
          <p:cNvSpPr/>
          <p:nvPr/>
        </p:nvSpPr>
        <p:spPr>
          <a:xfrm>
            <a:off x="1066796" y="944544"/>
            <a:ext cx="10058400" cy="5225259"/>
          </a:xfrm>
          <a:prstGeom prst="rect">
            <a:avLst/>
          </a:prstGeom>
          <a:solidFill>
            <a:srgbClr val="F2F2F2">
              <a:alpha val="74902"/>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W" dirty="0">
              <a:solidFill>
                <a:schemeClr val="tx1"/>
              </a:solidFill>
            </a:endParaRPr>
          </a:p>
        </p:txBody>
      </p:sp>
      <p:sp>
        <p:nvSpPr>
          <p:cNvPr id="11" name="Title 1">
            <a:extLst>
              <a:ext uri="{FF2B5EF4-FFF2-40B4-BE49-F238E27FC236}">
                <a16:creationId xmlns:a16="http://schemas.microsoft.com/office/drawing/2014/main" id="{C1F69852-A5CB-C245-BDBF-9EB94EFE4869}"/>
              </a:ext>
            </a:extLst>
          </p:cNvPr>
          <p:cNvSpPr>
            <a:spLocks noGrp="1"/>
          </p:cNvSpPr>
          <p:nvPr>
            <p:ph type="ctrTitle"/>
          </p:nvPr>
        </p:nvSpPr>
        <p:spPr>
          <a:xfrm>
            <a:off x="1745268" y="1286920"/>
            <a:ext cx="8741329" cy="2407439"/>
          </a:xfrm>
        </p:spPr>
        <p:txBody>
          <a:bodyPr anchor="b">
            <a:normAutofit/>
          </a:bodyPr>
          <a:lstStyle/>
          <a:p>
            <a:pPr>
              <a:lnSpc>
                <a:spcPts val="5000"/>
              </a:lnSpc>
            </a:pPr>
            <a:r>
              <a:rPr lang="en-TW" sz="4000" b="1" dirty="0">
                <a:solidFill>
                  <a:srgbClr val="002060"/>
                </a:solidFill>
                <a:latin typeface="Arial" panose="020B0604020202020204" pitchFamily="34" charset="0"/>
                <a:ea typeface="Apple Symbols" panose="02000000000000000000" pitchFamily="2" charset="-79"/>
                <a:cs typeface="Arial" panose="020B0604020202020204" pitchFamily="34" charset="0"/>
              </a:rPr>
              <a:t>Discovery of a Population of </a:t>
            </a:r>
            <a:br>
              <a:rPr lang="en-TW" sz="4000" b="1" dirty="0">
                <a:solidFill>
                  <a:srgbClr val="002060"/>
                </a:solidFill>
                <a:latin typeface="Arial" panose="020B0604020202020204" pitchFamily="34" charset="0"/>
                <a:ea typeface="Apple Symbols" panose="02000000000000000000" pitchFamily="2" charset="-79"/>
                <a:cs typeface="Arial" panose="020B0604020202020204" pitchFamily="34" charset="0"/>
              </a:rPr>
            </a:br>
            <a:r>
              <a:rPr lang="en-TW" sz="4000" b="1" dirty="0">
                <a:solidFill>
                  <a:srgbClr val="002060"/>
                </a:solidFill>
                <a:latin typeface="Arial" panose="020B0604020202020204" pitchFamily="34" charset="0"/>
                <a:ea typeface="Apple Symbols" panose="02000000000000000000" pitchFamily="2" charset="-79"/>
                <a:cs typeface="Arial" panose="020B0604020202020204" pitchFamily="34" charset="0"/>
              </a:rPr>
              <a:t>Strong Galaxy-Galaxy Lensed Faint </a:t>
            </a:r>
            <a:br>
              <a:rPr lang="en-TW" sz="4000" b="1" dirty="0">
                <a:solidFill>
                  <a:srgbClr val="002060"/>
                </a:solidFill>
                <a:latin typeface="Arial" panose="020B0604020202020204" pitchFamily="34" charset="0"/>
                <a:ea typeface="Apple Symbols" panose="02000000000000000000" pitchFamily="2" charset="-79"/>
                <a:cs typeface="Arial" panose="020B0604020202020204" pitchFamily="34" charset="0"/>
              </a:rPr>
            </a:br>
            <a:r>
              <a:rPr lang="en-TW" sz="4000" b="1" dirty="0">
                <a:solidFill>
                  <a:srgbClr val="002060"/>
                </a:solidFill>
                <a:latin typeface="Arial" panose="020B0604020202020204" pitchFamily="34" charset="0"/>
                <a:ea typeface="Apple Symbols" panose="02000000000000000000" pitchFamily="2" charset="-79"/>
                <a:cs typeface="Arial" panose="020B0604020202020204" pitchFamily="34" charset="0"/>
              </a:rPr>
              <a:t>Dusty Star-forming Galaxies</a:t>
            </a:r>
          </a:p>
        </p:txBody>
      </p:sp>
      <p:sp>
        <p:nvSpPr>
          <p:cNvPr id="13" name="Subtitle 2">
            <a:extLst>
              <a:ext uri="{FF2B5EF4-FFF2-40B4-BE49-F238E27FC236}">
                <a16:creationId xmlns:a16="http://schemas.microsoft.com/office/drawing/2014/main" id="{20F2E413-6BA1-F142-9320-E4D3725C93FB}"/>
              </a:ext>
            </a:extLst>
          </p:cNvPr>
          <p:cNvSpPr>
            <a:spLocks noGrp="1"/>
          </p:cNvSpPr>
          <p:nvPr>
            <p:ph type="subTitle" idx="1"/>
          </p:nvPr>
        </p:nvSpPr>
        <p:spPr>
          <a:xfrm>
            <a:off x="2545972" y="4398327"/>
            <a:ext cx="7100046" cy="1795245"/>
          </a:xfrm>
        </p:spPr>
        <p:txBody>
          <a:bodyPr anchor="t">
            <a:normAutofit/>
          </a:bodyPr>
          <a:lstStyle/>
          <a:p>
            <a:r>
              <a:rPr lang="en-TW" sz="2200" b="1" dirty="0">
                <a:solidFill>
                  <a:srgbClr val="002060"/>
                </a:solidFill>
                <a:latin typeface="Arial" panose="020B0604020202020204" pitchFamily="34" charset="0"/>
                <a:cs typeface="Arial" panose="020B0604020202020204" pitchFamily="34" charset="0"/>
              </a:rPr>
              <a:t>Ting-Kai Yang</a:t>
            </a:r>
          </a:p>
          <a:p>
            <a:r>
              <a:rPr lang="en-TW" sz="2200" b="1" dirty="0">
                <a:solidFill>
                  <a:srgbClr val="002060"/>
                </a:solidFill>
                <a:latin typeface="Arial" panose="020B0604020202020204" pitchFamily="34" charset="0"/>
                <a:cs typeface="Arial" panose="020B0604020202020204" pitchFamily="34" charset="0"/>
              </a:rPr>
              <a:t>Supervisor: Chian-Chou Chen (TC)</a:t>
            </a:r>
          </a:p>
          <a:p>
            <a:r>
              <a:rPr lang="en-TW" sz="2000" dirty="0">
                <a:solidFill>
                  <a:srgbClr val="002060"/>
                </a:solidFill>
                <a:latin typeface="Arial" panose="020B0604020202020204" pitchFamily="34" charset="0"/>
                <a:cs typeface="Arial" panose="020B0604020202020204" pitchFamily="34" charset="0"/>
              </a:rPr>
              <a:t>Zhen-Kai Gao; </a:t>
            </a:r>
            <a:r>
              <a:rPr lang="en-US" sz="2000" dirty="0" err="1">
                <a:solidFill>
                  <a:srgbClr val="002060"/>
                </a:solidFill>
                <a:latin typeface="Arial" panose="020B0604020202020204" pitchFamily="34" charset="0"/>
                <a:cs typeface="Arial" panose="020B0604020202020204" pitchFamily="34" charset="0"/>
              </a:rPr>
              <a:t>Bovornpratch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Vijarnwannaluk</a:t>
            </a:r>
            <a:r>
              <a:rPr lang="en-US" sz="2000" dirty="0">
                <a:solidFill>
                  <a:srgbClr val="002060"/>
                </a:solidFill>
                <a:latin typeface="Arial" panose="020B0604020202020204" pitchFamily="34" charset="0"/>
                <a:cs typeface="Arial" panose="020B0604020202020204" pitchFamily="34" charset="0"/>
              </a:rPr>
              <a:t>; Li-Wen Liao; Wei-Hao Wang; </a:t>
            </a:r>
            <a:r>
              <a:rPr lang="en-US" sz="2000" dirty="0" err="1">
                <a:solidFill>
                  <a:srgbClr val="002060"/>
                </a:solidFill>
                <a:latin typeface="Arial" panose="020B0604020202020204" pitchFamily="34" charset="0"/>
                <a:cs typeface="Arial" panose="020B0604020202020204" pitchFamily="34" charset="0"/>
              </a:rPr>
              <a:t>Rajashree</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Bhuyan</a:t>
            </a:r>
            <a:r>
              <a:rPr lang="en-US" sz="2000" dirty="0">
                <a:solidFill>
                  <a:srgbClr val="002060"/>
                </a:solidFill>
                <a:latin typeface="Arial" panose="020B0604020202020204" pitchFamily="34" charset="0"/>
                <a:cs typeface="Arial" panose="020B0604020202020204" pitchFamily="34" charset="0"/>
              </a:rPr>
              <a:t>; Po-Feng Wu</a:t>
            </a:r>
          </a:p>
          <a:p>
            <a:endParaRPr lang="en-TW" sz="20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70B0E4F-6470-E848-88A8-5966467C5D92}"/>
              </a:ext>
            </a:extLst>
          </p:cNvPr>
          <p:cNvSpPr txBox="1"/>
          <p:nvPr/>
        </p:nvSpPr>
        <p:spPr>
          <a:xfrm>
            <a:off x="9199966" y="6488668"/>
            <a:ext cx="3178970" cy="369332"/>
          </a:xfrm>
          <a:prstGeom prst="rect">
            <a:avLst/>
          </a:prstGeom>
          <a:noFill/>
        </p:spPr>
        <p:txBody>
          <a:bodyPr wrap="square">
            <a:spAutoFit/>
          </a:bodyPr>
          <a:lstStyle/>
          <a:p>
            <a:r>
              <a:rPr lang="en-US" sz="1800" u="none" strike="noStrike" dirty="0">
                <a:solidFill>
                  <a:schemeClr val="tx1">
                    <a:alpha val="49979"/>
                  </a:schemeClr>
                </a:solidFill>
                <a:effectLst/>
              </a:rPr>
              <a:t>Credits: NASA, ESA, CSA, </a:t>
            </a:r>
            <a:r>
              <a:rPr lang="en-US" sz="1800" u="none" strike="noStrike" dirty="0" err="1">
                <a:solidFill>
                  <a:schemeClr val="tx1">
                    <a:alpha val="49979"/>
                  </a:schemeClr>
                </a:solidFill>
                <a:effectLst/>
              </a:rPr>
              <a:t>STScI</a:t>
            </a:r>
            <a:endParaRPr lang="en-TW" sz="1800" dirty="0">
              <a:solidFill>
                <a:schemeClr val="tx1">
                  <a:alpha val="49979"/>
                </a:schemeClr>
              </a:solidFill>
            </a:endParaRPr>
          </a:p>
        </p:txBody>
      </p:sp>
      <p:sp>
        <p:nvSpPr>
          <p:cNvPr id="10" name="Date Placeholder 3">
            <a:extLst>
              <a:ext uri="{FF2B5EF4-FFF2-40B4-BE49-F238E27FC236}">
                <a16:creationId xmlns:a16="http://schemas.microsoft.com/office/drawing/2014/main" id="{65C2A3F2-0223-564A-921F-91EE43604EF8}"/>
              </a:ext>
            </a:extLst>
          </p:cNvPr>
          <p:cNvSpPr txBox="1">
            <a:spLocks/>
          </p:cNvSpPr>
          <p:nvPr/>
        </p:nvSpPr>
        <p:spPr>
          <a:xfrm>
            <a:off x="8272564" y="303522"/>
            <a:ext cx="3417578" cy="365125"/>
          </a:xfrm>
          <a:prstGeom prst="rect">
            <a:avLst/>
          </a:prstGeom>
        </p:spPr>
        <p:txBody>
          <a:bodyPr vert="horz" lIns="91440" tIns="45720" rIns="91440" bIns="45720" rtlCol="0" anchor="ctr"/>
          <a:lstStyle>
            <a:defPPr>
              <a:defRPr lang="en-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800" b="1" dirty="0"/>
              <a:t>ASROC Annual Meeting 2025</a:t>
            </a:r>
            <a:endParaRPr lang="en-TW" sz="1800" b="1" dirty="0"/>
          </a:p>
        </p:txBody>
      </p:sp>
      <p:cxnSp>
        <p:nvCxnSpPr>
          <p:cNvPr id="4" name="Straight Connector 3">
            <a:extLst>
              <a:ext uri="{FF2B5EF4-FFF2-40B4-BE49-F238E27FC236}">
                <a16:creationId xmlns:a16="http://schemas.microsoft.com/office/drawing/2014/main" id="{FDFAA511-AFC1-4342-BE86-74324CDD8A1C}"/>
              </a:ext>
            </a:extLst>
          </p:cNvPr>
          <p:cNvCxnSpPr/>
          <p:nvPr/>
        </p:nvCxnSpPr>
        <p:spPr>
          <a:xfrm>
            <a:off x="2509383" y="3979295"/>
            <a:ext cx="7213101" cy="0"/>
          </a:xfrm>
          <a:prstGeom prst="line">
            <a:avLst/>
          </a:prstGeom>
          <a:ln w="38100">
            <a:solidFill>
              <a:schemeClr val="accent1">
                <a:lumMod val="75000"/>
                <a:alpha val="59857"/>
              </a:schemeClr>
            </a:solidFill>
            <a:prstDash val="solid"/>
          </a:ln>
        </p:spPr>
        <p:style>
          <a:lnRef idx="1">
            <a:schemeClr val="accent1"/>
          </a:lnRef>
          <a:fillRef idx="0">
            <a:schemeClr val="accent1"/>
          </a:fillRef>
          <a:effectRef idx="0">
            <a:schemeClr val="accent1"/>
          </a:effectRef>
          <a:fontRef idx="minor">
            <a:schemeClr val="tx1"/>
          </a:fontRef>
        </p:style>
      </p:cxnSp>
      <p:pic>
        <p:nvPicPr>
          <p:cNvPr id="5" name="Picture 4" descr="A logo with a bell and palm trees&#10;&#10;Description automatically generated">
            <a:extLst>
              <a:ext uri="{FF2B5EF4-FFF2-40B4-BE49-F238E27FC236}">
                <a16:creationId xmlns:a16="http://schemas.microsoft.com/office/drawing/2014/main" id="{2BD6F12F-DBC3-A544-A496-C5BEDE39E4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64" b="89796" l="9492" r="89831">
                        <a14:foregroundMark x1="26441" y1="31293" x2="26441" y2="31293"/>
                        <a14:foregroundMark x1="21695" y1="25510" x2="9492" y2="47959"/>
                        <a14:foregroundMark x1="9492" y1="47959" x2="20000" y2="24830"/>
                        <a14:foregroundMark x1="20000" y1="24830" x2="20000" y2="24830"/>
                        <a14:foregroundMark x1="19322" y1="40136" x2="13559" y2="66327"/>
                        <a14:foregroundMark x1="13559" y1="66327" x2="35932" y2="81973"/>
                        <a14:foregroundMark x1="35932" y1="81973" x2="65424" y2="84354"/>
                        <a14:foregroundMark x1="65424" y1="84354" x2="80339" y2="61224"/>
                        <a14:foregroundMark x1="80339" y1="61224" x2="81695" y2="33333"/>
                        <a14:foregroundMark x1="81695" y1="33333" x2="58644" y2="18367"/>
                        <a14:foregroundMark x1="58644" y1="18367" x2="35254" y2="13605"/>
                        <a14:foregroundMark x1="37627" y1="13605" x2="64068" y2="14286"/>
                        <a14:foregroundMark x1="64068" y1="14286" x2="83051" y2="33673"/>
                        <a14:foregroundMark x1="83051" y1="33673" x2="88136" y2="48980"/>
                        <a14:foregroundMark x1="37627" y1="11905" x2="62373" y2="13605"/>
                        <a14:foregroundMark x1="74576" y1="81973" x2="86780" y2="59184"/>
                      </a14:backgroundRemoval>
                    </a14:imgEffect>
                  </a14:imgLayer>
                </a14:imgProps>
              </a:ext>
            </a:extLst>
          </a:blip>
          <a:stretch>
            <a:fillRect/>
          </a:stretch>
        </p:blipFill>
        <p:spPr>
          <a:xfrm>
            <a:off x="1066796" y="4460657"/>
            <a:ext cx="1570138" cy="1570138"/>
          </a:xfrm>
          <a:prstGeom prst="rect">
            <a:avLst/>
          </a:prstGeom>
        </p:spPr>
      </p:pic>
      <p:pic>
        <p:nvPicPr>
          <p:cNvPr id="12" name="Graphic 11">
            <a:extLst>
              <a:ext uri="{FF2B5EF4-FFF2-40B4-BE49-F238E27FC236}">
                <a16:creationId xmlns:a16="http://schemas.microsoft.com/office/drawing/2014/main" id="{81D49D7F-311A-CA4F-AC3D-C9292E944C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27539" y="4549167"/>
            <a:ext cx="1388874" cy="1388874"/>
          </a:xfrm>
          <a:prstGeom prst="rect">
            <a:avLst/>
          </a:prstGeom>
        </p:spPr>
      </p:pic>
      <p:sp>
        <p:nvSpPr>
          <p:cNvPr id="14" name="Date Placeholder 13">
            <a:extLst>
              <a:ext uri="{FF2B5EF4-FFF2-40B4-BE49-F238E27FC236}">
                <a16:creationId xmlns:a16="http://schemas.microsoft.com/office/drawing/2014/main" id="{DFE585DE-2E5B-3A45-AD88-2C96E5416349}"/>
              </a:ext>
            </a:extLst>
          </p:cNvPr>
          <p:cNvSpPr>
            <a:spLocks noGrp="1"/>
          </p:cNvSpPr>
          <p:nvPr>
            <p:ph type="dt" sz="half" idx="10"/>
          </p:nvPr>
        </p:nvSpPr>
        <p:spPr/>
        <p:txBody>
          <a:bodyPr/>
          <a:lstStyle/>
          <a:p>
            <a:r>
              <a:rPr lang="en-US"/>
              <a:t>05/16/25</a:t>
            </a:r>
            <a:endParaRPr lang="en-TW"/>
          </a:p>
        </p:txBody>
      </p:sp>
    </p:spTree>
    <p:extLst>
      <p:ext uri="{BB962C8B-B14F-4D97-AF65-F5344CB8AC3E}">
        <p14:creationId xmlns:p14="http://schemas.microsoft.com/office/powerpoint/2010/main" val="372574936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14E5D09-08C2-0A4C-B2E5-87CE489A7277}"/>
              </a:ext>
            </a:extLst>
          </p:cNvPr>
          <p:cNvSpPr>
            <a:spLocks noGrp="1"/>
          </p:cNvSpPr>
          <p:nvPr>
            <p:ph type="title"/>
          </p:nvPr>
        </p:nvSpPr>
        <p:spPr>
          <a:xfrm>
            <a:off x="779030" y="355177"/>
            <a:ext cx="10515600" cy="1325563"/>
          </a:xfrm>
        </p:spPr>
        <p:txBody>
          <a:bodyPr>
            <a:normAutofit/>
          </a:bodyPr>
          <a:lstStyle/>
          <a:p>
            <a:r>
              <a:rPr lang="en-TW" sz="3600" b="1" dirty="0">
                <a:latin typeface="Arial" panose="020B0604020202020204" pitchFamily="34" charset="0"/>
                <a:cs typeface="Arial" panose="020B0604020202020204" pitchFamily="34" charset="0"/>
              </a:rPr>
              <a:t>Photo-z</a:t>
            </a:r>
          </a:p>
        </p:txBody>
      </p:sp>
      <p:pic>
        <p:nvPicPr>
          <p:cNvPr id="3" name="Picture 2">
            <a:extLst>
              <a:ext uri="{FF2B5EF4-FFF2-40B4-BE49-F238E27FC236}">
                <a16:creationId xmlns:a16="http://schemas.microsoft.com/office/drawing/2014/main" id="{FC5CE34B-B34B-7241-9378-EF7A6A717069}"/>
              </a:ext>
            </a:extLst>
          </p:cNvPr>
          <p:cNvPicPr>
            <a:picLocks noChangeAspect="1"/>
          </p:cNvPicPr>
          <p:nvPr/>
        </p:nvPicPr>
        <p:blipFill>
          <a:blip r:embed="rId3"/>
          <a:srcRect/>
          <a:stretch/>
        </p:blipFill>
        <p:spPr>
          <a:xfrm>
            <a:off x="2315543" y="1596879"/>
            <a:ext cx="9645040" cy="4602497"/>
          </a:xfrm>
          <a:prstGeom prst="rect">
            <a:avLst/>
          </a:prstGeom>
        </p:spPr>
      </p:pic>
      <p:sp>
        <p:nvSpPr>
          <p:cNvPr id="4" name="Rectangle 3">
            <a:extLst>
              <a:ext uri="{FF2B5EF4-FFF2-40B4-BE49-F238E27FC236}">
                <a16:creationId xmlns:a16="http://schemas.microsoft.com/office/drawing/2014/main" id="{D8A5E911-4D65-BC4C-A6C1-A81E8A2EA0E0}"/>
              </a:ext>
            </a:extLst>
          </p:cNvPr>
          <p:cNvSpPr/>
          <p:nvPr/>
        </p:nvSpPr>
        <p:spPr>
          <a:xfrm>
            <a:off x="2167003" y="1352811"/>
            <a:ext cx="2956142" cy="4860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2" name="Content Placeholder 2">
            <a:extLst>
              <a:ext uri="{FF2B5EF4-FFF2-40B4-BE49-F238E27FC236}">
                <a16:creationId xmlns:a16="http://schemas.microsoft.com/office/drawing/2014/main" id="{3E18D493-7671-4A43-849C-FF3BDF829FD2}"/>
              </a:ext>
            </a:extLst>
          </p:cNvPr>
          <p:cNvSpPr txBox="1">
            <a:spLocks/>
          </p:cNvSpPr>
          <p:nvPr/>
        </p:nvSpPr>
        <p:spPr>
          <a:xfrm>
            <a:off x="779030" y="1722458"/>
            <a:ext cx="581568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500"/>
              </a:lnSpc>
            </a:pPr>
            <a:r>
              <a:rPr lang="en-US" sz="2200" b="1" dirty="0">
                <a:latin typeface="Arial" panose="020B0604020202020204" pitchFamily="34" charset="0"/>
                <a:cs typeface="Arial" panose="020B0604020202020204" pitchFamily="34" charset="0"/>
              </a:rPr>
              <a:t>Photo-z generated with EAZY</a:t>
            </a:r>
          </a:p>
          <a:p>
            <a:pPr>
              <a:lnSpc>
                <a:spcPts val="2500"/>
              </a:lnSpc>
            </a:pPr>
            <a:r>
              <a:rPr lang="en-TW" sz="2200" b="1" dirty="0">
                <a:latin typeface="Arial" panose="020B0604020202020204" pitchFamily="34" charset="0"/>
                <a:cs typeface="Arial" panose="020B0604020202020204" pitchFamily="34" charset="0"/>
              </a:rPr>
              <a:t>Photometry</a:t>
            </a:r>
          </a:p>
          <a:p>
            <a:pPr lvl="1">
              <a:lnSpc>
                <a:spcPts val="2500"/>
              </a:lnSpc>
            </a:pPr>
            <a:r>
              <a:rPr lang="en-TW" sz="2000" dirty="0">
                <a:latin typeface="Arial" panose="020B0604020202020204" pitchFamily="34" charset="0"/>
                <a:cs typeface="Arial" panose="020B0604020202020204" pitchFamily="34" charset="0"/>
              </a:rPr>
              <a:t>4 bands for sources (JWST)</a:t>
            </a:r>
          </a:p>
          <a:p>
            <a:pPr lvl="1">
              <a:lnSpc>
                <a:spcPts val="2500"/>
              </a:lnSpc>
            </a:pPr>
            <a:r>
              <a:rPr lang="en-TW" sz="2000" dirty="0">
                <a:latin typeface="Arial" panose="020B0604020202020204" pitchFamily="34" charset="0"/>
                <a:cs typeface="Arial" panose="020B0604020202020204" pitchFamily="34" charset="0"/>
              </a:rPr>
              <a:t>36~38 bands for lenses (JWST+COSMOS2020)</a:t>
            </a:r>
            <a:endParaRPr lang="en-TW" sz="2000" b="1" dirty="0">
              <a:latin typeface="Arial" panose="020B0604020202020204" pitchFamily="34" charset="0"/>
              <a:cs typeface="Arial" panose="020B0604020202020204" pitchFamily="34" charset="0"/>
            </a:endParaRPr>
          </a:p>
          <a:p>
            <a:pPr>
              <a:lnSpc>
                <a:spcPct val="100000"/>
              </a:lnSpc>
            </a:pPr>
            <a:endParaRPr lang="en-TW" sz="200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7DB588FC-1775-D34E-ADDD-CB4E048C9A1E}"/>
              </a:ext>
            </a:extLst>
          </p:cNvPr>
          <p:cNvGrpSpPr/>
          <p:nvPr/>
        </p:nvGrpSpPr>
        <p:grpSpPr>
          <a:xfrm>
            <a:off x="796636" y="4315965"/>
            <a:ext cx="4759299" cy="1925129"/>
            <a:chOff x="-1998698" y="4390018"/>
            <a:chExt cx="4759299" cy="1925129"/>
          </a:xfrm>
        </p:grpSpPr>
        <p:sp>
          <p:nvSpPr>
            <p:cNvPr id="23" name="Rectangle 22">
              <a:extLst>
                <a:ext uri="{FF2B5EF4-FFF2-40B4-BE49-F238E27FC236}">
                  <a16:creationId xmlns:a16="http://schemas.microsoft.com/office/drawing/2014/main" id="{45DE515B-9F7A-F14E-912C-A6F59DED3B46}"/>
                </a:ext>
              </a:extLst>
            </p:cNvPr>
            <p:cNvSpPr/>
            <p:nvPr/>
          </p:nvSpPr>
          <p:spPr>
            <a:xfrm>
              <a:off x="-1998698" y="4390018"/>
              <a:ext cx="4759299" cy="1533568"/>
            </a:xfrm>
            <a:prstGeom prst="rect">
              <a:avLst/>
            </a:prstGeom>
            <a:solidFill>
              <a:schemeClr val="accent1">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4" name="TextBox 23">
              <a:extLst>
                <a:ext uri="{FF2B5EF4-FFF2-40B4-BE49-F238E27FC236}">
                  <a16:creationId xmlns:a16="http://schemas.microsoft.com/office/drawing/2014/main" id="{38D85FF2-3FE3-0A46-8D98-8221EDE0A5AF}"/>
                </a:ext>
              </a:extLst>
            </p:cNvPr>
            <p:cNvSpPr txBox="1"/>
            <p:nvPr/>
          </p:nvSpPr>
          <p:spPr>
            <a:xfrm>
              <a:off x="-1821789" y="4599293"/>
              <a:ext cx="4544290" cy="1715854"/>
            </a:xfrm>
            <a:prstGeom prst="rect">
              <a:avLst/>
            </a:prstGeom>
            <a:noFill/>
          </p:spPr>
          <p:txBody>
            <a:bodyPr wrap="square" rtlCol="0">
              <a:spAutoFit/>
            </a:bodyPr>
            <a:lstStyle/>
            <a:p>
              <a:pPr>
                <a:lnSpc>
                  <a:spcPts val="2700"/>
                </a:lnSpc>
              </a:pPr>
              <a:r>
                <a:rPr lang="en-US" sz="2400" b="1" dirty="0">
                  <a:solidFill>
                    <a:srgbClr val="002060"/>
                  </a:solidFill>
                  <a:latin typeface="Arial" panose="020B0604020202020204" pitchFamily="34" charset="0"/>
                  <a:cs typeface="Arial" panose="020B0604020202020204" pitchFamily="34" charset="0"/>
                </a:rPr>
                <a:t>Source</a:t>
              </a:r>
              <a:r>
                <a:rPr lang="en-US" sz="2400" b="1" i="0" u="none" strike="noStrike" dirty="0">
                  <a:solidFill>
                    <a:srgbClr val="002060"/>
                  </a:solidFill>
                  <a:effectLst/>
                  <a:latin typeface="Arial" panose="020B0604020202020204" pitchFamily="34" charset="0"/>
                  <a:cs typeface="Arial" panose="020B0604020202020204" pitchFamily="34" charset="0"/>
                </a:rPr>
                <a:t> photo-z is higher than the lens for all candidates, suggesting potential lensing.</a:t>
              </a:r>
              <a:endParaRPr lang="en-TW" sz="2400" b="1" dirty="0">
                <a:solidFill>
                  <a:srgbClr val="002060"/>
                </a:solidFill>
                <a:latin typeface="Arial" panose="020B0604020202020204" pitchFamily="34" charset="0"/>
                <a:cs typeface="Arial" panose="020B0604020202020204" pitchFamily="34" charset="0"/>
              </a:endParaRPr>
            </a:p>
            <a:p>
              <a:pPr marL="457200" lvl="1" indent="0">
                <a:lnSpc>
                  <a:spcPct val="100000"/>
                </a:lnSpc>
                <a:buNone/>
              </a:pPr>
              <a:endParaRPr lang="en-TW" sz="2000" dirty="0">
                <a:latin typeface="Arial" panose="020B0604020202020204" pitchFamily="34" charset="0"/>
                <a:cs typeface="Arial" panose="020B0604020202020204" pitchFamily="34" charset="0"/>
              </a:endParaRPr>
            </a:p>
            <a:p>
              <a:endParaRPr lang="en-TW" dirty="0"/>
            </a:p>
          </p:txBody>
        </p:sp>
      </p:grpSp>
      <p:sp>
        <p:nvSpPr>
          <p:cNvPr id="18" name="Rectangle 17">
            <a:extLst>
              <a:ext uri="{FF2B5EF4-FFF2-40B4-BE49-F238E27FC236}">
                <a16:creationId xmlns:a16="http://schemas.microsoft.com/office/drawing/2014/main" id="{15066498-0EF1-9043-AF17-5292CDA61BA9}"/>
              </a:ext>
            </a:extLst>
          </p:cNvPr>
          <p:cNvSpPr/>
          <p:nvPr/>
        </p:nvSpPr>
        <p:spPr>
          <a:xfrm>
            <a:off x="-85723" y="6456366"/>
            <a:ext cx="12334876" cy="5016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TextBox 18">
            <a:extLst>
              <a:ext uri="{FF2B5EF4-FFF2-40B4-BE49-F238E27FC236}">
                <a16:creationId xmlns:a16="http://schemas.microsoft.com/office/drawing/2014/main" id="{84A94EFC-BB73-1E4B-9ABE-59976630BF45}"/>
              </a:ext>
            </a:extLst>
          </p:cNvPr>
          <p:cNvSpPr txBox="1"/>
          <p:nvPr/>
        </p:nvSpPr>
        <p:spPr>
          <a:xfrm>
            <a:off x="3002756" y="6509193"/>
            <a:ext cx="6186487"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ASROC 2025 | Ting-Kai Yang</a:t>
            </a:r>
          </a:p>
        </p:txBody>
      </p:sp>
      <p:sp>
        <p:nvSpPr>
          <p:cNvPr id="20" name="TextBox 19">
            <a:extLst>
              <a:ext uri="{FF2B5EF4-FFF2-40B4-BE49-F238E27FC236}">
                <a16:creationId xmlns:a16="http://schemas.microsoft.com/office/drawing/2014/main" id="{B685F20E-A827-A945-8F98-E2F766E13BB2}"/>
              </a:ext>
            </a:extLst>
          </p:cNvPr>
          <p:cNvSpPr txBox="1"/>
          <p:nvPr/>
        </p:nvSpPr>
        <p:spPr>
          <a:xfrm>
            <a:off x="11352718" y="6509193"/>
            <a:ext cx="839282"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9</a:t>
            </a:r>
          </a:p>
        </p:txBody>
      </p:sp>
      <p:sp>
        <p:nvSpPr>
          <p:cNvPr id="25" name="TextBox 24">
            <a:extLst>
              <a:ext uri="{FF2B5EF4-FFF2-40B4-BE49-F238E27FC236}">
                <a16:creationId xmlns:a16="http://schemas.microsoft.com/office/drawing/2014/main" id="{A04D10C0-68A7-CA4B-BE76-21067290E0DE}"/>
              </a:ext>
            </a:extLst>
          </p:cNvPr>
          <p:cNvSpPr txBox="1"/>
          <p:nvPr/>
        </p:nvSpPr>
        <p:spPr>
          <a:xfrm>
            <a:off x="-1018201" y="6509193"/>
            <a:ext cx="3629675"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05/16/25</a:t>
            </a:r>
          </a:p>
        </p:txBody>
      </p:sp>
    </p:spTree>
    <p:extLst>
      <p:ext uri="{BB962C8B-B14F-4D97-AF65-F5344CB8AC3E}">
        <p14:creationId xmlns:p14="http://schemas.microsoft.com/office/powerpoint/2010/main" val="327324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ight Bracket 30">
            <a:extLst>
              <a:ext uri="{FF2B5EF4-FFF2-40B4-BE49-F238E27FC236}">
                <a16:creationId xmlns:a16="http://schemas.microsoft.com/office/drawing/2014/main" id="{F4F8139C-5929-D04F-98CC-60D1515048AC}"/>
              </a:ext>
            </a:extLst>
          </p:cNvPr>
          <p:cNvSpPr/>
          <p:nvPr/>
        </p:nvSpPr>
        <p:spPr>
          <a:xfrm>
            <a:off x="2439544" y="4442846"/>
            <a:ext cx="360218" cy="997528"/>
          </a:xfrm>
          <a:prstGeom prst="rightBracket">
            <a:avLst/>
          </a:prstGeom>
          <a:noFill/>
          <a:ln w="38100">
            <a:solidFill>
              <a:srgbClr val="002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TW"/>
          </a:p>
        </p:txBody>
      </p:sp>
      <p:sp>
        <p:nvSpPr>
          <p:cNvPr id="32" name="Right Bracket 31">
            <a:extLst>
              <a:ext uri="{FF2B5EF4-FFF2-40B4-BE49-F238E27FC236}">
                <a16:creationId xmlns:a16="http://schemas.microsoft.com/office/drawing/2014/main" id="{A398367A-D627-BA42-8900-27C5483EEA08}"/>
              </a:ext>
            </a:extLst>
          </p:cNvPr>
          <p:cNvSpPr/>
          <p:nvPr/>
        </p:nvSpPr>
        <p:spPr>
          <a:xfrm>
            <a:off x="4649347" y="3105884"/>
            <a:ext cx="360218" cy="1835726"/>
          </a:xfrm>
          <a:prstGeom prst="rightBracket">
            <a:avLst/>
          </a:prstGeom>
          <a:noFill/>
          <a:ln w="38100">
            <a:solidFill>
              <a:srgbClr val="002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TW"/>
          </a:p>
        </p:txBody>
      </p:sp>
      <p:sp>
        <p:nvSpPr>
          <p:cNvPr id="20" name="Title 1">
            <a:extLst>
              <a:ext uri="{FF2B5EF4-FFF2-40B4-BE49-F238E27FC236}">
                <a16:creationId xmlns:a16="http://schemas.microsoft.com/office/drawing/2014/main" id="{615FA889-0A41-3B49-9710-FB2A89A70FC8}"/>
              </a:ext>
            </a:extLst>
          </p:cNvPr>
          <p:cNvSpPr>
            <a:spLocks noGrp="1"/>
          </p:cNvSpPr>
          <p:nvPr>
            <p:ph type="title"/>
          </p:nvPr>
        </p:nvSpPr>
        <p:spPr>
          <a:xfrm>
            <a:off x="779030" y="394762"/>
            <a:ext cx="10515600" cy="1325563"/>
          </a:xfrm>
        </p:spPr>
        <p:txBody>
          <a:bodyPr>
            <a:normAutofit/>
          </a:bodyPr>
          <a:lstStyle/>
          <a:p>
            <a:r>
              <a:rPr lang="en-TW" sz="3600" b="1" dirty="0">
                <a:latin typeface="Arial" panose="020B0604020202020204" pitchFamily="34" charset="0"/>
                <a:cs typeface="Arial" panose="020B0604020202020204" pitchFamily="34" charset="0"/>
              </a:rPr>
              <a:t>Lens modeling</a:t>
            </a:r>
          </a:p>
        </p:txBody>
      </p:sp>
      <p:sp>
        <p:nvSpPr>
          <p:cNvPr id="25" name="Content Placeholder 2">
            <a:extLst>
              <a:ext uri="{FF2B5EF4-FFF2-40B4-BE49-F238E27FC236}">
                <a16:creationId xmlns:a16="http://schemas.microsoft.com/office/drawing/2014/main" id="{C114F237-EAD1-2B47-AFDA-C1D23B391E6C}"/>
              </a:ext>
            </a:extLst>
          </p:cNvPr>
          <p:cNvSpPr txBox="1">
            <a:spLocks/>
          </p:cNvSpPr>
          <p:nvPr/>
        </p:nvSpPr>
        <p:spPr>
          <a:xfrm>
            <a:off x="838200" y="1720325"/>
            <a:ext cx="1057477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hangingPunct="0">
              <a:lnSpc>
                <a:spcPct val="100000"/>
              </a:lnSpc>
              <a:spcBef>
                <a:spcPts val="1600"/>
              </a:spcBef>
            </a:pPr>
            <a:r>
              <a:rPr lang="en-TW" sz="2200" dirty="0">
                <a:latin typeface="Arial" panose="020B0604020202020204" pitchFamily="34" charset="0"/>
                <a:cs typeface="Arial" panose="020B0604020202020204" pitchFamily="34" charset="0"/>
              </a:rPr>
              <a:t>We applied lens modeling with </a:t>
            </a:r>
            <a:r>
              <a:rPr lang="en-TW" sz="2400" dirty="0">
                <a:latin typeface="Cambria Math" panose="02040503050406030204" pitchFamily="18" charset="0"/>
                <a:ea typeface="Cambria Math" panose="02040503050406030204" pitchFamily="18" charset="0"/>
                <a:cs typeface="Arial" panose="020B0604020202020204" pitchFamily="34" charset="0"/>
              </a:rPr>
              <a:t>Lenstronomy</a:t>
            </a:r>
            <a:r>
              <a:rPr lang="en-TW" sz="2200" i="1" dirty="0">
                <a:latin typeface="Arial" panose="020B0604020202020204" pitchFamily="34" charset="0"/>
                <a:ea typeface="Cambria Math" panose="02040503050406030204" pitchFamily="18" charset="0"/>
                <a:cs typeface="Arial" panose="020B0604020202020204" pitchFamily="34" charset="0"/>
              </a:rPr>
              <a:t> </a:t>
            </a:r>
            <a:r>
              <a:rPr lang="en-TW" sz="1600" dirty="0">
                <a:latin typeface="Arial" panose="020B0604020202020204" pitchFamily="34" charset="0"/>
                <a:cs typeface="Arial" panose="020B0604020202020204" pitchFamily="34" charset="0"/>
              </a:rPr>
              <a:t>(Birrer &amp; Amara 2018 and Birrer et al. 2021)</a:t>
            </a:r>
          </a:p>
        </p:txBody>
      </p:sp>
      <p:cxnSp>
        <p:nvCxnSpPr>
          <p:cNvPr id="27" name="Straight Arrow Connector 26">
            <a:extLst>
              <a:ext uri="{FF2B5EF4-FFF2-40B4-BE49-F238E27FC236}">
                <a16:creationId xmlns:a16="http://schemas.microsoft.com/office/drawing/2014/main" id="{E3F08A00-A886-DB4B-9491-70F95474CD15}"/>
              </a:ext>
            </a:extLst>
          </p:cNvPr>
          <p:cNvCxnSpPr>
            <a:cxnSpLocks/>
          </p:cNvCxnSpPr>
          <p:nvPr/>
        </p:nvCxnSpPr>
        <p:spPr>
          <a:xfrm>
            <a:off x="2799762" y="4941610"/>
            <a:ext cx="422566" cy="0"/>
          </a:xfrm>
          <a:prstGeom prst="straightConnector1">
            <a:avLst/>
          </a:prstGeom>
          <a:ln w="38100">
            <a:solidFill>
              <a:srgbClr val="002060"/>
            </a:solidFill>
            <a:miter lim="800000"/>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6CA3695-4C09-624A-B33F-4F5971E1694F}"/>
              </a:ext>
            </a:extLst>
          </p:cNvPr>
          <p:cNvCxnSpPr>
            <a:cxnSpLocks/>
          </p:cNvCxnSpPr>
          <p:nvPr/>
        </p:nvCxnSpPr>
        <p:spPr>
          <a:xfrm>
            <a:off x="5009565" y="4023747"/>
            <a:ext cx="422566" cy="0"/>
          </a:xfrm>
          <a:prstGeom prst="straightConnector1">
            <a:avLst/>
          </a:prstGeom>
          <a:ln w="38100">
            <a:solidFill>
              <a:srgbClr val="002060"/>
            </a:solidFill>
            <a:miter lim="800000"/>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3D3F948-D0A9-4B4D-8D0E-56D984768D48}"/>
              </a:ext>
            </a:extLst>
          </p:cNvPr>
          <p:cNvCxnSpPr>
            <a:cxnSpLocks/>
          </p:cNvCxnSpPr>
          <p:nvPr/>
        </p:nvCxnSpPr>
        <p:spPr>
          <a:xfrm>
            <a:off x="9145144" y="4051457"/>
            <a:ext cx="422566" cy="0"/>
          </a:xfrm>
          <a:prstGeom prst="straightConnector1">
            <a:avLst/>
          </a:prstGeom>
          <a:ln w="38100">
            <a:solidFill>
              <a:srgbClr val="002060"/>
            </a:solidFill>
            <a:miter lim="800000"/>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22927D5-5A8B-0241-ADB4-91031C309001}"/>
              </a:ext>
            </a:extLst>
          </p:cNvPr>
          <p:cNvCxnSpPr>
            <a:cxnSpLocks/>
          </p:cNvCxnSpPr>
          <p:nvPr/>
        </p:nvCxnSpPr>
        <p:spPr>
          <a:xfrm>
            <a:off x="7094674" y="4051457"/>
            <a:ext cx="422566" cy="0"/>
          </a:xfrm>
          <a:prstGeom prst="straightConnector1">
            <a:avLst/>
          </a:prstGeom>
          <a:ln w="38100">
            <a:solidFill>
              <a:srgbClr val="002060"/>
            </a:solidFill>
            <a:miter lim="800000"/>
            <a:tailEnd type="stealth" w="lg" len="lg"/>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D8F7DB0-F0C9-B04D-97CA-12D3BAFA19F6}"/>
              </a:ext>
            </a:extLst>
          </p:cNvPr>
          <p:cNvSpPr/>
          <p:nvPr/>
        </p:nvSpPr>
        <p:spPr>
          <a:xfrm>
            <a:off x="-85723" y="6456366"/>
            <a:ext cx="12334876" cy="5016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TextBox 18">
            <a:extLst>
              <a:ext uri="{FF2B5EF4-FFF2-40B4-BE49-F238E27FC236}">
                <a16:creationId xmlns:a16="http://schemas.microsoft.com/office/drawing/2014/main" id="{195E4158-D680-464D-9FBC-9AA6B0B777A2}"/>
              </a:ext>
            </a:extLst>
          </p:cNvPr>
          <p:cNvSpPr txBox="1"/>
          <p:nvPr/>
        </p:nvSpPr>
        <p:spPr>
          <a:xfrm>
            <a:off x="3002756" y="6509193"/>
            <a:ext cx="6186487"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ASROC 2025 | Ting-Kai Yang</a:t>
            </a:r>
          </a:p>
        </p:txBody>
      </p:sp>
      <p:sp>
        <p:nvSpPr>
          <p:cNvPr id="21" name="TextBox 20">
            <a:extLst>
              <a:ext uri="{FF2B5EF4-FFF2-40B4-BE49-F238E27FC236}">
                <a16:creationId xmlns:a16="http://schemas.microsoft.com/office/drawing/2014/main" id="{E8C7B702-BBC8-E140-B42D-6AB92CC967DF}"/>
              </a:ext>
            </a:extLst>
          </p:cNvPr>
          <p:cNvSpPr txBox="1"/>
          <p:nvPr/>
        </p:nvSpPr>
        <p:spPr>
          <a:xfrm>
            <a:off x="11352718" y="6509193"/>
            <a:ext cx="839282"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10</a:t>
            </a:r>
          </a:p>
        </p:txBody>
      </p:sp>
      <p:sp>
        <p:nvSpPr>
          <p:cNvPr id="22" name="TextBox 21">
            <a:extLst>
              <a:ext uri="{FF2B5EF4-FFF2-40B4-BE49-F238E27FC236}">
                <a16:creationId xmlns:a16="http://schemas.microsoft.com/office/drawing/2014/main" id="{E0F091AC-E7F9-8C4A-B133-637BD02294B6}"/>
              </a:ext>
            </a:extLst>
          </p:cNvPr>
          <p:cNvSpPr txBox="1"/>
          <p:nvPr/>
        </p:nvSpPr>
        <p:spPr>
          <a:xfrm>
            <a:off x="-1018201" y="6509193"/>
            <a:ext cx="3629675"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05/16/25</a:t>
            </a:r>
          </a:p>
        </p:txBody>
      </p:sp>
      <p:graphicFrame>
        <p:nvGraphicFramePr>
          <p:cNvPr id="26" name="Diagram 25">
            <a:extLst>
              <a:ext uri="{FF2B5EF4-FFF2-40B4-BE49-F238E27FC236}">
                <a16:creationId xmlns:a16="http://schemas.microsoft.com/office/drawing/2014/main" id="{C994B664-4DF9-A744-8DD1-978DB83AA8EE}"/>
              </a:ext>
            </a:extLst>
          </p:cNvPr>
          <p:cNvGraphicFramePr/>
          <p:nvPr>
            <p:extLst>
              <p:ext uri="{D42A27DB-BD31-4B8C-83A1-F6EECF244321}">
                <p14:modId xmlns:p14="http://schemas.microsoft.com/office/powerpoint/2010/main" val="818341319"/>
              </p:ext>
            </p:extLst>
          </p:nvPr>
        </p:nvGraphicFramePr>
        <p:xfrm>
          <a:off x="779030" y="-388069"/>
          <a:ext cx="12239781" cy="6897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0484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BEAEFE9-DDF5-8448-9E89-37E4B524508B}"/>
              </a:ext>
            </a:extLst>
          </p:cNvPr>
          <p:cNvSpPr>
            <a:spLocks noGrp="1"/>
          </p:cNvSpPr>
          <p:nvPr>
            <p:ph type="title"/>
          </p:nvPr>
        </p:nvSpPr>
        <p:spPr>
          <a:xfrm>
            <a:off x="779030" y="369746"/>
            <a:ext cx="10515600" cy="1325563"/>
          </a:xfrm>
        </p:spPr>
        <p:txBody>
          <a:bodyPr>
            <a:normAutofit/>
          </a:bodyPr>
          <a:lstStyle/>
          <a:p>
            <a:r>
              <a:rPr lang="en-TW" sz="3600" b="1" dirty="0">
                <a:latin typeface="Arial" panose="020B0604020202020204" pitchFamily="34" charset="0"/>
                <a:cs typeface="Arial" panose="020B0604020202020204" pitchFamily="34" charset="0"/>
              </a:rPr>
              <a:t>Lens modeling</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2336340-4318-D64C-858A-94EA42862E4E}"/>
                  </a:ext>
                </a:extLst>
              </p:cNvPr>
              <p:cNvSpPr txBox="1">
                <a:spLocks/>
              </p:cNvSpPr>
              <p:nvPr/>
            </p:nvSpPr>
            <p:spPr>
              <a:xfrm>
                <a:off x="721877" y="1728303"/>
                <a:ext cx="11470123" cy="3401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hangingPunct="0">
                  <a:lnSpc>
                    <a:spcPct val="100000"/>
                  </a:lnSpc>
                  <a:spcBef>
                    <a:spcPts val="1600"/>
                  </a:spcBef>
                </a:pPr>
                <a:r>
                  <a:rPr lang="en-TW" sz="2200" dirty="0">
                    <a:latin typeface="Arial" panose="020B0604020202020204" pitchFamily="34" charset="0"/>
                    <a:cs typeface="Arial" panose="020B0604020202020204" pitchFamily="34" charset="0"/>
                  </a:rPr>
                  <a:t>035 for example (SIE, </a:t>
                </a:r>
                <a:r>
                  <a:rPr lang="en-TW" sz="2200" i="1" dirty="0">
                    <a:latin typeface="Arial" panose="020B0604020202020204" pitchFamily="34" charset="0"/>
                    <a:cs typeface="Arial" panose="020B0604020202020204" pitchFamily="34" charset="0"/>
                  </a:rPr>
                  <a:t>μ = </a:t>
                </a:r>
                <a14:m>
                  <m:oMath xmlns:m="http://schemas.openxmlformats.org/officeDocument/2006/math">
                    <m:r>
                      <a:rPr lang="en-US" sz="2200" b="0" i="1" baseline="0" smtClean="0">
                        <a:latin typeface="Cambria Math" panose="02040503050406030204" pitchFamily="18" charset="0"/>
                      </a:rPr>
                      <m:t>2.</m:t>
                    </m:r>
                    <m:r>
                      <a:rPr lang="en-US" sz="2200" i="1" baseline="0" smtClean="0">
                        <a:latin typeface="Cambria Math" panose="02040503050406030204" pitchFamily="18" charset="0"/>
                      </a:rPr>
                      <m:t>5</m:t>
                    </m:r>
                  </m:oMath>
                </a14:m>
                <a:r>
                  <a:rPr lang="en-TW" sz="2200" dirty="0">
                    <a:latin typeface="Arial" panose="020B0604020202020204" pitchFamily="34" charset="0"/>
                    <a:cs typeface="Arial" panose="020B0604020202020204" pitchFamily="34" charset="0"/>
                  </a:rPr>
                  <a:t>)</a:t>
                </a:r>
              </a:p>
              <a:p>
                <a:pPr hangingPunct="0">
                  <a:lnSpc>
                    <a:spcPct val="100000"/>
                  </a:lnSpc>
                  <a:spcBef>
                    <a:spcPts val="1600"/>
                  </a:spcBef>
                </a:pPr>
                <a:r>
                  <a:rPr lang="en-TW" sz="2200" dirty="0">
                    <a:latin typeface="Arial" panose="020B0604020202020204" pitchFamily="34" charset="0"/>
                    <a:cs typeface="Arial" panose="020B0604020202020204" pitchFamily="34" charset="0"/>
                  </a:rPr>
                  <a:t>13 candidates were confirmed as strongly lensed</a:t>
                </a:r>
              </a:p>
            </p:txBody>
          </p:sp>
        </mc:Choice>
        <mc:Fallback xmlns="">
          <p:sp>
            <p:nvSpPr>
              <p:cNvPr id="7" name="Content Placeholder 2">
                <a:extLst>
                  <a:ext uri="{FF2B5EF4-FFF2-40B4-BE49-F238E27FC236}">
                    <a16:creationId xmlns:a16="http://schemas.microsoft.com/office/drawing/2014/main" id="{F2336340-4318-D64C-858A-94EA42862E4E}"/>
                  </a:ext>
                </a:extLst>
              </p:cNvPr>
              <p:cNvSpPr txBox="1">
                <a:spLocks noRot="1" noChangeAspect="1" noMove="1" noResize="1" noEditPoints="1" noAdjustHandles="1" noChangeArrowheads="1" noChangeShapeType="1" noTextEdit="1"/>
              </p:cNvSpPr>
              <p:nvPr/>
            </p:nvSpPr>
            <p:spPr>
              <a:xfrm>
                <a:off x="721877" y="1728303"/>
                <a:ext cx="11470123" cy="3401394"/>
              </a:xfrm>
              <a:prstGeom prst="rect">
                <a:avLst/>
              </a:prstGeom>
              <a:blipFill>
                <a:blip r:embed="rId3"/>
                <a:stretch>
                  <a:fillRect l="-552" t="-1493"/>
                </a:stretch>
              </a:blipFill>
            </p:spPr>
            <p:txBody>
              <a:bodyPr/>
              <a:lstStyle/>
              <a:p>
                <a:r>
                  <a:rPr lang="en-TW">
                    <a:noFill/>
                  </a:rPr>
                  <a:t> </a:t>
                </a:r>
              </a:p>
            </p:txBody>
          </p:sp>
        </mc:Fallback>
      </mc:AlternateContent>
      <p:pic>
        <p:nvPicPr>
          <p:cNvPr id="8" name="Picture 7">
            <a:extLst>
              <a:ext uri="{FF2B5EF4-FFF2-40B4-BE49-F238E27FC236}">
                <a16:creationId xmlns:a16="http://schemas.microsoft.com/office/drawing/2014/main" id="{59003CCC-F8F5-5B48-B04C-42C4851E454E}"/>
              </a:ext>
            </a:extLst>
          </p:cNvPr>
          <p:cNvPicPr>
            <a:picLocks noChangeAspect="1"/>
          </p:cNvPicPr>
          <p:nvPr/>
        </p:nvPicPr>
        <p:blipFill>
          <a:blip r:embed="rId4"/>
          <a:srcRect/>
          <a:stretch/>
        </p:blipFill>
        <p:spPr>
          <a:xfrm>
            <a:off x="633143" y="2830774"/>
            <a:ext cx="10925711" cy="3515323"/>
          </a:xfrm>
          <a:prstGeom prst="rect">
            <a:avLst/>
          </a:prstGeom>
        </p:spPr>
      </p:pic>
      <p:sp>
        <p:nvSpPr>
          <p:cNvPr id="14" name="Rectangle 13">
            <a:extLst>
              <a:ext uri="{FF2B5EF4-FFF2-40B4-BE49-F238E27FC236}">
                <a16:creationId xmlns:a16="http://schemas.microsoft.com/office/drawing/2014/main" id="{D40317EA-395A-D540-9A1D-51EBEB31EDBF}"/>
              </a:ext>
            </a:extLst>
          </p:cNvPr>
          <p:cNvSpPr/>
          <p:nvPr/>
        </p:nvSpPr>
        <p:spPr>
          <a:xfrm>
            <a:off x="-85723" y="6456366"/>
            <a:ext cx="12334876" cy="5016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5" name="TextBox 14">
            <a:extLst>
              <a:ext uri="{FF2B5EF4-FFF2-40B4-BE49-F238E27FC236}">
                <a16:creationId xmlns:a16="http://schemas.microsoft.com/office/drawing/2014/main" id="{1A7A5365-0F62-F14C-905C-DA675167EF4B}"/>
              </a:ext>
            </a:extLst>
          </p:cNvPr>
          <p:cNvSpPr txBox="1"/>
          <p:nvPr/>
        </p:nvSpPr>
        <p:spPr>
          <a:xfrm>
            <a:off x="3002756" y="6509193"/>
            <a:ext cx="6186487"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ASROC 2025 | Ting-Kai Yang</a:t>
            </a:r>
          </a:p>
        </p:txBody>
      </p:sp>
      <p:sp>
        <p:nvSpPr>
          <p:cNvPr id="16" name="TextBox 15">
            <a:extLst>
              <a:ext uri="{FF2B5EF4-FFF2-40B4-BE49-F238E27FC236}">
                <a16:creationId xmlns:a16="http://schemas.microsoft.com/office/drawing/2014/main" id="{1EC5CBEA-C493-2D45-BB64-91A6B2254020}"/>
              </a:ext>
            </a:extLst>
          </p:cNvPr>
          <p:cNvSpPr txBox="1"/>
          <p:nvPr/>
        </p:nvSpPr>
        <p:spPr>
          <a:xfrm>
            <a:off x="11352718" y="6509193"/>
            <a:ext cx="839282"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11</a:t>
            </a:r>
          </a:p>
        </p:txBody>
      </p:sp>
      <p:sp>
        <p:nvSpPr>
          <p:cNvPr id="17" name="TextBox 16">
            <a:extLst>
              <a:ext uri="{FF2B5EF4-FFF2-40B4-BE49-F238E27FC236}">
                <a16:creationId xmlns:a16="http://schemas.microsoft.com/office/drawing/2014/main" id="{08571256-A17C-2640-BD16-FE412BBD8219}"/>
              </a:ext>
            </a:extLst>
          </p:cNvPr>
          <p:cNvSpPr txBox="1"/>
          <p:nvPr/>
        </p:nvSpPr>
        <p:spPr>
          <a:xfrm>
            <a:off x="-1018201" y="6509193"/>
            <a:ext cx="3629675"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05/16/25</a:t>
            </a:r>
          </a:p>
        </p:txBody>
      </p:sp>
    </p:spTree>
    <p:extLst>
      <p:ext uri="{BB962C8B-B14F-4D97-AF65-F5344CB8AC3E}">
        <p14:creationId xmlns:p14="http://schemas.microsoft.com/office/powerpoint/2010/main" val="1075570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61DE073-D26F-D244-A194-4FE8C141980B}"/>
              </a:ext>
            </a:extLst>
          </p:cNvPr>
          <p:cNvSpPr>
            <a:spLocks noGrp="1"/>
          </p:cNvSpPr>
          <p:nvPr>
            <p:ph type="title"/>
          </p:nvPr>
        </p:nvSpPr>
        <p:spPr>
          <a:xfrm>
            <a:off x="533165" y="211367"/>
            <a:ext cx="10515600" cy="1325563"/>
          </a:xfrm>
        </p:spPr>
        <p:txBody>
          <a:bodyPr>
            <a:normAutofit/>
          </a:bodyPr>
          <a:lstStyle/>
          <a:p>
            <a:r>
              <a:rPr lang="en-TW" sz="3600" b="1" dirty="0">
                <a:latin typeface="Arial" panose="020B0604020202020204" pitchFamily="34" charset="0"/>
                <a:cs typeface="Arial" panose="020B0604020202020204" pitchFamily="34" charset="0"/>
              </a:rPr>
              <a:t>Compare to number density model</a:t>
            </a:r>
          </a:p>
        </p:txBody>
      </p:sp>
      <p:pic>
        <p:nvPicPr>
          <p:cNvPr id="16" name="Picture 15">
            <a:extLst>
              <a:ext uri="{FF2B5EF4-FFF2-40B4-BE49-F238E27FC236}">
                <a16:creationId xmlns:a16="http://schemas.microsoft.com/office/drawing/2014/main" id="{6439F625-9EAB-CC44-B4D9-301E32BCC5C5}"/>
              </a:ext>
            </a:extLst>
          </p:cNvPr>
          <p:cNvPicPr>
            <a:picLocks noChangeAspect="1"/>
          </p:cNvPicPr>
          <p:nvPr/>
        </p:nvPicPr>
        <p:blipFill>
          <a:blip r:embed="rId3"/>
          <a:srcRect/>
          <a:stretch/>
        </p:blipFill>
        <p:spPr>
          <a:xfrm>
            <a:off x="2324354" y="1243941"/>
            <a:ext cx="7543289" cy="5186012"/>
          </a:xfrm>
          <a:prstGeom prst="rect">
            <a:avLst/>
          </a:prstGeom>
        </p:spPr>
      </p:pic>
      <p:sp>
        <p:nvSpPr>
          <p:cNvPr id="9" name="Content Placeholder 2">
            <a:extLst>
              <a:ext uri="{FF2B5EF4-FFF2-40B4-BE49-F238E27FC236}">
                <a16:creationId xmlns:a16="http://schemas.microsoft.com/office/drawing/2014/main" id="{F6B56F34-2CE9-234D-BA2B-D2BEB449465F}"/>
              </a:ext>
            </a:extLst>
          </p:cNvPr>
          <p:cNvSpPr txBox="1">
            <a:spLocks/>
          </p:cNvSpPr>
          <p:nvPr/>
        </p:nvSpPr>
        <p:spPr>
          <a:xfrm>
            <a:off x="6140676" y="1529132"/>
            <a:ext cx="3665767" cy="11852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700" dirty="0">
                <a:solidFill>
                  <a:srgbClr val="0060A9"/>
                </a:solidFill>
                <a:latin typeface="Arial" panose="020B0604020202020204" pitchFamily="34" charset="0"/>
                <a:cs typeface="Arial" panose="020B0604020202020204" pitchFamily="34" charset="0"/>
              </a:rPr>
              <a:t>Blue solid: </a:t>
            </a:r>
            <a:r>
              <a:rPr lang="en-US" sz="1700" dirty="0" err="1">
                <a:solidFill>
                  <a:srgbClr val="0060A9"/>
                </a:solidFill>
                <a:latin typeface="Arial" panose="020B0604020202020204" pitchFamily="34" charset="0"/>
                <a:cs typeface="Arial" panose="020B0604020202020204" pitchFamily="34" charset="0"/>
              </a:rPr>
              <a:t>Negrello</a:t>
            </a:r>
            <a:r>
              <a:rPr lang="en-US" sz="1700" dirty="0">
                <a:solidFill>
                  <a:srgbClr val="0060A9"/>
                </a:solidFill>
                <a:latin typeface="Arial" panose="020B0604020202020204" pitchFamily="34" charset="0"/>
                <a:cs typeface="Arial" panose="020B0604020202020204" pitchFamily="34" charset="0"/>
              </a:rPr>
              <a:t> et al. 2017</a:t>
            </a:r>
            <a:r>
              <a:rPr lang="en-TW" sz="1700" dirty="0">
                <a:solidFill>
                  <a:srgbClr val="0060A9"/>
                </a:solidFill>
                <a:latin typeface="Arial" panose="020B0604020202020204" pitchFamily="34" charset="0"/>
                <a:cs typeface="Arial" panose="020B0604020202020204" pitchFamily="34" charset="0"/>
              </a:rPr>
              <a:t> </a:t>
            </a:r>
          </a:p>
          <a:p>
            <a:pPr marL="0" indent="0">
              <a:buFont typeface="Arial" panose="020B0604020202020204" pitchFamily="34" charset="0"/>
              <a:buNone/>
            </a:pPr>
            <a:r>
              <a:rPr lang="en-US" sz="1700" dirty="0">
                <a:solidFill>
                  <a:srgbClr val="0060A9"/>
                </a:solidFill>
                <a:latin typeface="Arial" panose="020B0604020202020204" pitchFamily="34" charset="0"/>
                <a:cs typeface="Arial" panose="020B0604020202020204" pitchFamily="34" charset="0"/>
              </a:rPr>
              <a:t>Blue </a:t>
            </a:r>
            <a:r>
              <a:rPr lang="en-US" sz="1700" dirty="0" err="1">
                <a:solidFill>
                  <a:srgbClr val="0060A9"/>
                </a:solidFill>
                <a:latin typeface="Arial" panose="020B0604020202020204" pitchFamily="34" charset="0"/>
                <a:cs typeface="Arial" panose="020B0604020202020204" pitchFamily="34" charset="0"/>
              </a:rPr>
              <a:t>dashdot</a:t>
            </a:r>
            <a:r>
              <a:rPr lang="en-US" sz="1700" dirty="0">
                <a:solidFill>
                  <a:srgbClr val="0060A9"/>
                </a:solidFill>
                <a:latin typeface="Arial" panose="020B0604020202020204" pitchFamily="34" charset="0"/>
                <a:cs typeface="Arial" panose="020B0604020202020204" pitchFamily="34" charset="0"/>
              </a:rPr>
              <a:t>: Sedgwick et al. 2025</a:t>
            </a:r>
          </a:p>
          <a:p>
            <a:pPr marL="0" indent="0">
              <a:buFont typeface="Arial" panose="020B0604020202020204" pitchFamily="34" charset="0"/>
              <a:buNone/>
            </a:pPr>
            <a:endParaRPr lang="en-TW" sz="2600" b="1" dirty="0"/>
          </a:p>
          <a:p>
            <a:pPr marL="0" indent="0">
              <a:buFont typeface="Arial" panose="020B0604020202020204" pitchFamily="34" charset="0"/>
              <a:buNone/>
            </a:pPr>
            <a:endParaRPr lang="en-TW" sz="2600" b="1" dirty="0"/>
          </a:p>
        </p:txBody>
      </p:sp>
      <p:sp>
        <p:nvSpPr>
          <p:cNvPr id="17" name="Rectangle 16">
            <a:extLst>
              <a:ext uri="{FF2B5EF4-FFF2-40B4-BE49-F238E27FC236}">
                <a16:creationId xmlns:a16="http://schemas.microsoft.com/office/drawing/2014/main" id="{6C96C30C-2CDA-C443-82B4-656F9173FB9C}"/>
              </a:ext>
            </a:extLst>
          </p:cNvPr>
          <p:cNvSpPr/>
          <p:nvPr/>
        </p:nvSpPr>
        <p:spPr>
          <a:xfrm>
            <a:off x="-85723" y="6456366"/>
            <a:ext cx="12334876" cy="5016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8" name="TextBox 17">
            <a:extLst>
              <a:ext uri="{FF2B5EF4-FFF2-40B4-BE49-F238E27FC236}">
                <a16:creationId xmlns:a16="http://schemas.microsoft.com/office/drawing/2014/main" id="{5E832503-C868-E345-805B-25FC4D5BD3BA}"/>
              </a:ext>
            </a:extLst>
          </p:cNvPr>
          <p:cNvSpPr txBox="1"/>
          <p:nvPr/>
        </p:nvSpPr>
        <p:spPr>
          <a:xfrm>
            <a:off x="3002756" y="6509193"/>
            <a:ext cx="6186487"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ASROC 2025 | Ting-Kai Yang</a:t>
            </a:r>
          </a:p>
        </p:txBody>
      </p:sp>
      <p:sp>
        <p:nvSpPr>
          <p:cNvPr id="19" name="TextBox 18">
            <a:extLst>
              <a:ext uri="{FF2B5EF4-FFF2-40B4-BE49-F238E27FC236}">
                <a16:creationId xmlns:a16="http://schemas.microsoft.com/office/drawing/2014/main" id="{7285610F-5EB3-134F-9A98-7D935669BC80}"/>
              </a:ext>
            </a:extLst>
          </p:cNvPr>
          <p:cNvSpPr txBox="1"/>
          <p:nvPr/>
        </p:nvSpPr>
        <p:spPr>
          <a:xfrm>
            <a:off x="11352718" y="6509193"/>
            <a:ext cx="839282"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12</a:t>
            </a:r>
          </a:p>
        </p:txBody>
      </p:sp>
      <p:sp>
        <p:nvSpPr>
          <p:cNvPr id="20" name="TextBox 19">
            <a:extLst>
              <a:ext uri="{FF2B5EF4-FFF2-40B4-BE49-F238E27FC236}">
                <a16:creationId xmlns:a16="http://schemas.microsoft.com/office/drawing/2014/main" id="{3F73CF30-2E52-BD48-8FCF-B85B0126B20A}"/>
              </a:ext>
            </a:extLst>
          </p:cNvPr>
          <p:cNvSpPr txBox="1"/>
          <p:nvPr/>
        </p:nvSpPr>
        <p:spPr>
          <a:xfrm>
            <a:off x="-1018201" y="6509193"/>
            <a:ext cx="3629675"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05/16/25</a:t>
            </a:r>
          </a:p>
        </p:txBody>
      </p:sp>
    </p:spTree>
    <p:extLst>
      <p:ext uri="{BB962C8B-B14F-4D97-AF65-F5344CB8AC3E}">
        <p14:creationId xmlns:p14="http://schemas.microsoft.com/office/powerpoint/2010/main" val="3847280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61DE073-D26F-D244-A194-4FE8C141980B}"/>
              </a:ext>
            </a:extLst>
          </p:cNvPr>
          <p:cNvSpPr>
            <a:spLocks noGrp="1"/>
          </p:cNvSpPr>
          <p:nvPr>
            <p:ph type="title"/>
          </p:nvPr>
        </p:nvSpPr>
        <p:spPr>
          <a:xfrm>
            <a:off x="650125" y="644979"/>
            <a:ext cx="4705262" cy="1325563"/>
          </a:xfrm>
        </p:spPr>
        <p:txBody>
          <a:bodyPr>
            <a:normAutofit/>
          </a:bodyPr>
          <a:lstStyle/>
          <a:p>
            <a:r>
              <a:rPr lang="en-TW" sz="3600" b="1" dirty="0">
                <a:latin typeface="Arial" panose="020B0604020202020204" pitchFamily="34" charset="0"/>
                <a:cs typeface="Arial" panose="020B0604020202020204" pitchFamily="34" charset="0"/>
              </a:rPr>
              <a:t>Field-to-field Variation</a:t>
            </a:r>
          </a:p>
        </p:txBody>
      </p:sp>
      <p:sp>
        <p:nvSpPr>
          <p:cNvPr id="15" name="Content Placeholder 2">
            <a:extLst>
              <a:ext uri="{FF2B5EF4-FFF2-40B4-BE49-F238E27FC236}">
                <a16:creationId xmlns:a16="http://schemas.microsoft.com/office/drawing/2014/main" id="{C32ACEE2-A100-814A-AE21-5A728CE12903}"/>
              </a:ext>
            </a:extLst>
          </p:cNvPr>
          <p:cNvSpPr>
            <a:spLocks noGrp="1"/>
          </p:cNvSpPr>
          <p:nvPr>
            <p:ph idx="1"/>
          </p:nvPr>
        </p:nvSpPr>
        <p:spPr>
          <a:xfrm>
            <a:off x="582795" y="2442562"/>
            <a:ext cx="3839273" cy="3644472"/>
          </a:xfrm>
        </p:spPr>
        <p:txBody>
          <a:bodyPr>
            <a:normAutofit/>
          </a:bodyPr>
          <a:lstStyle/>
          <a:p>
            <a:pPr>
              <a:lnSpc>
                <a:spcPts val="2640"/>
              </a:lnSpc>
            </a:pPr>
            <a:r>
              <a:rPr lang="en-TW" sz="2200" dirty="0">
                <a:latin typeface="Arial" panose="020B0604020202020204" pitchFamily="34" charset="0"/>
                <a:cs typeface="Arial" panose="020B0604020202020204" pitchFamily="34" charset="0"/>
              </a:rPr>
              <a:t>13 strongly lensed faint DSFGs in COSMOS field; none in UDS field</a:t>
            </a:r>
          </a:p>
          <a:p>
            <a:pPr>
              <a:lnSpc>
                <a:spcPts val="2640"/>
              </a:lnSpc>
            </a:pPr>
            <a:r>
              <a:rPr lang="en-US" sz="2200" dirty="0">
                <a:latin typeface="Arial" panose="020B0604020202020204" pitchFamily="34" charset="0"/>
                <a:cs typeface="Arial" panose="020B0604020202020204" pitchFamily="34" charset="0"/>
              </a:rPr>
              <a:t>H</a:t>
            </a:r>
            <a:r>
              <a:rPr lang="en-TW" sz="2200" dirty="0">
                <a:latin typeface="Arial" panose="020B0604020202020204" pitchFamily="34" charset="0"/>
                <a:cs typeface="Arial" panose="020B0604020202020204" pitchFamily="34" charset="0"/>
              </a:rPr>
              <a:t>igher </a:t>
            </a:r>
            <a:r>
              <a:rPr lang="en-US" sz="2200" dirty="0">
                <a:latin typeface="Arial" panose="020B0604020202020204" pitchFamily="34" charset="0"/>
                <a:cs typeface="Arial" panose="020B0604020202020204" pitchFamily="34" charset="0"/>
              </a:rPr>
              <a:t>convergence within STUDIES footprint</a:t>
            </a:r>
            <a:r>
              <a:rPr lang="en-TW" sz="2200" dirty="0">
                <a:latin typeface="Arial" panose="020B0604020202020204" pitchFamily="34" charset="0"/>
                <a:cs typeface="Arial" panose="020B0604020202020204" pitchFamily="34" charset="0"/>
              </a:rPr>
              <a:t>  </a:t>
            </a:r>
          </a:p>
        </p:txBody>
      </p:sp>
      <p:sp>
        <p:nvSpPr>
          <p:cNvPr id="17" name="Rectangle 16">
            <a:extLst>
              <a:ext uri="{FF2B5EF4-FFF2-40B4-BE49-F238E27FC236}">
                <a16:creationId xmlns:a16="http://schemas.microsoft.com/office/drawing/2014/main" id="{6C96C30C-2CDA-C443-82B4-656F9173FB9C}"/>
              </a:ext>
            </a:extLst>
          </p:cNvPr>
          <p:cNvSpPr/>
          <p:nvPr/>
        </p:nvSpPr>
        <p:spPr>
          <a:xfrm>
            <a:off x="-85723" y="6456366"/>
            <a:ext cx="12334876" cy="5016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8" name="TextBox 17">
            <a:extLst>
              <a:ext uri="{FF2B5EF4-FFF2-40B4-BE49-F238E27FC236}">
                <a16:creationId xmlns:a16="http://schemas.microsoft.com/office/drawing/2014/main" id="{5E832503-C868-E345-805B-25FC4D5BD3BA}"/>
              </a:ext>
            </a:extLst>
          </p:cNvPr>
          <p:cNvSpPr txBox="1"/>
          <p:nvPr/>
        </p:nvSpPr>
        <p:spPr>
          <a:xfrm>
            <a:off x="3002756" y="6509193"/>
            <a:ext cx="6186487"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ASROC 2025 | Ting-Kai Yang</a:t>
            </a:r>
          </a:p>
        </p:txBody>
      </p:sp>
      <p:sp>
        <p:nvSpPr>
          <p:cNvPr id="19" name="TextBox 18">
            <a:extLst>
              <a:ext uri="{FF2B5EF4-FFF2-40B4-BE49-F238E27FC236}">
                <a16:creationId xmlns:a16="http://schemas.microsoft.com/office/drawing/2014/main" id="{7285610F-5EB3-134F-9A98-7D935669BC80}"/>
              </a:ext>
            </a:extLst>
          </p:cNvPr>
          <p:cNvSpPr txBox="1"/>
          <p:nvPr/>
        </p:nvSpPr>
        <p:spPr>
          <a:xfrm>
            <a:off x="11352718" y="6509193"/>
            <a:ext cx="839282"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13</a:t>
            </a:r>
          </a:p>
        </p:txBody>
      </p:sp>
      <p:sp>
        <p:nvSpPr>
          <p:cNvPr id="20" name="TextBox 19">
            <a:extLst>
              <a:ext uri="{FF2B5EF4-FFF2-40B4-BE49-F238E27FC236}">
                <a16:creationId xmlns:a16="http://schemas.microsoft.com/office/drawing/2014/main" id="{3F73CF30-2E52-BD48-8FCF-B85B0126B20A}"/>
              </a:ext>
            </a:extLst>
          </p:cNvPr>
          <p:cNvSpPr txBox="1"/>
          <p:nvPr/>
        </p:nvSpPr>
        <p:spPr>
          <a:xfrm>
            <a:off x="-1018201" y="6509193"/>
            <a:ext cx="3629675"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05/16/25</a:t>
            </a:r>
          </a:p>
        </p:txBody>
      </p:sp>
      <p:pic>
        <p:nvPicPr>
          <p:cNvPr id="3" name="Picture 2" descr="A map of a space telescope&#10;&#10;Description automatically generated">
            <a:extLst>
              <a:ext uri="{FF2B5EF4-FFF2-40B4-BE49-F238E27FC236}">
                <a16:creationId xmlns:a16="http://schemas.microsoft.com/office/drawing/2014/main" id="{98F5644A-E723-EA47-9181-55A95861C6FF}"/>
              </a:ext>
            </a:extLst>
          </p:cNvPr>
          <p:cNvPicPr>
            <a:picLocks noChangeAspect="1"/>
          </p:cNvPicPr>
          <p:nvPr/>
        </p:nvPicPr>
        <p:blipFill>
          <a:blip r:embed="rId3"/>
          <a:stretch>
            <a:fillRect/>
          </a:stretch>
        </p:blipFill>
        <p:spPr>
          <a:xfrm>
            <a:off x="4197744" y="-27117"/>
            <a:ext cx="7720876" cy="6315559"/>
          </a:xfrm>
          <a:prstGeom prst="rect">
            <a:avLst/>
          </a:prstGeom>
        </p:spPr>
      </p:pic>
      <p:sp>
        <p:nvSpPr>
          <p:cNvPr id="12" name="TextBox 11">
            <a:extLst>
              <a:ext uri="{FF2B5EF4-FFF2-40B4-BE49-F238E27FC236}">
                <a16:creationId xmlns:a16="http://schemas.microsoft.com/office/drawing/2014/main" id="{108C2B01-7DCD-9246-924F-B1D4041A2B78}"/>
              </a:ext>
            </a:extLst>
          </p:cNvPr>
          <p:cNvSpPr txBox="1"/>
          <p:nvPr/>
        </p:nvSpPr>
        <p:spPr>
          <a:xfrm>
            <a:off x="9452292" y="6087034"/>
            <a:ext cx="2309248" cy="369332"/>
          </a:xfrm>
          <a:prstGeom prst="rect">
            <a:avLst/>
          </a:prstGeom>
          <a:noFill/>
        </p:spPr>
        <p:txBody>
          <a:bodyPr wrap="square" rtlCol="0">
            <a:spAutoFit/>
          </a:bodyPr>
          <a:lstStyle/>
          <a:p>
            <a:r>
              <a:rPr lang="en-US" dirty="0">
                <a:solidFill>
                  <a:schemeClr val="tx1">
                    <a:lumMod val="65000"/>
                    <a:lumOff val="35000"/>
                  </a:schemeClr>
                </a:solidFill>
              </a:rPr>
              <a:t>Nightingale </a:t>
            </a:r>
            <a:r>
              <a:rPr lang="en-TW" dirty="0">
                <a:solidFill>
                  <a:schemeClr val="tx1">
                    <a:lumMod val="65000"/>
                    <a:lumOff val="35000"/>
                  </a:schemeClr>
                </a:solidFill>
              </a:rPr>
              <a:t>et al. 2025</a:t>
            </a:r>
          </a:p>
        </p:txBody>
      </p:sp>
      <p:sp>
        <p:nvSpPr>
          <p:cNvPr id="13" name="Oval 12">
            <a:extLst>
              <a:ext uri="{FF2B5EF4-FFF2-40B4-BE49-F238E27FC236}">
                <a16:creationId xmlns:a16="http://schemas.microsoft.com/office/drawing/2014/main" id="{4C8EF490-83F5-0740-9A40-E3B56E43FF72}"/>
              </a:ext>
            </a:extLst>
          </p:cNvPr>
          <p:cNvSpPr/>
          <p:nvPr/>
        </p:nvSpPr>
        <p:spPr>
          <a:xfrm>
            <a:off x="7328021" y="1917269"/>
            <a:ext cx="856958" cy="85695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2" name="Oval 21">
            <a:extLst>
              <a:ext uri="{FF2B5EF4-FFF2-40B4-BE49-F238E27FC236}">
                <a16:creationId xmlns:a16="http://schemas.microsoft.com/office/drawing/2014/main" id="{3C8A4B34-15DC-364E-8C5D-F08832EB8EEB}"/>
              </a:ext>
            </a:extLst>
          </p:cNvPr>
          <p:cNvSpPr/>
          <p:nvPr/>
        </p:nvSpPr>
        <p:spPr>
          <a:xfrm>
            <a:off x="7333504" y="2635381"/>
            <a:ext cx="856958" cy="85695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927020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52ED816-A5AA-B345-86F8-5035DB022D40}"/>
              </a:ext>
            </a:extLst>
          </p:cNvPr>
          <p:cNvSpPr>
            <a:spLocks noGrp="1"/>
          </p:cNvSpPr>
          <p:nvPr>
            <p:ph type="title"/>
          </p:nvPr>
        </p:nvSpPr>
        <p:spPr>
          <a:xfrm>
            <a:off x="734229" y="311765"/>
            <a:ext cx="10515600" cy="1325563"/>
          </a:xfrm>
        </p:spPr>
        <p:txBody>
          <a:bodyPr>
            <a:normAutofit/>
          </a:bodyPr>
          <a:lstStyle/>
          <a:p>
            <a:r>
              <a:rPr lang="en-TW" sz="4000" b="1" dirty="0">
                <a:latin typeface="Arial" panose="020B0604020202020204" pitchFamily="34" charset="0"/>
                <a:cs typeface="Arial" panose="020B0604020202020204" pitchFamily="34" charset="0"/>
              </a:rPr>
              <a:t>Summary</a:t>
            </a:r>
          </a:p>
        </p:txBody>
      </p:sp>
      <p:sp>
        <p:nvSpPr>
          <p:cNvPr id="18" name="Content Placeholder 2">
            <a:extLst>
              <a:ext uri="{FF2B5EF4-FFF2-40B4-BE49-F238E27FC236}">
                <a16:creationId xmlns:a16="http://schemas.microsoft.com/office/drawing/2014/main" id="{4A044C52-23C2-8D45-A077-43945ADC757D}"/>
              </a:ext>
            </a:extLst>
          </p:cNvPr>
          <p:cNvSpPr>
            <a:spLocks noGrp="1"/>
          </p:cNvSpPr>
          <p:nvPr>
            <p:ph idx="1"/>
          </p:nvPr>
        </p:nvSpPr>
        <p:spPr>
          <a:xfrm>
            <a:off x="713517" y="1795616"/>
            <a:ext cx="11058842" cy="4351338"/>
          </a:xfrm>
        </p:spPr>
        <p:txBody>
          <a:bodyPr>
            <a:normAutofit/>
          </a:bodyPr>
          <a:lstStyle/>
          <a:p>
            <a:pPr>
              <a:lnSpc>
                <a:spcPts val="3000"/>
              </a:lnSpc>
              <a:spcBef>
                <a:spcPts val="1600"/>
              </a:spcBef>
            </a:pPr>
            <a:r>
              <a:rPr lang="en-US" sz="2200" dirty="0">
                <a:latin typeface="Arial" panose="020B0604020202020204" pitchFamily="34" charset="0"/>
                <a:cs typeface="Arial" panose="020B0604020202020204" pitchFamily="34" charset="0"/>
              </a:rPr>
              <a:t>We searched for strongly lensed faint DSFGs using JWST imaging data</a:t>
            </a:r>
          </a:p>
          <a:p>
            <a:pPr>
              <a:lnSpc>
                <a:spcPts val="3000"/>
              </a:lnSpc>
              <a:spcBef>
                <a:spcPts val="1600"/>
              </a:spcBef>
            </a:pPr>
            <a:r>
              <a:rPr lang="en-US" sz="2200" dirty="0">
                <a:latin typeface="Arial" panose="020B0604020202020204" pitchFamily="34" charset="0"/>
                <a:cs typeface="Arial" panose="020B0604020202020204" pitchFamily="34" charset="0"/>
              </a:rPr>
              <a:t>13 strongly lensed faint DSFGs were identified in COSMOS field, but no strongly lensed candidates found in UDS field, showing a field-to-field variation</a:t>
            </a:r>
          </a:p>
          <a:p>
            <a:pPr>
              <a:lnSpc>
                <a:spcPts val="3000"/>
              </a:lnSpc>
              <a:spcBef>
                <a:spcPts val="1600"/>
              </a:spcBef>
            </a:pPr>
            <a:r>
              <a:rPr lang="en-US" sz="2200" dirty="0">
                <a:solidFill>
                  <a:srgbClr val="000000"/>
                </a:solidFill>
                <a:latin typeface="Arial" panose="020B0604020202020204" pitchFamily="34" charset="0"/>
                <a:cs typeface="Arial" panose="020B0604020202020204" pitchFamily="34" charset="0"/>
              </a:rPr>
              <a:t>O</a:t>
            </a:r>
            <a:r>
              <a:rPr lang="en-US" sz="2200" b="0" i="0" u="none" strike="noStrike" dirty="0">
                <a:solidFill>
                  <a:srgbClr val="000000"/>
                </a:solidFill>
                <a:effectLst/>
                <a:latin typeface="Arial" panose="020B0604020202020204" pitchFamily="34" charset="0"/>
                <a:cs typeface="Arial" panose="020B0604020202020204" pitchFamily="34" charset="0"/>
              </a:rPr>
              <a:t>ur observed result is consistent with the model predictions for strongly lensed DSFG number density, supporting the existence of a faint strongly lensed DSFG population</a:t>
            </a:r>
          </a:p>
          <a:p>
            <a:pPr>
              <a:lnSpc>
                <a:spcPts val="3000"/>
              </a:lnSpc>
              <a:spcBef>
                <a:spcPts val="1600"/>
              </a:spcBef>
            </a:pPr>
            <a:r>
              <a:rPr lang="en-US" sz="2200" b="0" i="0" u="none" strike="noStrike" dirty="0">
                <a:solidFill>
                  <a:srgbClr val="000000"/>
                </a:solidFill>
                <a:effectLst/>
                <a:latin typeface="Arial" panose="020B0604020202020204" pitchFamily="34" charset="0"/>
                <a:cs typeface="Arial" panose="020B0604020202020204" pitchFamily="34" charset="0"/>
              </a:rPr>
              <a:t>The lensing systems we found a</a:t>
            </a:r>
            <a:r>
              <a:rPr lang="en-US" sz="2200" dirty="0">
                <a:solidFill>
                  <a:srgbClr val="000000"/>
                </a:solidFill>
                <a:latin typeface="Arial" panose="020B0604020202020204" pitchFamily="34" charset="0"/>
                <a:cs typeface="Arial" panose="020B0604020202020204" pitchFamily="34" charset="0"/>
              </a:rPr>
              <a:t>re expected to be detected with Euclid, more strongly lensed faint DSFGs may be discovered in the future</a:t>
            </a:r>
            <a:endParaRPr lang="en-US" sz="2200" b="0" i="0" u="none" strike="noStrike" dirty="0">
              <a:solidFill>
                <a:srgbClr val="000000"/>
              </a:solidFill>
              <a:effectLst/>
              <a:latin typeface="Arial" panose="020B0604020202020204" pitchFamily="34" charset="0"/>
              <a:cs typeface="Arial" panose="020B0604020202020204" pitchFamily="34" charset="0"/>
            </a:endParaRPr>
          </a:p>
          <a:p>
            <a:pPr>
              <a:lnSpc>
                <a:spcPts val="3000"/>
              </a:lnSpc>
              <a:spcBef>
                <a:spcPts val="1600"/>
              </a:spcBef>
            </a:pPr>
            <a:endParaRPr lang="en-US" sz="22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C53F0D0-261A-3340-B18E-09E0A0176C69}"/>
              </a:ext>
            </a:extLst>
          </p:cNvPr>
          <p:cNvSpPr/>
          <p:nvPr/>
        </p:nvSpPr>
        <p:spPr>
          <a:xfrm>
            <a:off x="-85723" y="6456366"/>
            <a:ext cx="12334876" cy="5016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TextBox 8">
            <a:extLst>
              <a:ext uri="{FF2B5EF4-FFF2-40B4-BE49-F238E27FC236}">
                <a16:creationId xmlns:a16="http://schemas.microsoft.com/office/drawing/2014/main" id="{4EFD1C9D-AFB6-A440-AE83-14313F30389B}"/>
              </a:ext>
            </a:extLst>
          </p:cNvPr>
          <p:cNvSpPr txBox="1"/>
          <p:nvPr/>
        </p:nvSpPr>
        <p:spPr>
          <a:xfrm>
            <a:off x="3002756" y="6509193"/>
            <a:ext cx="6186487"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ASROC 2025 | Ting-Kai Yang</a:t>
            </a:r>
          </a:p>
        </p:txBody>
      </p:sp>
      <p:sp>
        <p:nvSpPr>
          <p:cNvPr id="14" name="TextBox 13">
            <a:extLst>
              <a:ext uri="{FF2B5EF4-FFF2-40B4-BE49-F238E27FC236}">
                <a16:creationId xmlns:a16="http://schemas.microsoft.com/office/drawing/2014/main" id="{1A52A1C0-91C7-1942-831A-C882CE76B6CE}"/>
              </a:ext>
            </a:extLst>
          </p:cNvPr>
          <p:cNvSpPr txBox="1"/>
          <p:nvPr/>
        </p:nvSpPr>
        <p:spPr>
          <a:xfrm>
            <a:off x="11352718" y="6509193"/>
            <a:ext cx="839282"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14</a:t>
            </a:r>
          </a:p>
        </p:txBody>
      </p:sp>
      <p:sp>
        <p:nvSpPr>
          <p:cNvPr id="15" name="TextBox 14">
            <a:extLst>
              <a:ext uri="{FF2B5EF4-FFF2-40B4-BE49-F238E27FC236}">
                <a16:creationId xmlns:a16="http://schemas.microsoft.com/office/drawing/2014/main" id="{B112D9EC-AFC0-6049-BB02-CEA6F907F46E}"/>
              </a:ext>
            </a:extLst>
          </p:cNvPr>
          <p:cNvSpPr txBox="1"/>
          <p:nvPr/>
        </p:nvSpPr>
        <p:spPr>
          <a:xfrm>
            <a:off x="-1018201" y="6509193"/>
            <a:ext cx="3629675"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05/16/25</a:t>
            </a:r>
          </a:p>
        </p:txBody>
      </p:sp>
    </p:spTree>
    <p:extLst>
      <p:ext uri="{BB962C8B-B14F-4D97-AF65-F5344CB8AC3E}">
        <p14:creationId xmlns:p14="http://schemas.microsoft.com/office/powerpoint/2010/main" val="4207120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of a graph of a person&#10;&#10;Description automatically generated with medium confidence">
            <a:extLst>
              <a:ext uri="{FF2B5EF4-FFF2-40B4-BE49-F238E27FC236}">
                <a16:creationId xmlns:a16="http://schemas.microsoft.com/office/drawing/2014/main" id="{804E6F76-77FE-FF42-B02E-5926BD91FBC3}"/>
              </a:ext>
            </a:extLst>
          </p:cNvPr>
          <p:cNvPicPr>
            <a:picLocks noChangeAspect="1"/>
          </p:cNvPicPr>
          <p:nvPr/>
        </p:nvPicPr>
        <p:blipFill>
          <a:blip r:embed="rId3"/>
          <a:stretch>
            <a:fillRect/>
          </a:stretch>
        </p:blipFill>
        <p:spPr>
          <a:xfrm>
            <a:off x="5056246" y="1547359"/>
            <a:ext cx="6337724" cy="4695274"/>
          </a:xfrm>
          <a:prstGeom prst="rect">
            <a:avLst/>
          </a:prstGeom>
          <a:ln w="19050">
            <a:noFill/>
          </a:ln>
        </p:spPr>
      </p:pic>
      <p:sp>
        <p:nvSpPr>
          <p:cNvPr id="34" name="Rectangle 33">
            <a:extLst>
              <a:ext uri="{FF2B5EF4-FFF2-40B4-BE49-F238E27FC236}">
                <a16:creationId xmlns:a16="http://schemas.microsoft.com/office/drawing/2014/main" id="{5D43C36B-5FC9-8A4B-B831-EF5F966253F8}"/>
              </a:ext>
            </a:extLst>
          </p:cNvPr>
          <p:cNvSpPr/>
          <p:nvPr/>
        </p:nvSpPr>
        <p:spPr>
          <a:xfrm rot="5400000">
            <a:off x="8193018" y="-61566"/>
            <a:ext cx="491989" cy="3709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 name="Rectangle 1">
            <a:extLst>
              <a:ext uri="{FF2B5EF4-FFF2-40B4-BE49-F238E27FC236}">
                <a16:creationId xmlns:a16="http://schemas.microsoft.com/office/drawing/2014/main" id="{174E328B-EFBD-8C48-84DC-8E756D0592C0}"/>
              </a:ext>
            </a:extLst>
          </p:cNvPr>
          <p:cNvSpPr/>
          <p:nvPr/>
        </p:nvSpPr>
        <p:spPr>
          <a:xfrm>
            <a:off x="4975877" y="2032030"/>
            <a:ext cx="716876" cy="3709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 name="Title 1">
            <a:extLst>
              <a:ext uri="{FF2B5EF4-FFF2-40B4-BE49-F238E27FC236}">
                <a16:creationId xmlns:a16="http://schemas.microsoft.com/office/drawing/2014/main" id="{6CA26A27-9206-D641-857C-D50A05421B6F}"/>
              </a:ext>
            </a:extLst>
          </p:cNvPr>
          <p:cNvSpPr>
            <a:spLocks noGrp="1"/>
          </p:cNvSpPr>
          <p:nvPr>
            <p:ph type="title"/>
          </p:nvPr>
        </p:nvSpPr>
        <p:spPr>
          <a:xfrm>
            <a:off x="509885" y="59944"/>
            <a:ext cx="8392607" cy="1201162"/>
          </a:xfrm>
        </p:spPr>
        <p:txBody>
          <a:bodyPr anchor="b">
            <a:normAutofit/>
          </a:bodyPr>
          <a:lstStyle/>
          <a:p>
            <a:pPr marL="0" indent="0">
              <a:buNone/>
            </a:pPr>
            <a:r>
              <a:rPr lang="en-TW" sz="3600" b="1" dirty="0">
                <a:latin typeface="Arial" panose="020B0604020202020204" pitchFamily="34" charset="0"/>
                <a:cs typeface="Arial" panose="020B0604020202020204" pitchFamily="34" charset="0"/>
              </a:rPr>
              <a:t>Dusty Star-forming Galaxies (DSFGs)</a:t>
            </a:r>
          </a:p>
        </p:txBody>
      </p:sp>
      <p:sp>
        <p:nvSpPr>
          <p:cNvPr id="17" name="Content Placeholder 2">
            <a:extLst>
              <a:ext uri="{FF2B5EF4-FFF2-40B4-BE49-F238E27FC236}">
                <a16:creationId xmlns:a16="http://schemas.microsoft.com/office/drawing/2014/main" id="{C148F892-D8E9-B143-AACF-90613745FBF5}"/>
              </a:ext>
            </a:extLst>
          </p:cNvPr>
          <p:cNvSpPr>
            <a:spLocks noGrp="1"/>
          </p:cNvSpPr>
          <p:nvPr>
            <p:ph idx="1"/>
          </p:nvPr>
        </p:nvSpPr>
        <p:spPr>
          <a:xfrm>
            <a:off x="586105" y="2313142"/>
            <a:ext cx="3988237" cy="4534605"/>
          </a:xfrm>
        </p:spPr>
        <p:txBody>
          <a:bodyPr>
            <a:normAutofit/>
          </a:bodyPr>
          <a:lstStyle/>
          <a:p>
            <a:pPr lvl="0">
              <a:lnSpc>
                <a:spcPts val="3000"/>
              </a:lnSpc>
            </a:pPr>
            <a:r>
              <a:rPr lang="en-US" sz="2400" dirty="0">
                <a:latin typeface="Arial" panose="020B0604020202020204" pitchFamily="34" charset="0"/>
                <a:cs typeface="Arial" panose="020B0604020202020204" pitchFamily="34" charset="0"/>
              </a:rPr>
              <a:t>Dusty and high star formation rate</a:t>
            </a:r>
          </a:p>
          <a:p>
            <a:pPr lvl="0">
              <a:lnSpc>
                <a:spcPts val="3000"/>
              </a:lnSpc>
            </a:pPr>
            <a:r>
              <a:rPr lang="en-US" sz="2400" dirty="0">
                <a:latin typeface="Arial" panose="020B0604020202020204" pitchFamily="34" charset="0"/>
                <a:cs typeface="Arial" panose="020B0604020202020204" pitchFamily="34" charset="0"/>
              </a:rPr>
              <a:t>Bright in far-IR and </a:t>
            </a:r>
            <a:r>
              <a:rPr lang="en-US" sz="2400" dirty="0" err="1">
                <a:latin typeface="Arial" panose="020B0604020202020204" pitchFamily="34" charset="0"/>
                <a:cs typeface="Arial" panose="020B0604020202020204" pitchFamily="34" charset="0"/>
              </a:rPr>
              <a:t>submilimeter</a:t>
            </a:r>
            <a:r>
              <a:rPr lang="en-US" sz="24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(Casey et al. 2014)</a:t>
            </a:r>
          </a:p>
          <a:p>
            <a:pPr lvl="1">
              <a:lnSpc>
                <a:spcPts val="3000"/>
              </a:lnSpc>
            </a:pPr>
            <a:endParaRPr lang="en-TW" sz="2200" b="1" dirty="0">
              <a:latin typeface="Arial" panose="020B0604020202020204" pitchFamily="34" charset="0"/>
              <a:cs typeface="Arial" panose="020B0604020202020204" pitchFamily="34" charset="0"/>
            </a:endParaRPr>
          </a:p>
          <a:p>
            <a:pPr lvl="1">
              <a:lnSpc>
                <a:spcPts val="3000"/>
              </a:lnSpc>
            </a:pPr>
            <a:endParaRPr lang="en-US" sz="2000" dirty="0">
              <a:latin typeface="Arial" panose="020B0604020202020204" pitchFamily="34" charset="0"/>
              <a:cs typeface="Arial" panose="020B0604020202020204" pitchFamily="34" charset="0"/>
            </a:endParaRPr>
          </a:p>
          <a:p>
            <a:endParaRPr lang="en-TW" sz="2000" b="1" dirty="0">
              <a:latin typeface="Arial" panose="020B0604020202020204" pitchFamily="34" charset="0"/>
              <a:cs typeface="Arial" panose="020B0604020202020204" pitchFamily="34" charset="0"/>
            </a:endParaRPr>
          </a:p>
          <a:p>
            <a:endParaRPr lang="en-TW" sz="2000" b="1" dirty="0">
              <a:latin typeface="Arial" panose="020B0604020202020204" pitchFamily="34" charset="0"/>
              <a:cs typeface="Arial" panose="020B0604020202020204" pitchFamily="34" charset="0"/>
            </a:endParaRPr>
          </a:p>
          <a:p>
            <a:pPr marL="0" indent="0">
              <a:buNone/>
            </a:pPr>
            <a:endParaRPr lang="en-TW" sz="2000" b="1" dirty="0"/>
          </a:p>
          <a:p>
            <a:pPr marL="0" indent="0">
              <a:buNone/>
            </a:pPr>
            <a:endParaRPr lang="en-TW" sz="2000" b="1" dirty="0"/>
          </a:p>
        </p:txBody>
      </p:sp>
      <p:sp>
        <p:nvSpPr>
          <p:cNvPr id="20" name="Rectangle 19">
            <a:extLst>
              <a:ext uri="{FF2B5EF4-FFF2-40B4-BE49-F238E27FC236}">
                <a16:creationId xmlns:a16="http://schemas.microsoft.com/office/drawing/2014/main" id="{DBB6A494-A4FF-334E-9665-DD6E875F6594}"/>
              </a:ext>
            </a:extLst>
          </p:cNvPr>
          <p:cNvSpPr/>
          <p:nvPr/>
        </p:nvSpPr>
        <p:spPr>
          <a:xfrm>
            <a:off x="-85723" y="6456366"/>
            <a:ext cx="12334876" cy="5016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1" name="TextBox 20">
            <a:extLst>
              <a:ext uri="{FF2B5EF4-FFF2-40B4-BE49-F238E27FC236}">
                <a16:creationId xmlns:a16="http://schemas.microsoft.com/office/drawing/2014/main" id="{17D4A20E-8FA9-2541-AC23-93E49EA2F3EF}"/>
              </a:ext>
            </a:extLst>
          </p:cNvPr>
          <p:cNvSpPr txBox="1"/>
          <p:nvPr/>
        </p:nvSpPr>
        <p:spPr>
          <a:xfrm>
            <a:off x="3002756" y="6509193"/>
            <a:ext cx="6186487"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ASROC 2025 | Ting-Kai Yang</a:t>
            </a:r>
          </a:p>
        </p:txBody>
      </p:sp>
      <p:sp>
        <p:nvSpPr>
          <p:cNvPr id="22" name="TextBox 21">
            <a:extLst>
              <a:ext uri="{FF2B5EF4-FFF2-40B4-BE49-F238E27FC236}">
                <a16:creationId xmlns:a16="http://schemas.microsoft.com/office/drawing/2014/main" id="{24E61D25-75B9-EA41-9FE0-EB1C833F8D1B}"/>
              </a:ext>
            </a:extLst>
          </p:cNvPr>
          <p:cNvSpPr txBox="1"/>
          <p:nvPr/>
        </p:nvSpPr>
        <p:spPr>
          <a:xfrm>
            <a:off x="11352718" y="6509193"/>
            <a:ext cx="839282"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1</a:t>
            </a:r>
          </a:p>
        </p:txBody>
      </p:sp>
      <p:sp>
        <p:nvSpPr>
          <p:cNvPr id="23" name="TextBox 22">
            <a:extLst>
              <a:ext uri="{FF2B5EF4-FFF2-40B4-BE49-F238E27FC236}">
                <a16:creationId xmlns:a16="http://schemas.microsoft.com/office/drawing/2014/main" id="{8CFC5F17-F6F8-8C48-802D-D7397A6C2584}"/>
              </a:ext>
            </a:extLst>
          </p:cNvPr>
          <p:cNvSpPr txBox="1"/>
          <p:nvPr/>
        </p:nvSpPr>
        <p:spPr>
          <a:xfrm>
            <a:off x="-1018201" y="6509193"/>
            <a:ext cx="3629675"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05/16/25</a:t>
            </a:r>
          </a:p>
        </p:txBody>
      </p:sp>
      <p:sp>
        <p:nvSpPr>
          <p:cNvPr id="11" name="TextBox 10">
            <a:extLst>
              <a:ext uri="{FF2B5EF4-FFF2-40B4-BE49-F238E27FC236}">
                <a16:creationId xmlns:a16="http://schemas.microsoft.com/office/drawing/2014/main" id="{B2954074-CCD9-E44B-9294-B1E2EA03606A}"/>
              </a:ext>
            </a:extLst>
          </p:cNvPr>
          <p:cNvSpPr txBox="1"/>
          <p:nvPr/>
        </p:nvSpPr>
        <p:spPr>
          <a:xfrm>
            <a:off x="9471983" y="5343818"/>
            <a:ext cx="1979140" cy="369332"/>
          </a:xfrm>
          <a:prstGeom prst="rect">
            <a:avLst/>
          </a:prstGeom>
          <a:noFill/>
        </p:spPr>
        <p:txBody>
          <a:bodyPr wrap="square" rtlCol="0">
            <a:spAutoFit/>
          </a:bodyPr>
          <a:lstStyle/>
          <a:p>
            <a:r>
              <a:rPr lang="en-TW" dirty="0">
                <a:solidFill>
                  <a:schemeClr val="tx1">
                    <a:lumMod val="75000"/>
                    <a:lumOff val="25000"/>
                  </a:schemeClr>
                </a:solidFill>
              </a:rPr>
              <a:t>Casey et al. 2014</a:t>
            </a:r>
          </a:p>
        </p:txBody>
      </p:sp>
      <p:sp>
        <p:nvSpPr>
          <p:cNvPr id="12" name="TextBox 11">
            <a:extLst>
              <a:ext uri="{FF2B5EF4-FFF2-40B4-BE49-F238E27FC236}">
                <a16:creationId xmlns:a16="http://schemas.microsoft.com/office/drawing/2014/main" id="{BA8CD24B-6688-7143-ABF4-05902E060E37}"/>
              </a:ext>
            </a:extLst>
          </p:cNvPr>
          <p:cNvSpPr txBox="1"/>
          <p:nvPr/>
        </p:nvSpPr>
        <p:spPr>
          <a:xfrm>
            <a:off x="6920114" y="5945987"/>
            <a:ext cx="3781480" cy="400110"/>
          </a:xfrm>
          <a:prstGeom prst="rect">
            <a:avLst/>
          </a:prstGeom>
          <a:solidFill>
            <a:schemeClr val="bg1"/>
          </a:solidFill>
        </p:spPr>
        <p:txBody>
          <a:bodyPr wrap="square" rtlCol="0">
            <a:spAutoFit/>
          </a:bodyPr>
          <a:lstStyle/>
          <a:p>
            <a:r>
              <a:rPr lang="en-TW" sz="2000" dirty="0">
                <a:solidFill>
                  <a:schemeClr val="tx1">
                    <a:lumMod val="75000"/>
                    <a:lumOff val="25000"/>
                  </a:schemeClr>
                </a:solidFill>
                <a:latin typeface="Arial" panose="020B0604020202020204" pitchFamily="34" charset="0"/>
                <a:cs typeface="Arial" panose="020B0604020202020204" pitchFamily="34" charset="0"/>
              </a:rPr>
              <a:t>Rest-Frame Wavelength [μm]</a:t>
            </a:r>
          </a:p>
        </p:txBody>
      </p:sp>
      <p:sp>
        <p:nvSpPr>
          <p:cNvPr id="14" name="TextBox 13">
            <a:extLst>
              <a:ext uri="{FF2B5EF4-FFF2-40B4-BE49-F238E27FC236}">
                <a16:creationId xmlns:a16="http://schemas.microsoft.com/office/drawing/2014/main" id="{C0CA6B72-C0CC-0044-B811-41DF69F7C7C6}"/>
              </a:ext>
            </a:extLst>
          </p:cNvPr>
          <p:cNvSpPr txBox="1"/>
          <p:nvPr/>
        </p:nvSpPr>
        <p:spPr>
          <a:xfrm>
            <a:off x="6208325" y="5743657"/>
            <a:ext cx="561067" cy="338554"/>
          </a:xfrm>
          <a:prstGeom prst="rect">
            <a:avLst/>
          </a:prstGeom>
          <a:solidFill>
            <a:schemeClr val="bg1"/>
          </a:solidFill>
        </p:spPr>
        <p:txBody>
          <a:bodyPr wrap="square" rtlCol="0">
            <a:spAutoFit/>
          </a:bodyPr>
          <a:lstStyle/>
          <a:p>
            <a:r>
              <a:rPr lang="en-TW" sz="1600" dirty="0">
                <a:solidFill>
                  <a:schemeClr val="tx1">
                    <a:lumMod val="75000"/>
                    <a:lumOff val="25000"/>
                  </a:schemeClr>
                </a:solidFill>
                <a:latin typeface="Arial" panose="020B0604020202020204" pitchFamily="34" charset="0"/>
                <a:cs typeface="Arial" panose="020B0604020202020204" pitchFamily="34" charset="0"/>
              </a:rPr>
              <a:t>10</a:t>
            </a:r>
          </a:p>
        </p:txBody>
      </p:sp>
      <p:sp>
        <p:nvSpPr>
          <p:cNvPr id="15" name="TextBox 14">
            <a:extLst>
              <a:ext uri="{FF2B5EF4-FFF2-40B4-BE49-F238E27FC236}">
                <a16:creationId xmlns:a16="http://schemas.microsoft.com/office/drawing/2014/main" id="{FE835F4C-6C7C-224D-A8ED-F2B4069B9EB7}"/>
              </a:ext>
            </a:extLst>
          </p:cNvPr>
          <p:cNvSpPr txBox="1"/>
          <p:nvPr/>
        </p:nvSpPr>
        <p:spPr>
          <a:xfrm>
            <a:off x="7947635" y="5741871"/>
            <a:ext cx="561067" cy="338554"/>
          </a:xfrm>
          <a:prstGeom prst="rect">
            <a:avLst/>
          </a:prstGeom>
          <a:solidFill>
            <a:schemeClr val="bg1"/>
          </a:solidFill>
        </p:spPr>
        <p:txBody>
          <a:bodyPr wrap="square" rtlCol="0">
            <a:spAutoFit/>
          </a:bodyPr>
          <a:lstStyle/>
          <a:p>
            <a:r>
              <a:rPr lang="en-TW" sz="1600" dirty="0">
                <a:solidFill>
                  <a:schemeClr val="tx1">
                    <a:lumMod val="75000"/>
                    <a:lumOff val="25000"/>
                  </a:schemeClr>
                </a:solidFill>
                <a:latin typeface="Arial" panose="020B0604020202020204" pitchFamily="34" charset="0"/>
                <a:cs typeface="Arial" panose="020B0604020202020204" pitchFamily="34" charset="0"/>
              </a:rPr>
              <a:t>100</a:t>
            </a:r>
          </a:p>
        </p:txBody>
      </p:sp>
      <p:sp>
        <p:nvSpPr>
          <p:cNvPr id="24" name="TextBox 23">
            <a:extLst>
              <a:ext uri="{FF2B5EF4-FFF2-40B4-BE49-F238E27FC236}">
                <a16:creationId xmlns:a16="http://schemas.microsoft.com/office/drawing/2014/main" id="{6D1352AB-F113-404C-B2D2-3EDD0A85728F}"/>
              </a:ext>
            </a:extLst>
          </p:cNvPr>
          <p:cNvSpPr txBox="1"/>
          <p:nvPr/>
        </p:nvSpPr>
        <p:spPr>
          <a:xfrm>
            <a:off x="9693581" y="5741871"/>
            <a:ext cx="710819" cy="338554"/>
          </a:xfrm>
          <a:prstGeom prst="rect">
            <a:avLst/>
          </a:prstGeom>
          <a:solidFill>
            <a:schemeClr val="bg1"/>
          </a:solidFill>
        </p:spPr>
        <p:txBody>
          <a:bodyPr wrap="square" rtlCol="0">
            <a:spAutoFit/>
          </a:bodyPr>
          <a:lstStyle/>
          <a:p>
            <a:r>
              <a:rPr lang="en-TW" sz="1600" dirty="0">
                <a:solidFill>
                  <a:schemeClr val="tx1">
                    <a:lumMod val="75000"/>
                    <a:lumOff val="25000"/>
                  </a:schemeClr>
                </a:solidFill>
                <a:latin typeface="Arial" panose="020B0604020202020204" pitchFamily="34" charset="0"/>
                <a:cs typeface="Arial" panose="020B0604020202020204" pitchFamily="34" charset="0"/>
              </a:rPr>
              <a:t>1000</a:t>
            </a:r>
          </a:p>
        </p:txBody>
      </p:sp>
      <p:sp>
        <p:nvSpPr>
          <p:cNvPr id="25" name="TextBox 24">
            <a:extLst>
              <a:ext uri="{FF2B5EF4-FFF2-40B4-BE49-F238E27FC236}">
                <a16:creationId xmlns:a16="http://schemas.microsoft.com/office/drawing/2014/main" id="{CED5B9DC-0F8A-A947-B6DD-9AE2587ADA7E}"/>
              </a:ext>
            </a:extLst>
          </p:cNvPr>
          <p:cNvSpPr txBox="1"/>
          <p:nvPr/>
        </p:nvSpPr>
        <p:spPr>
          <a:xfrm>
            <a:off x="5278492" y="5042108"/>
            <a:ext cx="606393" cy="338554"/>
          </a:xfrm>
          <a:prstGeom prst="rect">
            <a:avLst/>
          </a:prstGeom>
          <a:solidFill>
            <a:schemeClr val="bg1"/>
          </a:solidFill>
        </p:spPr>
        <p:txBody>
          <a:bodyPr wrap="square" rtlCol="0">
            <a:spAutoFit/>
          </a:bodyPr>
          <a:lstStyle/>
          <a:p>
            <a:r>
              <a:rPr lang="en-TW" sz="1600" dirty="0">
                <a:solidFill>
                  <a:schemeClr val="tx1">
                    <a:lumMod val="75000"/>
                    <a:lumOff val="25000"/>
                  </a:schemeClr>
                </a:solidFill>
                <a:latin typeface="Arial" panose="020B0604020202020204" pitchFamily="34" charset="0"/>
                <a:cs typeface="Arial" panose="020B0604020202020204" pitchFamily="34" charset="0"/>
              </a:rPr>
              <a:t>0.01</a:t>
            </a:r>
          </a:p>
        </p:txBody>
      </p:sp>
      <p:sp>
        <p:nvSpPr>
          <p:cNvPr id="13" name="TextBox 12">
            <a:extLst>
              <a:ext uri="{FF2B5EF4-FFF2-40B4-BE49-F238E27FC236}">
                <a16:creationId xmlns:a16="http://schemas.microsoft.com/office/drawing/2014/main" id="{3F16F25C-C966-EB4F-BB64-A8C737F4AD28}"/>
              </a:ext>
            </a:extLst>
          </p:cNvPr>
          <p:cNvSpPr txBox="1"/>
          <p:nvPr/>
        </p:nvSpPr>
        <p:spPr>
          <a:xfrm rot="16200000">
            <a:off x="3015503" y="3523063"/>
            <a:ext cx="3781480" cy="400110"/>
          </a:xfrm>
          <a:prstGeom prst="rect">
            <a:avLst/>
          </a:prstGeom>
          <a:solidFill>
            <a:schemeClr val="bg1"/>
          </a:solidFill>
        </p:spPr>
        <p:txBody>
          <a:bodyPr wrap="square" rtlCol="0">
            <a:spAutoFit/>
          </a:bodyPr>
          <a:lstStyle/>
          <a:p>
            <a:r>
              <a:rPr lang="en-TW" sz="2000" dirty="0">
                <a:solidFill>
                  <a:schemeClr val="tx1">
                    <a:lumMod val="75000"/>
                    <a:lumOff val="25000"/>
                  </a:schemeClr>
                </a:solidFill>
                <a:latin typeface="Arial" panose="020B0604020202020204" pitchFamily="34" charset="0"/>
                <a:cs typeface="Arial" panose="020B0604020202020204" pitchFamily="34" charset="0"/>
              </a:rPr>
              <a:t>Observed Flux Density [mJy]</a:t>
            </a:r>
          </a:p>
        </p:txBody>
      </p:sp>
      <p:sp>
        <p:nvSpPr>
          <p:cNvPr id="26" name="TextBox 25">
            <a:extLst>
              <a:ext uri="{FF2B5EF4-FFF2-40B4-BE49-F238E27FC236}">
                <a16:creationId xmlns:a16="http://schemas.microsoft.com/office/drawing/2014/main" id="{0F1C1D3F-6415-4F4A-9B1B-F738ACB4781E}"/>
              </a:ext>
            </a:extLst>
          </p:cNvPr>
          <p:cNvSpPr txBox="1"/>
          <p:nvPr/>
        </p:nvSpPr>
        <p:spPr>
          <a:xfrm>
            <a:off x="5278492" y="4298104"/>
            <a:ext cx="606393" cy="338554"/>
          </a:xfrm>
          <a:prstGeom prst="rect">
            <a:avLst/>
          </a:prstGeom>
          <a:solidFill>
            <a:schemeClr val="bg1"/>
          </a:solidFill>
        </p:spPr>
        <p:txBody>
          <a:bodyPr wrap="square" rtlCol="0">
            <a:spAutoFit/>
          </a:bodyPr>
          <a:lstStyle/>
          <a:p>
            <a:r>
              <a:rPr lang="en-TW" sz="1600" dirty="0">
                <a:solidFill>
                  <a:schemeClr val="tx1">
                    <a:lumMod val="75000"/>
                    <a:lumOff val="25000"/>
                  </a:schemeClr>
                </a:solidFill>
                <a:latin typeface="Arial" panose="020B0604020202020204" pitchFamily="34" charset="0"/>
                <a:cs typeface="Arial" panose="020B0604020202020204" pitchFamily="34" charset="0"/>
              </a:rPr>
              <a:t>0.10</a:t>
            </a:r>
          </a:p>
        </p:txBody>
      </p:sp>
      <p:sp>
        <p:nvSpPr>
          <p:cNvPr id="27" name="TextBox 26">
            <a:extLst>
              <a:ext uri="{FF2B5EF4-FFF2-40B4-BE49-F238E27FC236}">
                <a16:creationId xmlns:a16="http://schemas.microsoft.com/office/drawing/2014/main" id="{8107684A-3FDB-3743-B791-048881FD7BBD}"/>
              </a:ext>
            </a:extLst>
          </p:cNvPr>
          <p:cNvSpPr txBox="1"/>
          <p:nvPr/>
        </p:nvSpPr>
        <p:spPr>
          <a:xfrm>
            <a:off x="5278492" y="3554100"/>
            <a:ext cx="606393" cy="338554"/>
          </a:xfrm>
          <a:prstGeom prst="rect">
            <a:avLst/>
          </a:prstGeom>
          <a:solidFill>
            <a:schemeClr val="bg1"/>
          </a:solidFill>
        </p:spPr>
        <p:txBody>
          <a:bodyPr wrap="square" rtlCol="0">
            <a:spAutoFit/>
          </a:bodyPr>
          <a:lstStyle/>
          <a:p>
            <a:r>
              <a:rPr lang="en-TW" sz="1600" dirty="0">
                <a:solidFill>
                  <a:schemeClr val="tx1">
                    <a:lumMod val="75000"/>
                    <a:lumOff val="25000"/>
                  </a:schemeClr>
                </a:solidFill>
                <a:latin typeface="Arial" panose="020B0604020202020204" pitchFamily="34" charset="0"/>
                <a:cs typeface="Arial" panose="020B0604020202020204" pitchFamily="34" charset="0"/>
              </a:rPr>
              <a:t>1.00</a:t>
            </a:r>
          </a:p>
        </p:txBody>
      </p:sp>
      <p:sp>
        <p:nvSpPr>
          <p:cNvPr id="28" name="TextBox 27">
            <a:extLst>
              <a:ext uri="{FF2B5EF4-FFF2-40B4-BE49-F238E27FC236}">
                <a16:creationId xmlns:a16="http://schemas.microsoft.com/office/drawing/2014/main" id="{CD39BD2E-CDFD-FE47-BF3F-DF86D0610209}"/>
              </a:ext>
            </a:extLst>
          </p:cNvPr>
          <p:cNvSpPr txBox="1"/>
          <p:nvPr/>
        </p:nvSpPr>
        <p:spPr>
          <a:xfrm>
            <a:off x="5181444" y="2787726"/>
            <a:ext cx="700738" cy="338554"/>
          </a:xfrm>
          <a:prstGeom prst="rect">
            <a:avLst/>
          </a:prstGeom>
          <a:solidFill>
            <a:schemeClr val="bg1"/>
          </a:solidFill>
        </p:spPr>
        <p:txBody>
          <a:bodyPr wrap="square" rtlCol="0">
            <a:spAutoFit/>
          </a:bodyPr>
          <a:lstStyle/>
          <a:p>
            <a:r>
              <a:rPr lang="en-TW" sz="1600" dirty="0">
                <a:solidFill>
                  <a:schemeClr val="tx1">
                    <a:lumMod val="75000"/>
                    <a:lumOff val="25000"/>
                  </a:schemeClr>
                </a:solidFill>
                <a:latin typeface="Arial" panose="020B0604020202020204" pitchFamily="34" charset="0"/>
                <a:cs typeface="Arial" panose="020B0604020202020204" pitchFamily="34" charset="0"/>
              </a:rPr>
              <a:t>10.00</a:t>
            </a:r>
          </a:p>
        </p:txBody>
      </p:sp>
      <p:sp>
        <p:nvSpPr>
          <p:cNvPr id="29" name="TextBox 28">
            <a:extLst>
              <a:ext uri="{FF2B5EF4-FFF2-40B4-BE49-F238E27FC236}">
                <a16:creationId xmlns:a16="http://schemas.microsoft.com/office/drawing/2014/main" id="{DE476B57-EBEA-464B-BFB1-815BA46D8F3D}"/>
              </a:ext>
            </a:extLst>
          </p:cNvPr>
          <p:cNvSpPr txBox="1"/>
          <p:nvPr/>
        </p:nvSpPr>
        <p:spPr>
          <a:xfrm>
            <a:off x="5056246" y="2032030"/>
            <a:ext cx="825191" cy="338554"/>
          </a:xfrm>
          <a:prstGeom prst="rect">
            <a:avLst/>
          </a:prstGeom>
          <a:solidFill>
            <a:schemeClr val="bg1"/>
          </a:solidFill>
        </p:spPr>
        <p:txBody>
          <a:bodyPr wrap="square" rtlCol="0">
            <a:spAutoFit/>
          </a:bodyPr>
          <a:lstStyle/>
          <a:p>
            <a:r>
              <a:rPr lang="en-TW" sz="1600" dirty="0">
                <a:solidFill>
                  <a:schemeClr val="tx1">
                    <a:lumMod val="75000"/>
                    <a:lumOff val="25000"/>
                  </a:schemeClr>
                </a:solidFill>
                <a:latin typeface="Arial" panose="020B0604020202020204" pitchFamily="34" charset="0"/>
                <a:cs typeface="Arial" panose="020B0604020202020204" pitchFamily="34" charset="0"/>
              </a:rPr>
              <a:t>100.00</a:t>
            </a:r>
          </a:p>
        </p:txBody>
      </p:sp>
      <p:sp>
        <p:nvSpPr>
          <p:cNvPr id="31" name="TextBox 30">
            <a:extLst>
              <a:ext uri="{FF2B5EF4-FFF2-40B4-BE49-F238E27FC236}">
                <a16:creationId xmlns:a16="http://schemas.microsoft.com/office/drawing/2014/main" id="{ACC7C62A-D2FE-0441-9143-602083119832}"/>
              </a:ext>
            </a:extLst>
          </p:cNvPr>
          <p:cNvSpPr txBox="1"/>
          <p:nvPr/>
        </p:nvSpPr>
        <p:spPr>
          <a:xfrm>
            <a:off x="7090872" y="1729703"/>
            <a:ext cx="561067" cy="338554"/>
          </a:xfrm>
          <a:prstGeom prst="rect">
            <a:avLst/>
          </a:prstGeom>
          <a:solidFill>
            <a:schemeClr val="bg1"/>
          </a:solidFill>
        </p:spPr>
        <p:txBody>
          <a:bodyPr wrap="square" rtlCol="0">
            <a:spAutoFit/>
          </a:bodyPr>
          <a:lstStyle/>
          <a:p>
            <a:r>
              <a:rPr lang="en-TW" sz="1600" dirty="0">
                <a:solidFill>
                  <a:schemeClr val="tx1">
                    <a:lumMod val="75000"/>
                    <a:lumOff val="25000"/>
                  </a:schemeClr>
                </a:solidFill>
                <a:latin typeface="Arial" panose="020B0604020202020204" pitchFamily="34" charset="0"/>
                <a:cs typeface="Arial" panose="020B0604020202020204" pitchFamily="34" charset="0"/>
              </a:rPr>
              <a:t>100</a:t>
            </a:r>
          </a:p>
        </p:txBody>
      </p:sp>
      <p:sp>
        <p:nvSpPr>
          <p:cNvPr id="32" name="TextBox 31">
            <a:extLst>
              <a:ext uri="{FF2B5EF4-FFF2-40B4-BE49-F238E27FC236}">
                <a16:creationId xmlns:a16="http://schemas.microsoft.com/office/drawing/2014/main" id="{F94229C5-AAB5-2F4B-85E6-48FD5474D898}"/>
              </a:ext>
            </a:extLst>
          </p:cNvPr>
          <p:cNvSpPr txBox="1"/>
          <p:nvPr/>
        </p:nvSpPr>
        <p:spPr>
          <a:xfrm>
            <a:off x="8847598" y="1726756"/>
            <a:ext cx="773417" cy="338554"/>
          </a:xfrm>
          <a:prstGeom prst="rect">
            <a:avLst/>
          </a:prstGeom>
          <a:solidFill>
            <a:schemeClr val="bg1"/>
          </a:solidFill>
        </p:spPr>
        <p:txBody>
          <a:bodyPr wrap="square" rtlCol="0">
            <a:spAutoFit/>
          </a:bodyPr>
          <a:lstStyle/>
          <a:p>
            <a:r>
              <a:rPr lang="en-TW" sz="1600" dirty="0">
                <a:solidFill>
                  <a:schemeClr val="tx1">
                    <a:lumMod val="75000"/>
                    <a:lumOff val="25000"/>
                  </a:schemeClr>
                </a:solidFill>
                <a:latin typeface="Arial" panose="020B0604020202020204" pitchFamily="34" charset="0"/>
                <a:cs typeface="Arial" panose="020B0604020202020204" pitchFamily="34" charset="0"/>
              </a:rPr>
              <a:t>1000</a:t>
            </a:r>
          </a:p>
        </p:txBody>
      </p:sp>
      <p:sp>
        <p:nvSpPr>
          <p:cNvPr id="33" name="TextBox 32">
            <a:extLst>
              <a:ext uri="{FF2B5EF4-FFF2-40B4-BE49-F238E27FC236}">
                <a16:creationId xmlns:a16="http://schemas.microsoft.com/office/drawing/2014/main" id="{DDFDC06B-BC03-FD41-A978-6CF0837F9751}"/>
              </a:ext>
            </a:extLst>
          </p:cNvPr>
          <p:cNvSpPr txBox="1"/>
          <p:nvPr/>
        </p:nvSpPr>
        <p:spPr>
          <a:xfrm>
            <a:off x="10551541" y="1724472"/>
            <a:ext cx="773417" cy="338554"/>
          </a:xfrm>
          <a:prstGeom prst="rect">
            <a:avLst/>
          </a:prstGeom>
          <a:solidFill>
            <a:schemeClr val="bg1"/>
          </a:solidFill>
        </p:spPr>
        <p:txBody>
          <a:bodyPr wrap="square" rtlCol="0">
            <a:spAutoFit/>
          </a:bodyPr>
          <a:lstStyle/>
          <a:p>
            <a:r>
              <a:rPr lang="en-TW" sz="1600" dirty="0">
                <a:solidFill>
                  <a:schemeClr val="tx1">
                    <a:lumMod val="75000"/>
                    <a:lumOff val="25000"/>
                  </a:schemeClr>
                </a:solidFill>
                <a:latin typeface="Arial" panose="020B0604020202020204" pitchFamily="34" charset="0"/>
                <a:cs typeface="Arial" panose="020B0604020202020204" pitchFamily="34" charset="0"/>
              </a:rPr>
              <a:t>10000</a:t>
            </a:r>
          </a:p>
        </p:txBody>
      </p:sp>
      <p:sp>
        <p:nvSpPr>
          <p:cNvPr id="30" name="TextBox 29">
            <a:extLst>
              <a:ext uri="{FF2B5EF4-FFF2-40B4-BE49-F238E27FC236}">
                <a16:creationId xmlns:a16="http://schemas.microsoft.com/office/drawing/2014/main" id="{CAC689AB-BA98-2D40-B6EC-D28FA3072DA8}"/>
              </a:ext>
            </a:extLst>
          </p:cNvPr>
          <p:cNvSpPr txBox="1"/>
          <p:nvPr/>
        </p:nvSpPr>
        <p:spPr>
          <a:xfrm>
            <a:off x="6253148" y="1377556"/>
            <a:ext cx="5115411" cy="400110"/>
          </a:xfrm>
          <a:prstGeom prst="rect">
            <a:avLst/>
          </a:prstGeom>
          <a:solidFill>
            <a:schemeClr val="bg1"/>
          </a:solidFill>
        </p:spPr>
        <p:txBody>
          <a:bodyPr wrap="square" rtlCol="0">
            <a:spAutoFit/>
          </a:bodyPr>
          <a:lstStyle/>
          <a:p>
            <a:r>
              <a:rPr lang="en-TW" sz="2000" dirty="0">
                <a:solidFill>
                  <a:schemeClr val="tx1">
                    <a:lumMod val="75000"/>
                    <a:lumOff val="25000"/>
                  </a:schemeClr>
                </a:solidFill>
                <a:latin typeface="Arial" panose="020B0604020202020204" pitchFamily="34" charset="0"/>
                <a:cs typeface="Arial" panose="020B0604020202020204" pitchFamily="34" charset="0"/>
              </a:rPr>
              <a:t>Observed-Frame Wavelength at z=2 [μm]</a:t>
            </a:r>
          </a:p>
        </p:txBody>
      </p:sp>
      <p:sp>
        <p:nvSpPr>
          <p:cNvPr id="3" name="Rectangle 2">
            <a:extLst>
              <a:ext uri="{FF2B5EF4-FFF2-40B4-BE49-F238E27FC236}">
                <a16:creationId xmlns:a16="http://schemas.microsoft.com/office/drawing/2014/main" id="{2DD80259-5292-B84B-86F2-387D48836D5B}"/>
              </a:ext>
            </a:extLst>
          </p:cNvPr>
          <p:cNvSpPr/>
          <p:nvPr/>
        </p:nvSpPr>
        <p:spPr>
          <a:xfrm>
            <a:off x="8508702" y="2078524"/>
            <a:ext cx="45719" cy="1185286"/>
          </a:xfrm>
          <a:prstGeom prst="rect">
            <a:avLst/>
          </a:prstGeom>
          <a:solidFill>
            <a:srgbClr val="6980B2"/>
          </a:solidFill>
          <a:ln>
            <a:solidFill>
              <a:srgbClr val="6980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5" name="Rectangle 34">
            <a:extLst>
              <a:ext uri="{FF2B5EF4-FFF2-40B4-BE49-F238E27FC236}">
                <a16:creationId xmlns:a16="http://schemas.microsoft.com/office/drawing/2014/main" id="{6EE04376-E055-0744-8016-EA6790B670F4}"/>
              </a:ext>
            </a:extLst>
          </p:cNvPr>
          <p:cNvSpPr/>
          <p:nvPr/>
        </p:nvSpPr>
        <p:spPr>
          <a:xfrm>
            <a:off x="8995919" y="2081292"/>
            <a:ext cx="67364" cy="1457309"/>
          </a:xfrm>
          <a:prstGeom prst="rect">
            <a:avLst/>
          </a:prstGeom>
          <a:solidFill>
            <a:srgbClr val="6980B2"/>
          </a:solidFill>
          <a:ln>
            <a:solidFill>
              <a:srgbClr val="6980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6" name="TextBox 35">
            <a:extLst>
              <a:ext uri="{FF2B5EF4-FFF2-40B4-BE49-F238E27FC236}">
                <a16:creationId xmlns:a16="http://schemas.microsoft.com/office/drawing/2014/main" id="{1A6CFDCC-59BF-6E40-8537-2C029CC60376}"/>
              </a:ext>
            </a:extLst>
          </p:cNvPr>
          <p:cNvSpPr txBox="1"/>
          <p:nvPr/>
        </p:nvSpPr>
        <p:spPr>
          <a:xfrm>
            <a:off x="7818035" y="3403269"/>
            <a:ext cx="1002026" cy="400110"/>
          </a:xfrm>
          <a:prstGeom prst="rect">
            <a:avLst/>
          </a:prstGeom>
          <a:solidFill>
            <a:schemeClr val="bg1"/>
          </a:solidFill>
          <a:ln w="28575">
            <a:solidFill>
              <a:srgbClr val="002060"/>
            </a:solidFill>
          </a:ln>
        </p:spPr>
        <p:txBody>
          <a:bodyPr wrap="square" rtlCol="0">
            <a:spAutoFit/>
          </a:bodyPr>
          <a:lstStyle/>
          <a:p>
            <a:pPr algn="ctr"/>
            <a:r>
              <a:rPr lang="en-TW" sz="2000" dirty="0">
                <a:solidFill>
                  <a:srgbClr val="002060"/>
                </a:solidFill>
                <a:latin typeface="Arial" panose="020B0604020202020204" pitchFamily="34" charset="0"/>
                <a:cs typeface="Arial" panose="020B0604020202020204" pitchFamily="34" charset="0"/>
              </a:rPr>
              <a:t>450μm</a:t>
            </a:r>
          </a:p>
        </p:txBody>
      </p:sp>
      <p:sp>
        <p:nvSpPr>
          <p:cNvPr id="37" name="TextBox 36">
            <a:extLst>
              <a:ext uri="{FF2B5EF4-FFF2-40B4-BE49-F238E27FC236}">
                <a16:creationId xmlns:a16="http://schemas.microsoft.com/office/drawing/2014/main" id="{D499C57B-3055-C045-B7BF-460FDC7E4C2F}"/>
              </a:ext>
            </a:extLst>
          </p:cNvPr>
          <p:cNvSpPr txBox="1"/>
          <p:nvPr/>
        </p:nvSpPr>
        <p:spPr>
          <a:xfrm>
            <a:off x="8572856" y="3761914"/>
            <a:ext cx="1002025" cy="400110"/>
          </a:xfrm>
          <a:prstGeom prst="rect">
            <a:avLst/>
          </a:prstGeom>
          <a:solidFill>
            <a:schemeClr val="bg1"/>
          </a:solidFill>
          <a:ln w="28575">
            <a:solidFill>
              <a:srgbClr val="002060"/>
            </a:solidFill>
          </a:ln>
        </p:spPr>
        <p:txBody>
          <a:bodyPr wrap="square" rtlCol="0">
            <a:spAutoFit/>
          </a:bodyPr>
          <a:lstStyle/>
          <a:p>
            <a:pPr algn="ctr"/>
            <a:r>
              <a:rPr lang="en-TW" sz="2000" dirty="0">
                <a:solidFill>
                  <a:srgbClr val="002060"/>
                </a:solidFill>
                <a:latin typeface="Arial" panose="020B0604020202020204" pitchFamily="34" charset="0"/>
                <a:cs typeface="Arial" panose="020B0604020202020204" pitchFamily="34" charset="0"/>
              </a:rPr>
              <a:t>850μm</a:t>
            </a:r>
          </a:p>
        </p:txBody>
      </p:sp>
      <p:sp>
        <p:nvSpPr>
          <p:cNvPr id="38" name="TextBox 37">
            <a:extLst>
              <a:ext uri="{FF2B5EF4-FFF2-40B4-BE49-F238E27FC236}">
                <a16:creationId xmlns:a16="http://schemas.microsoft.com/office/drawing/2014/main" id="{25197A0B-2DE7-1F49-B20C-6F83F002AFE4}"/>
              </a:ext>
            </a:extLst>
          </p:cNvPr>
          <p:cNvSpPr txBox="1"/>
          <p:nvPr/>
        </p:nvSpPr>
        <p:spPr>
          <a:xfrm>
            <a:off x="9298118" y="2740247"/>
            <a:ext cx="1429115" cy="430887"/>
          </a:xfrm>
          <a:prstGeom prst="rect">
            <a:avLst/>
          </a:prstGeom>
          <a:solidFill>
            <a:schemeClr val="accent1">
              <a:lumMod val="20000"/>
              <a:lumOff val="80000"/>
            </a:schemeClr>
          </a:solidFill>
          <a:ln w="28575">
            <a:solidFill>
              <a:srgbClr val="002060"/>
            </a:solidFill>
          </a:ln>
        </p:spPr>
        <p:txBody>
          <a:bodyPr wrap="square" rtlCol="0">
            <a:spAutoFit/>
          </a:bodyPr>
          <a:lstStyle/>
          <a:p>
            <a:pPr algn="ctr"/>
            <a:r>
              <a:rPr lang="en-TW" sz="2200" dirty="0">
                <a:solidFill>
                  <a:srgbClr val="002060"/>
                </a:solidFill>
                <a:latin typeface="Arial" panose="020B0604020202020204" pitchFamily="34" charset="0"/>
                <a:cs typeface="Arial" panose="020B0604020202020204" pitchFamily="34" charset="0"/>
              </a:rPr>
              <a:t>SCUBA-2</a:t>
            </a:r>
          </a:p>
        </p:txBody>
      </p:sp>
    </p:spTree>
    <p:extLst>
      <p:ext uri="{BB962C8B-B14F-4D97-AF65-F5344CB8AC3E}">
        <p14:creationId xmlns:p14="http://schemas.microsoft.com/office/powerpoint/2010/main" val="164820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P spid="36" grpId="0" animBg="1"/>
      <p:bldP spid="37" grpId="0" animBg="1"/>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5" descr="A close-up of a satellite&#10;&#10;Description automatically generated">
            <a:extLst>
              <a:ext uri="{FF2B5EF4-FFF2-40B4-BE49-F238E27FC236}">
                <a16:creationId xmlns:a16="http://schemas.microsoft.com/office/drawing/2014/main" id="{D42BBBD7-3D0E-4049-9FFB-0B34B6DF664A}"/>
              </a:ext>
            </a:extLst>
          </p:cNvPr>
          <p:cNvPicPr>
            <a:picLocks noGrp="1" noChangeAspect="1"/>
          </p:cNvPicPr>
          <p:nvPr>
            <p:ph idx="1"/>
          </p:nvPr>
        </p:nvPicPr>
        <p:blipFill>
          <a:blip r:embed="rId3"/>
          <a:srcRect b="10017"/>
          <a:stretch/>
        </p:blipFill>
        <p:spPr>
          <a:xfrm>
            <a:off x="-1504" y="0"/>
            <a:ext cx="12191980" cy="6856718"/>
          </a:xfrm>
          <a:prstGeom prst="rect">
            <a:avLst/>
          </a:prstGeom>
        </p:spPr>
      </p:pic>
      <p:sp>
        <p:nvSpPr>
          <p:cNvPr id="20" name="Rectangle 19">
            <a:extLst>
              <a:ext uri="{FF2B5EF4-FFF2-40B4-BE49-F238E27FC236}">
                <a16:creationId xmlns:a16="http://schemas.microsoft.com/office/drawing/2014/main" id="{DBB6A494-A4FF-334E-9665-DD6E875F6594}"/>
              </a:ext>
            </a:extLst>
          </p:cNvPr>
          <p:cNvSpPr/>
          <p:nvPr/>
        </p:nvSpPr>
        <p:spPr>
          <a:xfrm>
            <a:off x="-85723" y="6456366"/>
            <a:ext cx="12334876" cy="5016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1" name="TextBox 20">
            <a:extLst>
              <a:ext uri="{FF2B5EF4-FFF2-40B4-BE49-F238E27FC236}">
                <a16:creationId xmlns:a16="http://schemas.microsoft.com/office/drawing/2014/main" id="{17D4A20E-8FA9-2541-AC23-93E49EA2F3EF}"/>
              </a:ext>
            </a:extLst>
          </p:cNvPr>
          <p:cNvSpPr txBox="1"/>
          <p:nvPr/>
        </p:nvSpPr>
        <p:spPr>
          <a:xfrm>
            <a:off x="3002756" y="6509193"/>
            <a:ext cx="6186487"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ASROC 2025 | Ting-Kai Yang</a:t>
            </a:r>
          </a:p>
        </p:txBody>
      </p:sp>
      <p:sp>
        <p:nvSpPr>
          <p:cNvPr id="22" name="TextBox 21">
            <a:extLst>
              <a:ext uri="{FF2B5EF4-FFF2-40B4-BE49-F238E27FC236}">
                <a16:creationId xmlns:a16="http://schemas.microsoft.com/office/drawing/2014/main" id="{24E61D25-75B9-EA41-9FE0-EB1C833F8D1B}"/>
              </a:ext>
            </a:extLst>
          </p:cNvPr>
          <p:cNvSpPr txBox="1"/>
          <p:nvPr/>
        </p:nvSpPr>
        <p:spPr>
          <a:xfrm>
            <a:off x="11352718" y="6509193"/>
            <a:ext cx="839282"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id="{8CFC5F17-F6F8-8C48-802D-D7397A6C2584}"/>
              </a:ext>
            </a:extLst>
          </p:cNvPr>
          <p:cNvSpPr txBox="1"/>
          <p:nvPr/>
        </p:nvSpPr>
        <p:spPr>
          <a:xfrm>
            <a:off x="-1018201" y="6509193"/>
            <a:ext cx="3629675"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05/16/25</a:t>
            </a:r>
          </a:p>
        </p:txBody>
      </p:sp>
      <p:sp>
        <p:nvSpPr>
          <p:cNvPr id="25" name="Title 1">
            <a:extLst>
              <a:ext uri="{FF2B5EF4-FFF2-40B4-BE49-F238E27FC236}">
                <a16:creationId xmlns:a16="http://schemas.microsoft.com/office/drawing/2014/main" id="{AD6CF852-888E-274F-A786-E26880AA9533}"/>
              </a:ext>
            </a:extLst>
          </p:cNvPr>
          <p:cNvSpPr txBox="1">
            <a:spLocks/>
          </p:cNvSpPr>
          <p:nvPr/>
        </p:nvSpPr>
        <p:spPr>
          <a:xfrm>
            <a:off x="653236" y="38449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TW" sz="3600" b="1" dirty="0">
                <a:solidFill>
                  <a:schemeClr val="bg1"/>
                </a:solidFill>
                <a:latin typeface="Arial" panose="020B0604020202020204" pitchFamily="34" charset="0"/>
                <a:cs typeface="Arial" panose="020B0604020202020204" pitchFamily="34" charset="0"/>
              </a:rPr>
              <a:t>Strong gravitational lensing</a:t>
            </a:r>
            <a:endParaRPr lang="en-TW" sz="3600"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9ADF912-7197-904E-A25F-95762D586644}"/>
              </a:ext>
            </a:extLst>
          </p:cNvPr>
          <p:cNvSpPr txBox="1"/>
          <p:nvPr/>
        </p:nvSpPr>
        <p:spPr>
          <a:xfrm>
            <a:off x="5638800" y="5976765"/>
            <a:ext cx="6727113" cy="369332"/>
          </a:xfrm>
          <a:prstGeom prst="rect">
            <a:avLst/>
          </a:prstGeom>
          <a:noFill/>
        </p:spPr>
        <p:txBody>
          <a:bodyPr wrap="square" rtlCol="0">
            <a:spAutoFit/>
          </a:bodyPr>
          <a:lstStyle/>
          <a:p>
            <a:r>
              <a:rPr lang="en-US" dirty="0">
                <a:solidFill>
                  <a:schemeClr val="bg2">
                    <a:lumMod val="50000"/>
                  </a:schemeClr>
                </a:solidFill>
                <a:cs typeface="Arial" panose="020B0604020202020204" pitchFamily="34" charset="0"/>
              </a:rPr>
              <a:t>Credit: ALMA (ESO/NRAO/NAOJ), L. </a:t>
            </a:r>
            <a:r>
              <a:rPr lang="en-US" dirty="0" err="1">
                <a:solidFill>
                  <a:schemeClr val="bg2">
                    <a:lumMod val="50000"/>
                  </a:schemeClr>
                </a:solidFill>
                <a:cs typeface="Arial" panose="020B0604020202020204" pitchFamily="34" charset="0"/>
              </a:rPr>
              <a:t>Calçada</a:t>
            </a:r>
            <a:r>
              <a:rPr lang="en-US" dirty="0">
                <a:solidFill>
                  <a:schemeClr val="bg2">
                    <a:lumMod val="50000"/>
                  </a:schemeClr>
                </a:solidFill>
                <a:cs typeface="Arial" panose="020B0604020202020204" pitchFamily="34" charset="0"/>
              </a:rPr>
              <a:t> (ESO), Y. </a:t>
            </a:r>
            <a:r>
              <a:rPr lang="en-US" dirty="0" err="1">
                <a:solidFill>
                  <a:schemeClr val="bg2">
                    <a:lumMod val="50000"/>
                  </a:schemeClr>
                </a:solidFill>
                <a:cs typeface="Arial" panose="020B0604020202020204" pitchFamily="34" charset="0"/>
              </a:rPr>
              <a:t>Hezaveh</a:t>
            </a:r>
            <a:r>
              <a:rPr lang="en-US" dirty="0">
                <a:solidFill>
                  <a:schemeClr val="bg2">
                    <a:lumMod val="50000"/>
                  </a:schemeClr>
                </a:solidFill>
                <a:cs typeface="Arial" panose="020B0604020202020204" pitchFamily="34" charset="0"/>
              </a:rPr>
              <a:t> et al.</a:t>
            </a:r>
            <a:endParaRPr lang="en-TW" dirty="0">
              <a:solidFill>
                <a:schemeClr val="bg2">
                  <a:lumMod val="50000"/>
                </a:schemeClr>
              </a:solidFill>
              <a:cs typeface="Arial" panose="020B0604020202020204" pitchFamily="34" charset="0"/>
            </a:endParaRPr>
          </a:p>
        </p:txBody>
      </p:sp>
    </p:spTree>
    <p:extLst>
      <p:ext uri="{BB962C8B-B14F-4D97-AF65-F5344CB8AC3E}">
        <p14:creationId xmlns:p14="http://schemas.microsoft.com/office/powerpoint/2010/main" val="2414608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CA26A27-9206-D641-857C-D50A05421B6F}"/>
              </a:ext>
            </a:extLst>
          </p:cNvPr>
          <p:cNvSpPr>
            <a:spLocks noGrp="1"/>
          </p:cNvSpPr>
          <p:nvPr>
            <p:ph type="title"/>
          </p:nvPr>
        </p:nvSpPr>
        <p:spPr>
          <a:xfrm>
            <a:off x="796636" y="199372"/>
            <a:ext cx="7901355" cy="1201162"/>
          </a:xfrm>
        </p:spPr>
        <p:txBody>
          <a:bodyPr anchor="b">
            <a:normAutofit/>
          </a:bodyPr>
          <a:lstStyle/>
          <a:p>
            <a:pPr marL="0" indent="0">
              <a:buNone/>
            </a:pPr>
            <a:r>
              <a:rPr lang="en-TW" sz="3600" b="1" dirty="0">
                <a:latin typeface="Arial" panose="020B0604020202020204" pitchFamily="34" charset="0"/>
                <a:cs typeface="Arial" panose="020B0604020202020204" pitchFamily="34" charset="0"/>
              </a:rPr>
              <a:t>Why strongly lensed DSFGs?</a:t>
            </a:r>
          </a:p>
        </p:txBody>
      </p:sp>
      <p:sp>
        <p:nvSpPr>
          <p:cNvPr id="17" name="Content Placeholder 2">
            <a:extLst>
              <a:ext uri="{FF2B5EF4-FFF2-40B4-BE49-F238E27FC236}">
                <a16:creationId xmlns:a16="http://schemas.microsoft.com/office/drawing/2014/main" id="{C148F892-D8E9-B143-AACF-90613745FBF5}"/>
              </a:ext>
            </a:extLst>
          </p:cNvPr>
          <p:cNvSpPr>
            <a:spLocks noGrp="1"/>
          </p:cNvSpPr>
          <p:nvPr>
            <p:ph idx="1"/>
          </p:nvPr>
        </p:nvSpPr>
        <p:spPr>
          <a:xfrm>
            <a:off x="773786" y="1977275"/>
            <a:ext cx="5540331" cy="4534605"/>
          </a:xfrm>
        </p:spPr>
        <p:txBody>
          <a:bodyPr>
            <a:normAutofit/>
          </a:bodyPr>
          <a:lstStyle/>
          <a:p>
            <a:pPr>
              <a:lnSpc>
                <a:spcPts val="3000"/>
              </a:lnSpc>
            </a:pPr>
            <a:r>
              <a:rPr lang="en-TW" sz="2200" b="1" dirty="0">
                <a:latin typeface="Arial" panose="020B0604020202020204" pitchFamily="34" charset="0"/>
                <a:cs typeface="Arial" panose="020B0604020202020204" pitchFamily="34" charset="0"/>
              </a:rPr>
              <a:t>Foreground mass distribution</a:t>
            </a:r>
          </a:p>
          <a:p>
            <a:pPr lvl="1">
              <a:lnSpc>
                <a:spcPts val="3000"/>
              </a:lnSpc>
            </a:pPr>
            <a:r>
              <a:rPr lang="en-US" sz="2000" dirty="0">
                <a:latin typeface="Arial" panose="020B0604020202020204" pitchFamily="34" charset="0"/>
                <a:cs typeface="Arial" panose="020B0604020202020204" pitchFamily="34" charset="0"/>
              </a:rPr>
              <a:t>Put constraints on the mass distribution in the Universe</a:t>
            </a:r>
          </a:p>
          <a:p>
            <a:pPr lvl="1">
              <a:lnSpc>
                <a:spcPts val="3000"/>
              </a:lnSpc>
            </a:pPr>
            <a:r>
              <a:rPr lang="en-US" sz="2000" dirty="0">
                <a:latin typeface="Arial" panose="020B0604020202020204" pitchFamily="34" charset="0"/>
                <a:cs typeface="Arial" panose="020B0604020202020204" pitchFamily="34" charset="0"/>
              </a:rPr>
              <a:t>DSFGs have higher probability aligning with other foreground galaxies</a:t>
            </a:r>
          </a:p>
          <a:p>
            <a:pPr lvl="1">
              <a:lnSpc>
                <a:spcPts val="3000"/>
              </a:lnSpc>
            </a:pPr>
            <a:endParaRPr lang="en-TW" sz="2200" b="1" dirty="0">
              <a:latin typeface="Arial" panose="020B0604020202020204" pitchFamily="34" charset="0"/>
              <a:cs typeface="Arial" panose="020B0604020202020204" pitchFamily="34" charset="0"/>
            </a:endParaRPr>
          </a:p>
          <a:p>
            <a:pPr>
              <a:lnSpc>
                <a:spcPts val="3000"/>
              </a:lnSpc>
            </a:pPr>
            <a:r>
              <a:rPr lang="en-TW" sz="2200" b="1" dirty="0">
                <a:latin typeface="Arial" panose="020B0604020202020204" pitchFamily="34" charset="0"/>
                <a:cs typeface="Arial" panose="020B0604020202020204" pitchFamily="34" charset="0"/>
              </a:rPr>
              <a:t>Probe into fainter source</a:t>
            </a:r>
          </a:p>
          <a:p>
            <a:pPr lvl="1">
              <a:lnSpc>
                <a:spcPts val="3000"/>
              </a:lnSpc>
            </a:pPr>
            <a:r>
              <a:rPr lang="en-US" sz="2000" dirty="0">
                <a:latin typeface="Arial" panose="020B0604020202020204" pitchFamily="34" charset="0"/>
                <a:cs typeface="Arial" panose="020B0604020202020204" pitchFamily="34" charset="0"/>
              </a:rPr>
              <a:t>Magnified view and detailed investigation of faint sources</a:t>
            </a:r>
            <a:endParaRPr lang="en-TW" sz="2000" b="1" dirty="0">
              <a:latin typeface="Arial" panose="020B0604020202020204" pitchFamily="34" charset="0"/>
              <a:cs typeface="Arial" panose="020B0604020202020204" pitchFamily="34" charset="0"/>
            </a:endParaRPr>
          </a:p>
          <a:p>
            <a:pPr lvl="1">
              <a:lnSpc>
                <a:spcPts val="3000"/>
              </a:lnSpc>
            </a:pPr>
            <a:endParaRPr lang="en-US" sz="2000" dirty="0">
              <a:latin typeface="Arial" panose="020B0604020202020204" pitchFamily="34" charset="0"/>
              <a:cs typeface="Arial" panose="020B0604020202020204" pitchFamily="34" charset="0"/>
            </a:endParaRPr>
          </a:p>
          <a:p>
            <a:endParaRPr lang="en-TW" sz="2000" b="1" dirty="0">
              <a:latin typeface="Arial" panose="020B0604020202020204" pitchFamily="34" charset="0"/>
              <a:cs typeface="Arial" panose="020B0604020202020204" pitchFamily="34" charset="0"/>
            </a:endParaRPr>
          </a:p>
          <a:p>
            <a:endParaRPr lang="en-TW" sz="2000" b="1" dirty="0">
              <a:latin typeface="Arial" panose="020B0604020202020204" pitchFamily="34" charset="0"/>
              <a:cs typeface="Arial" panose="020B0604020202020204" pitchFamily="34" charset="0"/>
            </a:endParaRPr>
          </a:p>
          <a:p>
            <a:pPr marL="0" indent="0">
              <a:buNone/>
            </a:pPr>
            <a:endParaRPr lang="en-TW" sz="2000" b="1" dirty="0"/>
          </a:p>
          <a:p>
            <a:pPr marL="0" indent="0">
              <a:buNone/>
            </a:pPr>
            <a:endParaRPr lang="en-TW" sz="2000" b="1" dirty="0"/>
          </a:p>
        </p:txBody>
      </p:sp>
      <p:pic>
        <p:nvPicPr>
          <p:cNvPr id="18" name="Picture 17" descr="A dog with a lensed dog&#10;&#10;Description automatically generated with medium confidence">
            <a:extLst>
              <a:ext uri="{FF2B5EF4-FFF2-40B4-BE49-F238E27FC236}">
                <a16:creationId xmlns:a16="http://schemas.microsoft.com/office/drawing/2014/main" id="{4DC9708B-3C60-D146-A1CF-C2167FC5819B}"/>
              </a:ext>
            </a:extLst>
          </p:cNvPr>
          <p:cNvPicPr>
            <a:picLocks noChangeAspect="1"/>
          </p:cNvPicPr>
          <p:nvPr/>
        </p:nvPicPr>
        <p:blipFill>
          <a:blip r:embed="rId3"/>
          <a:stretch>
            <a:fillRect/>
          </a:stretch>
        </p:blipFill>
        <p:spPr>
          <a:xfrm>
            <a:off x="6314117" y="2549617"/>
            <a:ext cx="5347536" cy="2660400"/>
          </a:xfrm>
          <a:prstGeom prst="rect">
            <a:avLst/>
          </a:prstGeom>
        </p:spPr>
      </p:pic>
      <p:sp>
        <p:nvSpPr>
          <p:cNvPr id="19" name="TextBox 18">
            <a:extLst>
              <a:ext uri="{FF2B5EF4-FFF2-40B4-BE49-F238E27FC236}">
                <a16:creationId xmlns:a16="http://schemas.microsoft.com/office/drawing/2014/main" id="{033F4F11-3B5B-6E46-BBED-206A0600CA51}"/>
              </a:ext>
            </a:extLst>
          </p:cNvPr>
          <p:cNvSpPr txBox="1"/>
          <p:nvPr/>
        </p:nvSpPr>
        <p:spPr>
          <a:xfrm>
            <a:off x="9189243" y="5210017"/>
            <a:ext cx="2567411" cy="369332"/>
          </a:xfrm>
          <a:prstGeom prst="rect">
            <a:avLst/>
          </a:prstGeom>
          <a:noFill/>
        </p:spPr>
        <p:txBody>
          <a:bodyPr wrap="square">
            <a:spAutoFit/>
          </a:bodyPr>
          <a:lstStyle/>
          <a:p>
            <a:pPr algn="ctr"/>
            <a:r>
              <a:rPr lang="en-US" u="none" strike="noStrike" dirty="0">
                <a:solidFill>
                  <a:schemeClr val="tx1">
                    <a:alpha val="60000"/>
                  </a:schemeClr>
                </a:solidFill>
                <a:effectLst/>
              </a:rPr>
              <a:t>Credits: Mattia </a:t>
            </a:r>
            <a:r>
              <a:rPr lang="en-US" u="none" strike="noStrike" dirty="0" err="1">
                <a:solidFill>
                  <a:schemeClr val="tx1">
                    <a:alpha val="60000"/>
                  </a:schemeClr>
                </a:solidFill>
                <a:effectLst/>
              </a:rPr>
              <a:t>Negre</a:t>
            </a:r>
            <a:r>
              <a:rPr lang="en-US" dirty="0" err="1">
                <a:solidFill>
                  <a:schemeClr val="tx1">
                    <a:alpha val="60000"/>
                  </a:schemeClr>
                </a:solidFill>
              </a:rPr>
              <a:t>llo</a:t>
            </a:r>
            <a:endParaRPr lang="en-TW" dirty="0"/>
          </a:p>
        </p:txBody>
      </p:sp>
      <p:sp>
        <p:nvSpPr>
          <p:cNvPr id="20" name="Rectangle 19">
            <a:extLst>
              <a:ext uri="{FF2B5EF4-FFF2-40B4-BE49-F238E27FC236}">
                <a16:creationId xmlns:a16="http://schemas.microsoft.com/office/drawing/2014/main" id="{DBB6A494-A4FF-334E-9665-DD6E875F6594}"/>
              </a:ext>
            </a:extLst>
          </p:cNvPr>
          <p:cNvSpPr/>
          <p:nvPr/>
        </p:nvSpPr>
        <p:spPr>
          <a:xfrm>
            <a:off x="-85723" y="6456366"/>
            <a:ext cx="12334876" cy="5016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1" name="TextBox 20">
            <a:extLst>
              <a:ext uri="{FF2B5EF4-FFF2-40B4-BE49-F238E27FC236}">
                <a16:creationId xmlns:a16="http://schemas.microsoft.com/office/drawing/2014/main" id="{17D4A20E-8FA9-2541-AC23-93E49EA2F3EF}"/>
              </a:ext>
            </a:extLst>
          </p:cNvPr>
          <p:cNvSpPr txBox="1"/>
          <p:nvPr/>
        </p:nvSpPr>
        <p:spPr>
          <a:xfrm>
            <a:off x="3002756" y="6509193"/>
            <a:ext cx="6186487"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ASROC 2025 | Ting-Kai Yang</a:t>
            </a:r>
          </a:p>
        </p:txBody>
      </p:sp>
      <p:sp>
        <p:nvSpPr>
          <p:cNvPr id="22" name="TextBox 21">
            <a:extLst>
              <a:ext uri="{FF2B5EF4-FFF2-40B4-BE49-F238E27FC236}">
                <a16:creationId xmlns:a16="http://schemas.microsoft.com/office/drawing/2014/main" id="{24E61D25-75B9-EA41-9FE0-EB1C833F8D1B}"/>
              </a:ext>
            </a:extLst>
          </p:cNvPr>
          <p:cNvSpPr txBox="1"/>
          <p:nvPr/>
        </p:nvSpPr>
        <p:spPr>
          <a:xfrm>
            <a:off x="11352718" y="6509193"/>
            <a:ext cx="839282"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3</a:t>
            </a:r>
          </a:p>
        </p:txBody>
      </p:sp>
      <p:sp>
        <p:nvSpPr>
          <p:cNvPr id="23" name="TextBox 22">
            <a:extLst>
              <a:ext uri="{FF2B5EF4-FFF2-40B4-BE49-F238E27FC236}">
                <a16:creationId xmlns:a16="http://schemas.microsoft.com/office/drawing/2014/main" id="{8CFC5F17-F6F8-8C48-802D-D7397A6C2584}"/>
              </a:ext>
            </a:extLst>
          </p:cNvPr>
          <p:cNvSpPr txBox="1"/>
          <p:nvPr/>
        </p:nvSpPr>
        <p:spPr>
          <a:xfrm>
            <a:off x="-1018201" y="6509193"/>
            <a:ext cx="3629675"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05/16/25</a:t>
            </a:r>
          </a:p>
        </p:txBody>
      </p:sp>
    </p:spTree>
    <p:extLst>
      <p:ext uri="{BB962C8B-B14F-4D97-AF65-F5344CB8AC3E}">
        <p14:creationId xmlns:p14="http://schemas.microsoft.com/office/powerpoint/2010/main" val="3244871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C90692C-F764-CC4D-A312-C25A0ED6FDC7}"/>
              </a:ext>
            </a:extLst>
          </p:cNvPr>
          <p:cNvSpPr txBox="1"/>
          <p:nvPr/>
        </p:nvSpPr>
        <p:spPr>
          <a:xfrm>
            <a:off x="9710629" y="5210058"/>
            <a:ext cx="1979140" cy="369332"/>
          </a:xfrm>
          <a:prstGeom prst="rect">
            <a:avLst/>
          </a:prstGeom>
          <a:noFill/>
        </p:spPr>
        <p:txBody>
          <a:bodyPr wrap="square" rtlCol="0">
            <a:spAutoFit/>
          </a:bodyPr>
          <a:lstStyle/>
          <a:p>
            <a:r>
              <a:rPr lang="en-TW" dirty="0">
                <a:solidFill>
                  <a:schemeClr val="tx1">
                    <a:lumMod val="75000"/>
                    <a:lumOff val="25000"/>
                  </a:schemeClr>
                </a:solidFill>
              </a:rPr>
              <a:t>Pearson et al. 2024</a:t>
            </a:r>
          </a:p>
        </p:txBody>
      </p:sp>
      <p:sp>
        <p:nvSpPr>
          <p:cNvPr id="25" name="Title 1">
            <a:extLst>
              <a:ext uri="{FF2B5EF4-FFF2-40B4-BE49-F238E27FC236}">
                <a16:creationId xmlns:a16="http://schemas.microsoft.com/office/drawing/2014/main" id="{9D74B801-D96D-D448-8F39-D7E8EED4CF41}"/>
              </a:ext>
            </a:extLst>
          </p:cNvPr>
          <p:cNvSpPr>
            <a:spLocks noGrp="1"/>
          </p:cNvSpPr>
          <p:nvPr>
            <p:ph type="title"/>
          </p:nvPr>
        </p:nvSpPr>
        <p:spPr>
          <a:xfrm>
            <a:off x="664640" y="138556"/>
            <a:ext cx="10442381" cy="1325563"/>
          </a:xfrm>
        </p:spPr>
        <p:txBody>
          <a:bodyPr>
            <a:normAutofit/>
          </a:bodyPr>
          <a:lstStyle/>
          <a:p>
            <a:pPr marL="0" indent="0">
              <a:buNone/>
            </a:pPr>
            <a:r>
              <a:rPr lang="en-TW" sz="3600" b="1" dirty="0">
                <a:latin typeface="Arial" panose="020B0604020202020204" pitchFamily="34" charset="0"/>
                <a:cs typeface="Arial" panose="020B0604020202020204" pitchFamily="34" charset="0"/>
              </a:rPr>
              <a:t>Number density model</a:t>
            </a:r>
          </a:p>
        </p:txBody>
      </p:sp>
      <p:pic>
        <p:nvPicPr>
          <p:cNvPr id="28" name="Picture 27" descr="A graph of a graph showing a line of different colors&#10;&#10;Description automatically generated with medium confidence">
            <a:extLst>
              <a:ext uri="{FF2B5EF4-FFF2-40B4-BE49-F238E27FC236}">
                <a16:creationId xmlns:a16="http://schemas.microsoft.com/office/drawing/2014/main" id="{D79BC81C-31D5-264B-85FF-438B7D72F8C8}"/>
              </a:ext>
            </a:extLst>
          </p:cNvPr>
          <p:cNvPicPr>
            <a:picLocks noChangeAspect="1"/>
          </p:cNvPicPr>
          <p:nvPr/>
        </p:nvPicPr>
        <p:blipFill>
          <a:blip r:embed="rId3"/>
          <a:stretch>
            <a:fillRect/>
          </a:stretch>
        </p:blipFill>
        <p:spPr>
          <a:xfrm>
            <a:off x="2481369" y="1392716"/>
            <a:ext cx="7229260" cy="4953381"/>
          </a:xfrm>
          <a:prstGeom prst="rect">
            <a:avLst/>
          </a:prstGeom>
        </p:spPr>
      </p:pic>
      <p:sp>
        <p:nvSpPr>
          <p:cNvPr id="26" name="Content Placeholder 2">
            <a:extLst>
              <a:ext uri="{FF2B5EF4-FFF2-40B4-BE49-F238E27FC236}">
                <a16:creationId xmlns:a16="http://schemas.microsoft.com/office/drawing/2014/main" id="{9C3FB8A6-17F9-6648-9363-183573914417}"/>
              </a:ext>
            </a:extLst>
          </p:cNvPr>
          <p:cNvSpPr>
            <a:spLocks noGrp="1"/>
          </p:cNvSpPr>
          <p:nvPr>
            <p:ph idx="1"/>
          </p:nvPr>
        </p:nvSpPr>
        <p:spPr>
          <a:xfrm>
            <a:off x="6317901" y="1984158"/>
            <a:ext cx="3870526" cy="821786"/>
          </a:xfrm>
        </p:spPr>
        <p:txBody>
          <a:bodyPr>
            <a:normAutofit/>
          </a:bodyPr>
          <a:lstStyle/>
          <a:p>
            <a:pPr marL="0" indent="0">
              <a:buNone/>
            </a:pPr>
            <a:r>
              <a:rPr lang="en-TW" sz="1800" dirty="0">
                <a:solidFill>
                  <a:srgbClr val="0042C9"/>
                </a:solidFill>
                <a:latin typeface="Arial" panose="020B0604020202020204" pitchFamily="34" charset="0"/>
                <a:cs typeface="Arial" panose="020B0604020202020204" pitchFamily="34" charset="0"/>
              </a:rPr>
              <a:t>Blue: strongly lensed DSFGs</a:t>
            </a:r>
          </a:p>
          <a:p>
            <a:pPr marL="0" indent="0">
              <a:buNone/>
            </a:pPr>
            <a:r>
              <a:rPr lang="en-TW" sz="1800" dirty="0">
                <a:solidFill>
                  <a:schemeClr val="accent2"/>
                </a:solidFill>
                <a:latin typeface="Arial" panose="020B0604020202020204" pitchFamily="34" charset="0"/>
                <a:cs typeface="Arial" panose="020B0604020202020204" pitchFamily="34" charset="0"/>
              </a:rPr>
              <a:t>Orange: unlensed DSFGs</a:t>
            </a:r>
          </a:p>
          <a:p>
            <a:pPr marL="0" indent="0">
              <a:buNone/>
            </a:pPr>
            <a:endParaRPr lang="en-TW" sz="2000" dirty="0">
              <a:latin typeface="Arial" panose="020B0604020202020204" pitchFamily="34" charset="0"/>
              <a:cs typeface="Arial" panose="020B0604020202020204" pitchFamily="34" charset="0"/>
            </a:endParaRPr>
          </a:p>
          <a:p>
            <a:pPr marL="0" indent="0">
              <a:buNone/>
            </a:pPr>
            <a:endParaRPr lang="en-TW" sz="2600" b="1" dirty="0"/>
          </a:p>
          <a:p>
            <a:pPr marL="0" indent="0">
              <a:buNone/>
            </a:pPr>
            <a:endParaRPr lang="en-TW" sz="2600" b="1" dirty="0"/>
          </a:p>
        </p:txBody>
      </p:sp>
      <p:sp>
        <p:nvSpPr>
          <p:cNvPr id="29" name="Rectangle 28">
            <a:extLst>
              <a:ext uri="{FF2B5EF4-FFF2-40B4-BE49-F238E27FC236}">
                <a16:creationId xmlns:a16="http://schemas.microsoft.com/office/drawing/2014/main" id="{B3C1587B-EF72-6C4C-9FF7-C5C10529A427}"/>
              </a:ext>
            </a:extLst>
          </p:cNvPr>
          <p:cNvSpPr/>
          <p:nvPr/>
        </p:nvSpPr>
        <p:spPr>
          <a:xfrm>
            <a:off x="3130658" y="1841203"/>
            <a:ext cx="1634527" cy="3738187"/>
          </a:xfrm>
          <a:prstGeom prst="rect">
            <a:avLst/>
          </a:prstGeom>
          <a:solidFill>
            <a:srgbClr val="CF303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0" name="TextBox 29">
            <a:extLst>
              <a:ext uri="{FF2B5EF4-FFF2-40B4-BE49-F238E27FC236}">
                <a16:creationId xmlns:a16="http://schemas.microsoft.com/office/drawing/2014/main" id="{DB6E3311-17AE-144F-9BA4-F44A132FC621}"/>
              </a:ext>
            </a:extLst>
          </p:cNvPr>
          <p:cNvSpPr txBox="1"/>
          <p:nvPr/>
        </p:nvSpPr>
        <p:spPr>
          <a:xfrm>
            <a:off x="1940606" y="4738415"/>
            <a:ext cx="3780174" cy="469946"/>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a:solidFill>
                  <a:srgbClr val="FF0000"/>
                </a:solidFill>
              </a:rPr>
              <a:t>W</a:t>
            </a:r>
            <a:r>
              <a:rPr lang="en-TW" sz="2400" dirty="0">
                <a:solidFill>
                  <a:srgbClr val="FF0000"/>
                </a:solidFill>
              </a:rPr>
              <a:t>here we are interested</a:t>
            </a:r>
          </a:p>
        </p:txBody>
      </p:sp>
      <p:sp>
        <p:nvSpPr>
          <p:cNvPr id="13" name="Rectangle 12">
            <a:extLst>
              <a:ext uri="{FF2B5EF4-FFF2-40B4-BE49-F238E27FC236}">
                <a16:creationId xmlns:a16="http://schemas.microsoft.com/office/drawing/2014/main" id="{C4BF36DD-4C5E-E74C-8718-D30A74CD83B0}"/>
              </a:ext>
            </a:extLst>
          </p:cNvPr>
          <p:cNvSpPr/>
          <p:nvPr/>
        </p:nvSpPr>
        <p:spPr>
          <a:xfrm>
            <a:off x="-85723" y="6456366"/>
            <a:ext cx="12334876" cy="5016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 name="TextBox 15">
            <a:extLst>
              <a:ext uri="{FF2B5EF4-FFF2-40B4-BE49-F238E27FC236}">
                <a16:creationId xmlns:a16="http://schemas.microsoft.com/office/drawing/2014/main" id="{50EC9998-6148-8E4D-B71C-C14AAF412D91}"/>
              </a:ext>
            </a:extLst>
          </p:cNvPr>
          <p:cNvSpPr txBox="1"/>
          <p:nvPr/>
        </p:nvSpPr>
        <p:spPr>
          <a:xfrm>
            <a:off x="3002756" y="6509193"/>
            <a:ext cx="6186487"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ASROC 2025 | Ting-Kai Yang</a:t>
            </a:r>
          </a:p>
        </p:txBody>
      </p:sp>
      <p:sp>
        <p:nvSpPr>
          <p:cNvPr id="17" name="TextBox 16">
            <a:extLst>
              <a:ext uri="{FF2B5EF4-FFF2-40B4-BE49-F238E27FC236}">
                <a16:creationId xmlns:a16="http://schemas.microsoft.com/office/drawing/2014/main" id="{C0E79A9E-30C4-2D4E-8686-DCA582526F76}"/>
              </a:ext>
            </a:extLst>
          </p:cNvPr>
          <p:cNvSpPr txBox="1"/>
          <p:nvPr/>
        </p:nvSpPr>
        <p:spPr>
          <a:xfrm>
            <a:off x="11352718" y="6509193"/>
            <a:ext cx="839282"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4</a:t>
            </a:r>
          </a:p>
        </p:txBody>
      </p:sp>
      <p:sp>
        <p:nvSpPr>
          <p:cNvPr id="18" name="TextBox 17">
            <a:extLst>
              <a:ext uri="{FF2B5EF4-FFF2-40B4-BE49-F238E27FC236}">
                <a16:creationId xmlns:a16="http://schemas.microsoft.com/office/drawing/2014/main" id="{F2505DF7-B8C3-7843-BFBD-A993AC2D1457}"/>
              </a:ext>
            </a:extLst>
          </p:cNvPr>
          <p:cNvSpPr txBox="1"/>
          <p:nvPr/>
        </p:nvSpPr>
        <p:spPr>
          <a:xfrm>
            <a:off x="-1018201" y="6509193"/>
            <a:ext cx="3629675"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05/16/25</a:t>
            </a:r>
          </a:p>
        </p:txBody>
      </p:sp>
    </p:spTree>
    <p:extLst>
      <p:ext uri="{BB962C8B-B14F-4D97-AF65-F5344CB8AC3E}">
        <p14:creationId xmlns:p14="http://schemas.microsoft.com/office/powerpoint/2010/main" val="159475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aper&#10;&#10;Description automatically generated">
            <a:extLst>
              <a:ext uri="{FF2B5EF4-FFF2-40B4-BE49-F238E27FC236}">
                <a16:creationId xmlns:a16="http://schemas.microsoft.com/office/drawing/2014/main" id="{5CFEA9BA-8FE4-F445-A336-D9483F3492EA}"/>
              </a:ext>
            </a:extLst>
          </p:cNvPr>
          <p:cNvPicPr>
            <a:picLocks noChangeAspect="1"/>
          </p:cNvPicPr>
          <p:nvPr/>
        </p:nvPicPr>
        <p:blipFill>
          <a:blip r:embed="rId3"/>
          <a:stretch>
            <a:fillRect/>
          </a:stretch>
        </p:blipFill>
        <p:spPr>
          <a:xfrm>
            <a:off x="6745574" y="419401"/>
            <a:ext cx="4632124" cy="4996258"/>
          </a:xfrm>
          <a:prstGeom prst="rect">
            <a:avLst/>
          </a:prstGeom>
        </p:spPr>
      </p:pic>
      <p:pic>
        <p:nvPicPr>
          <p:cNvPr id="11" name="Picture 10" descr="A group of colorful text&#10;&#10;Description automatically generated with medium confidence">
            <a:extLst>
              <a:ext uri="{FF2B5EF4-FFF2-40B4-BE49-F238E27FC236}">
                <a16:creationId xmlns:a16="http://schemas.microsoft.com/office/drawing/2014/main" id="{47C0F36B-1EF5-D442-9624-1274DC0C52F3}"/>
              </a:ext>
            </a:extLst>
          </p:cNvPr>
          <p:cNvPicPr>
            <a:picLocks noChangeAspect="1"/>
          </p:cNvPicPr>
          <p:nvPr/>
        </p:nvPicPr>
        <p:blipFill>
          <a:blip r:embed="rId4"/>
          <a:stretch>
            <a:fillRect/>
          </a:stretch>
        </p:blipFill>
        <p:spPr>
          <a:xfrm>
            <a:off x="5854408" y="5430649"/>
            <a:ext cx="6337592" cy="983265"/>
          </a:xfrm>
          <a:prstGeom prst="rect">
            <a:avLst/>
          </a:prstGeom>
        </p:spPr>
      </p:pic>
      <p:sp>
        <p:nvSpPr>
          <p:cNvPr id="21" name="TextBox 20">
            <a:extLst>
              <a:ext uri="{FF2B5EF4-FFF2-40B4-BE49-F238E27FC236}">
                <a16:creationId xmlns:a16="http://schemas.microsoft.com/office/drawing/2014/main" id="{CC90692C-F764-CC4D-A312-C25A0ED6FDC7}"/>
              </a:ext>
            </a:extLst>
          </p:cNvPr>
          <p:cNvSpPr txBox="1"/>
          <p:nvPr/>
        </p:nvSpPr>
        <p:spPr>
          <a:xfrm>
            <a:off x="9684926" y="163313"/>
            <a:ext cx="1979140" cy="369332"/>
          </a:xfrm>
          <a:prstGeom prst="rect">
            <a:avLst/>
          </a:prstGeom>
          <a:noFill/>
        </p:spPr>
        <p:txBody>
          <a:bodyPr wrap="square" rtlCol="0">
            <a:spAutoFit/>
          </a:bodyPr>
          <a:lstStyle/>
          <a:p>
            <a:r>
              <a:rPr lang="en-TW" dirty="0">
                <a:solidFill>
                  <a:schemeClr val="tx1">
                    <a:lumMod val="75000"/>
                    <a:lumOff val="25000"/>
                  </a:schemeClr>
                </a:solidFill>
              </a:rPr>
              <a:t>Casey et al. 2023</a:t>
            </a:r>
          </a:p>
        </p:txBody>
      </p:sp>
      <p:sp>
        <p:nvSpPr>
          <p:cNvPr id="22" name="Title 1">
            <a:extLst>
              <a:ext uri="{FF2B5EF4-FFF2-40B4-BE49-F238E27FC236}">
                <a16:creationId xmlns:a16="http://schemas.microsoft.com/office/drawing/2014/main" id="{BA112583-BDEB-324E-8F71-3559BECC16CD}"/>
              </a:ext>
            </a:extLst>
          </p:cNvPr>
          <p:cNvSpPr>
            <a:spLocks noGrp="1"/>
          </p:cNvSpPr>
          <p:nvPr>
            <p:ph type="title"/>
          </p:nvPr>
        </p:nvSpPr>
        <p:spPr>
          <a:xfrm>
            <a:off x="628697" y="276557"/>
            <a:ext cx="10515600" cy="1325563"/>
          </a:xfrm>
        </p:spPr>
        <p:txBody>
          <a:bodyPr>
            <a:normAutofit/>
          </a:bodyPr>
          <a:lstStyle/>
          <a:p>
            <a:r>
              <a:rPr lang="en-TW" sz="4000" b="1" dirty="0">
                <a:latin typeface="Arial" panose="020B0604020202020204" pitchFamily="34" charset="0"/>
                <a:cs typeface="Arial" panose="020B0604020202020204" pitchFamily="34" charset="0"/>
              </a:rPr>
              <a:t>Imaging data</a:t>
            </a:r>
          </a:p>
        </p:txBody>
      </p:sp>
      <p:sp>
        <p:nvSpPr>
          <p:cNvPr id="23" name="Content Placeholder 2">
            <a:extLst>
              <a:ext uri="{FF2B5EF4-FFF2-40B4-BE49-F238E27FC236}">
                <a16:creationId xmlns:a16="http://schemas.microsoft.com/office/drawing/2014/main" id="{A046EA5F-F8B7-6C4F-B504-1C8926B08348}"/>
              </a:ext>
            </a:extLst>
          </p:cNvPr>
          <p:cNvSpPr>
            <a:spLocks noGrp="1"/>
          </p:cNvSpPr>
          <p:nvPr>
            <p:ph idx="1"/>
          </p:nvPr>
        </p:nvSpPr>
        <p:spPr>
          <a:xfrm>
            <a:off x="609284" y="2008417"/>
            <a:ext cx="5830509" cy="4041652"/>
          </a:xfrm>
        </p:spPr>
        <p:txBody>
          <a:bodyPr>
            <a:normAutofit/>
          </a:bodyPr>
          <a:lstStyle/>
          <a:p>
            <a:pPr>
              <a:lnSpc>
                <a:spcPts val="2700"/>
              </a:lnSpc>
            </a:pPr>
            <a:r>
              <a:rPr lang="en-TW" sz="2200" b="1" dirty="0">
                <a:latin typeface="Arial" panose="020B0604020202020204" pitchFamily="34" charset="0"/>
                <a:cs typeface="Arial" panose="020B0604020202020204" pitchFamily="34" charset="0"/>
              </a:rPr>
              <a:t>JWST NIRCam (PRIMER+COSMOS-Web)</a:t>
            </a:r>
            <a:endParaRPr lang="en-TW" sz="1800" b="1" dirty="0">
              <a:latin typeface="Arial" panose="020B0604020202020204" pitchFamily="34" charset="0"/>
              <a:cs typeface="Arial" panose="020B0604020202020204" pitchFamily="34" charset="0"/>
            </a:endParaRPr>
          </a:p>
          <a:p>
            <a:pPr lvl="1">
              <a:lnSpc>
                <a:spcPts val="2700"/>
              </a:lnSpc>
            </a:pPr>
            <a:r>
              <a:rPr lang="en-TW" sz="2000" dirty="0">
                <a:latin typeface="Arial" panose="020B0604020202020204" pitchFamily="34" charset="0"/>
                <a:cs typeface="Arial" panose="020B0604020202020204" pitchFamily="34" charset="0"/>
              </a:rPr>
              <a:t>~0.54 deg</a:t>
            </a:r>
            <a:r>
              <a:rPr lang="en-TW" sz="2000" baseline="30000" dirty="0">
                <a:latin typeface="Arial" panose="020B0604020202020204" pitchFamily="34" charset="0"/>
                <a:cs typeface="Arial" panose="020B0604020202020204" pitchFamily="34" charset="0"/>
              </a:rPr>
              <a:t>2</a:t>
            </a:r>
            <a:r>
              <a:rPr lang="en-TW" sz="2000" dirty="0">
                <a:latin typeface="Arial" panose="020B0604020202020204" pitchFamily="34" charset="0"/>
                <a:cs typeface="Arial" panose="020B0604020202020204" pitchFamily="34" charset="0"/>
              </a:rPr>
              <a:t> in COSMOS field, ~256 arcmin</a:t>
            </a:r>
            <a:r>
              <a:rPr lang="en-TW" sz="2000" baseline="30000" dirty="0">
                <a:latin typeface="Arial" panose="020B0604020202020204" pitchFamily="34" charset="0"/>
                <a:cs typeface="Arial" panose="020B0604020202020204" pitchFamily="34" charset="0"/>
              </a:rPr>
              <a:t>2 </a:t>
            </a:r>
            <a:r>
              <a:rPr lang="en-TW" sz="2000" dirty="0">
                <a:latin typeface="Arial" panose="020B0604020202020204" pitchFamily="34" charset="0"/>
                <a:cs typeface="Arial" panose="020B0604020202020204" pitchFamily="34" charset="0"/>
              </a:rPr>
              <a:t>in UDS field</a:t>
            </a:r>
            <a:endParaRPr lang="en-TW" sz="2000" baseline="30000" dirty="0">
              <a:latin typeface="Arial" panose="020B0604020202020204" pitchFamily="34" charset="0"/>
              <a:cs typeface="Arial" panose="020B0604020202020204" pitchFamily="34" charset="0"/>
            </a:endParaRPr>
          </a:p>
          <a:p>
            <a:pPr lvl="1">
              <a:lnSpc>
                <a:spcPts val="2700"/>
              </a:lnSpc>
            </a:pPr>
            <a:r>
              <a:rPr lang="en-TW" sz="2000" dirty="0">
                <a:latin typeface="Arial" panose="020B0604020202020204" pitchFamily="34" charset="0"/>
                <a:cs typeface="Arial" panose="020B0604020202020204" pitchFamily="34" charset="0"/>
              </a:rPr>
              <a:t>F115W, F150W, F277W and F444W</a:t>
            </a:r>
          </a:p>
          <a:p>
            <a:pPr lvl="1">
              <a:lnSpc>
                <a:spcPts val="2700"/>
              </a:lnSpc>
            </a:pPr>
            <a:endParaRPr lang="en-TW" sz="2000" dirty="0">
              <a:latin typeface="Arial" panose="020B0604020202020204" pitchFamily="34" charset="0"/>
              <a:cs typeface="Arial" panose="020B0604020202020204" pitchFamily="34" charset="0"/>
            </a:endParaRPr>
          </a:p>
          <a:p>
            <a:pPr>
              <a:lnSpc>
                <a:spcPts val="2700"/>
              </a:lnSpc>
            </a:pPr>
            <a:r>
              <a:rPr lang="en-TW" sz="2200" b="1" dirty="0">
                <a:latin typeface="Arial" panose="020B0604020202020204" pitchFamily="34" charset="0"/>
                <a:cs typeface="Arial" panose="020B0604020202020204" pitchFamily="34" charset="0"/>
              </a:rPr>
              <a:t>JCMT SCUBA-2 </a:t>
            </a:r>
          </a:p>
          <a:p>
            <a:pPr lvl="1">
              <a:lnSpc>
                <a:spcPts val="2700"/>
              </a:lnSpc>
            </a:pPr>
            <a:r>
              <a:rPr lang="en-TW" sz="2000" dirty="0">
                <a:latin typeface="Arial" panose="020B0604020202020204" pitchFamily="34" charset="0"/>
                <a:cs typeface="Arial" panose="020B0604020202020204" pitchFamily="34" charset="0"/>
              </a:rPr>
              <a:t>450- and 850-micron image (STUDIES, S2COSMOS, S2CLS, S2LXS, etc)</a:t>
            </a:r>
          </a:p>
          <a:p>
            <a:pPr lvl="1">
              <a:lnSpc>
                <a:spcPts val="2700"/>
              </a:lnSpc>
            </a:pPr>
            <a:endParaRPr lang="en-TW" sz="1800" dirty="0">
              <a:latin typeface="Arial" panose="020B0604020202020204" pitchFamily="34" charset="0"/>
              <a:cs typeface="Arial" panose="020B0604020202020204" pitchFamily="34" charset="0"/>
            </a:endParaRPr>
          </a:p>
          <a:p>
            <a:pPr marL="0" indent="0">
              <a:buNone/>
            </a:pPr>
            <a:endParaRPr lang="en-TW" dirty="0"/>
          </a:p>
        </p:txBody>
      </p:sp>
      <p:sp>
        <p:nvSpPr>
          <p:cNvPr id="12" name="Rectangle 11">
            <a:extLst>
              <a:ext uri="{FF2B5EF4-FFF2-40B4-BE49-F238E27FC236}">
                <a16:creationId xmlns:a16="http://schemas.microsoft.com/office/drawing/2014/main" id="{F12FCCAA-125A-B940-8A26-612C99385777}"/>
              </a:ext>
            </a:extLst>
          </p:cNvPr>
          <p:cNvSpPr/>
          <p:nvPr/>
        </p:nvSpPr>
        <p:spPr>
          <a:xfrm>
            <a:off x="-85723" y="6456366"/>
            <a:ext cx="12334876" cy="5016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3" name="TextBox 12">
            <a:extLst>
              <a:ext uri="{FF2B5EF4-FFF2-40B4-BE49-F238E27FC236}">
                <a16:creationId xmlns:a16="http://schemas.microsoft.com/office/drawing/2014/main" id="{3074625B-A311-1E4B-AD6C-8C8A2F8F9A81}"/>
              </a:ext>
            </a:extLst>
          </p:cNvPr>
          <p:cNvSpPr txBox="1"/>
          <p:nvPr/>
        </p:nvSpPr>
        <p:spPr>
          <a:xfrm>
            <a:off x="3002756" y="6509193"/>
            <a:ext cx="6186487"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ASROC 2025 | Ting-Kai Yang</a:t>
            </a:r>
          </a:p>
        </p:txBody>
      </p:sp>
      <p:sp>
        <p:nvSpPr>
          <p:cNvPr id="16" name="TextBox 15">
            <a:extLst>
              <a:ext uri="{FF2B5EF4-FFF2-40B4-BE49-F238E27FC236}">
                <a16:creationId xmlns:a16="http://schemas.microsoft.com/office/drawing/2014/main" id="{29E6EFFA-52C5-5D44-A73C-CEF4457CD5D9}"/>
              </a:ext>
            </a:extLst>
          </p:cNvPr>
          <p:cNvSpPr txBox="1"/>
          <p:nvPr/>
        </p:nvSpPr>
        <p:spPr>
          <a:xfrm>
            <a:off x="11352718" y="6509193"/>
            <a:ext cx="839282"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5</a:t>
            </a:r>
          </a:p>
        </p:txBody>
      </p:sp>
      <p:sp>
        <p:nvSpPr>
          <p:cNvPr id="17" name="TextBox 16">
            <a:extLst>
              <a:ext uri="{FF2B5EF4-FFF2-40B4-BE49-F238E27FC236}">
                <a16:creationId xmlns:a16="http://schemas.microsoft.com/office/drawing/2014/main" id="{5B552CBF-AFAB-F04B-88E2-502F5CDD6DB8}"/>
              </a:ext>
            </a:extLst>
          </p:cNvPr>
          <p:cNvSpPr txBox="1"/>
          <p:nvPr/>
        </p:nvSpPr>
        <p:spPr>
          <a:xfrm>
            <a:off x="-1018201" y="6509193"/>
            <a:ext cx="3629675"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05/16/25</a:t>
            </a:r>
          </a:p>
        </p:txBody>
      </p:sp>
    </p:spTree>
    <p:extLst>
      <p:ext uri="{BB962C8B-B14F-4D97-AF65-F5344CB8AC3E}">
        <p14:creationId xmlns:p14="http://schemas.microsoft.com/office/powerpoint/2010/main" val="1881269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43EB2-F684-4F49-8161-376A3892C8B6}"/>
              </a:ext>
            </a:extLst>
          </p:cNvPr>
          <p:cNvSpPr>
            <a:spLocks noGrp="1"/>
          </p:cNvSpPr>
          <p:nvPr>
            <p:ph type="title"/>
          </p:nvPr>
        </p:nvSpPr>
        <p:spPr>
          <a:xfrm>
            <a:off x="837118" y="315435"/>
            <a:ext cx="10515600" cy="1325563"/>
          </a:xfrm>
        </p:spPr>
        <p:txBody>
          <a:bodyPr>
            <a:normAutofit/>
          </a:bodyPr>
          <a:lstStyle/>
          <a:p>
            <a:r>
              <a:rPr lang="en-TW" sz="3600" b="1" dirty="0">
                <a:latin typeface="Arial" panose="020B0604020202020204" pitchFamily="34" charset="0"/>
                <a:cs typeface="Arial" panose="020B0604020202020204" pitchFamily="34" charset="0"/>
              </a:rPr>
              <a:t>JWST Threshold Catalog</a:t>
            </a:r>
          </a:p>
        </p:txBody>
      </p:sp>
      <p:sp>
        <p:nvSpPr>
          <p:cNvPr id="3" name="Content Placeholder 2">
            <a:extLst>
              <a:ext uri="{FF2B5EF4-FFF2-40B4-BE49-F238E27FC236}">
                <a16:creationId xmlns:a16="http://schemas.microsoft.com/office/drawing/2014/main" id="{DE25A1F1-1F4A-0C4B-939E-E50739209213}"/>
              </a:ext>
            </a:extLst>
          </p:cNvPr>
          <p:cNvSpPr>
            <a:spLocks noGrp="1"/>
          </p:cNvSpPr>
          <p:nvPr>
            <p:ph idx="1"/>
          </p:nvPr>
        </p:nvSpPr>
        <p:spPr>
          <a:xfrm>
            <a:off x="515146" y="1660569"/>
            <a:ext cx="9838765" cy="4351338"/>
          </a:xfrm>
        </p:spPr>
        <p:txBody>
          <a:bodyPr>
            <a:normAutofit/>
          </a:bodyPr>
          <a:lstStyle/>
          <a:p>
            <a:pPr lvl="1">
              <a:lnSpc>
                <a:spcPct val="100000"/>
              </a:lnSpc>
            </a:pPr>
            <a:r>
              <a:rPr lang="en-TW" sz="2200" dirty="0">
                <a:latin typeface="Arial" panose="020B0604020202020204" pitchFamily="34" charset="0"/>
                <a:cs typeface="Arial" panose="020B0604020202020204" pitchFamily="34" charset="0"/>
              </a:rPr>
              <a:t>Detected in F444W – F150W map for searching red galaxies</a:t>
            </a:r>
          </a:p>
        </p:txBody>
      </p:sp>
      <p:pic>
        <p:nvPicPr>
          <p:cNvPr id="6" name="Picture 5" descr="A comparison of a light source&#10;&#10;Description automatically generated with medium confidence">
            <a:extLst>
              <a:ext uri="{FF2B5EF4-FFF2-40B4-BE49-F238E27FC236}">
                <a16:creationId xmlns:a16="http://schemas.microsoft.com/office/drawing/2014/main" id="{B59823B6-DBD0-2248-935F-870C967025DA}"/>
              </a:ext>
            </a:extLst>
          </p:cNvPr>
          <p:cNvPicPr>
            <a:picLocks noChangeAspect="1"/>
          </p:cNvPicPr>
          <p:nvPr/>
        </p:nvPicPr>
        <p:blipFill>
          <a:blip r:embed="rId3"/>
          <a:stretch>
            <a:fillRect/>
          </a:stretch>
        </p:blipFill>
        <p:spPr>
          <a:xfrm>
            <a:off x="829084" y="2633975"/>
            <a:ext cx="10505262" cy="2952060"/>
          </a:xfrm>
          <a:prstGeom prst="rect">
            <a:avLst/>
          </a:prstGeom>
        </p:spPr>
      </p:pic>
      <p:sp>
        <p:nvSpPr>
          <p:cNvPr id="8" name="TextBox 7">
            <a:extLst>
              <a:ext uri="{FF2B5EF4-FFF2-40B4-BE49-F238E27FC236}">
                <a16:creationId xmlns:a16="http://schemas.microsoft.com/office/drawing/2014/main" id="{E4451B6A-640B-8A4C-9271-262D21A4916F}"/>
              </a:ext>
            </a:extLst>
          </p:cNvPr>
          <p:cNvSpPr txBox="1"/>
          <p:nvPr/>
        </p:nvSpPr>
        <p:spPr>
          <a:xfrm>
            <a:off x="968930" y="5550225"/>
            <a:ext cx="2218988" cy="369332"/>
          </a:xfrm>
          <a:prstGeom prst="rect">
            <a:avLst/>
          </a:prstGeom>
          <a:noFill/>
        </p:spPr>
        <p:txBody>
          <a:bodyPr wrap="square">
            <a:spAutoFit/>
          </a:bodyPr>
          <a:lstStyle/>
          <a:p>
            <a:r>
              <a:rPr lang="en-US" u="none" strike="noStrike" dirty="0">
                <a:solidFill>
                  <a:schemeClr val="tx1">
                    <a:alpha val="60000"/>
                  </a:schemeClr>
                </a:solidFill>
                <a:effectLst/>
              </a:rPr>
              <a:t>Credits: Zhen-Kai Gao</a:t>
            </a:r>
            <a:endParaRPr lang="en-TW" dirty="0"/>
          </a:p>
        </p:txBody>
      </p:sp>
      <p:sp>
        <p:nvSpPr>
          <p:cNvPr id="18" name="Rectangle 17">
            <a:extLst>
              <a:ext uri="{FF2B5EF4-FFF2-40B4-BE49-F238E27FC236}">
                <a16:creationId xmlns:a16="http://schemas.microsoft.com/office/drawing/2014/main" id="{7964C749-1A5D-E747-BFB4-C39580D4EFB6}"/>
              </a:ext>
            </a:extLst>
          </p:cNvPr>
          <p:cNvSpPr/>
          <p:nvPr/>
        </p:nvSpPr>
        <p:spPr>
          <a:xfrm>
            <a:off x="-85723" y="6456366"/>
            <a:ext cx="12334876" cy="5016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TextBox 18">
            <a:extLst>
              <a:ext uri="{FF2B5EF4-FFF2-40B4-BE49-F238E27FC236}">
                <a16:creationId xmlns:a16="http://schemas.microsoft.com/office/drawing/2014/main" id="{822043F7-397E-114E-8B1F-E80A9F1D2A5C}"/>
              </a:ext>
            </a:extLst>
          </p:cNvPr>
          <p:cNvSpPr txBox="1"/>
          <p:nvPr/>
        </p:nvSpPr>
        <p:spPr>
          <a:xfrm>
            <a:off x="3002756" y="6509193"/>
            <a:ext cx="6186487"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ASROC 2025 | Ting-Kai Yang</a:t>
            </a:r>
          </a:p>
        </p:txBody>
      </p:sp>
      <p:sp>
        <p:nvSpPr>
          <p:cNvPr id="20" name="TextBox 19">
            <a:extLst>
              <a:ext uri="{FF2B5EF4-FFF2-40B4-BE49-F238E27FC236}">
                <a16:creationId xmlns:a16="http://schemas.microsoft.com/office/drawing/2014/main" id="{3D9F3966-B53A-1F4B-8113-12681485F891}"/>
              </a:ext>
            </a:extLst>
          </p:cNvPr>
          <p:cNvSpPr txBox="1"/>
          <p:nvPr/>
        </p:nvSpPr>
        <p:spPr>
          <a:xfrm>
            <a:off x="11352718" y="6509193"/>
            <a:ext cx="839282"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6</a:t>
            </a:r>
          </a:p>
        </p:txBody>
      </p:sp>
      <p:sp>
        <p:nvSpPr>
          <p:cNvPr id="21" name="TextBox 20">
            <a:extLst>
              <a:ext uri="{FF2B5EF4-FFF2-40B4-BE49-F238E27FC236}">
                <a16:creationId xmlns:a16="http://schemas.microsoft.com/office/drawing/2014/main" id="{45B590BF-AE2C-984D-8D7D-3970400A6C7A}"/>
              </a:ext>
            </a:extLst>
          </p:cNvPr>
          <p:cNvSpPr txBox="1"/>
          <p:nvPr/>
        </p:nvSpPr>
        <p:spPr>
          <a:xfrm>
            <a:off x="-1018201" y="6509193"/>
            <a:ext cx="3629675"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05/16/25</a:t>
            </a:r>
          </a:p>
        </p:txBody>
      </p:sp>
      <p:sp>
        <p:nvSpPr>
          <p:cNvPr id="4" name="Rectangle 3">
            <a:extLst>
              <a:ext uri="{FF2B5EF4-FFF2-40B4-BE49-F238E27FC236}">
                <a16:creationId xmlns:a16="http://schemas.microsoft.com/office/drawing/2014/main" id="{6DB7BC4E-AA95-FF4C-8AAA-AC74941A5A4A}"/>
              </a:ext>
            </a:extLst>
          </p:cNvPr>
          <p:cNvSpPr/>
          <p:nvPr/>
        </p:nvSpPr>
        <p:spPr>
          <a:xfrm>
            <a:off x="6080406" y="2633975"/>
            <a:ext cx="5272312" cy="2921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0" name="Content Placeholder 4" descr="A close-up of a galaxy&#10;&#10;Description automatically generated">
            <a:extLst>
              <a:ext uri="{FF2B5EF4-FFF2-40B4-BE49-F238E27FC236}">
                <a16:creationId xmlns:a16="http://schemas.microsoft.com/office/drawing/2014/main" id="{513096EB-24AB-BB49-BC51-BD9F4598A9C2}"/>
              </a:ext>
            </a:extLst>
          </p:cNvPr>
          <p:cNvPicPr>
            <a:picLocks noChangeAspect="1"/>
          </p:cNvPicPr>
          <p:nvPr/>
        </p:nvPicPr>
        <p:blipFill rotWithShape="1">
          <a:blip r:embed="rId4"/>
          <a:srcRect l="34444" t="35879" r="37009" b="26720"/>
          <a:stretch/>
        </p:blipFill>
        <p:spPr>
          <a:xfrm>
            <a:off x="6314354" y="3174210"/>
            <a:ext cx="2279700" cy="2240057"/>
          </a:xfrm>
          <a:prstGeom prst="rect">
            <a:avLst/>
          </a:prstGeom>
        </p:spPr>
      </p:pic>
      <p:sp>
        <p:nvSpPr>
          <p:cNvPr id="12" name="TextBox 11">
            <a:extLst>
              <a:ext uri="{FF2B5EF4-FFF2-40B4-BE49-F238E27FC236}">
                <a16:creationId xmlns:a16="http://schemas.microsoft.com/office/drawing/2014/main" id="{02D18DEA-C108-7B48-A445-3530694DAE66}"/>
              </a:ext>
            </a:extLst>
          </p:cNvPr>
          <p:cNvSpPr txBox="1"/>
          <p:nvPr/>
        </p:nvSpPr>
        <p:spPr>
          <a:xfrm>
            <a:off x="6375066" y="2748323"/>
            <a:ext cx="2218988" cy="400110"/>
          </a:xfrm>
          <a:prstGeom prst="rect">
            <a:avLst/>
          </a:prstGeom>
          <a:noFill/>
        </p:spPr>
        <p:txBody>
          <a:bodyPr wrap="square">
            <a:spAutoFit/>
          </a:bodyPr>
          <a:lstStyle/>
          <a:p>
            <a:pPr algn="ctr"/>
            <a:r>
              <a:rPr lang="en-US" sz="2000" u="none" strike="noStrike" dirty="0">
                <a:effectLst/>
              </a:rPr>
              <a:t>RGB</a:t>
            </a:r>
            <a:endParaRPr lang="en-TW" sz="2000" dirty="0"/>
          </a:p>
        </p:txBody>
      </p:sp>
    </p:spTree>
    <p:extLst>
      <p:ext uri="{BB962C8B-B14F-4D97-AF65-F5344CB8AC3E}">
        <p14:creationId xmlns:p14="http://schemas.microsoft.com/office/powerpoint/2010/main" val="186607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10"/>
                                        </p:tgtEl>
                                      </p:cBhvr>
                                    </p:animEffect>
                                    <p:set>
                                      <p:cBhvr>
                                        <p:cTn id="7" dur="1" fill="hold">
                                          <p:stCondLst>
                                            <p:cond delay="24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43EB2-F684-4F49-8161-376A3892C8B6}"/>
              </a:ext>
            </a:extLst>
          </p:cNvPr>
          <p:cNvSpPr>
            <a:spLocks noGrp="1"/>
          </p:cNvSpPr>
          <p:nvPr>
            <p:ph type="title"/>
          </p:nvPr>
        </p:nvSpPr>
        <p:spPr>
          <a:xfrm>
            <a:off x="796636" y="338832"/>
            <a:ext cx="10515600" cy="1325563"/>
          </a:xfrm>
        </p:spPr>
        <p:txBody>
          <a:bodyPr>
            <a:normAutofit/>
          </a:bodyPr>
          <a:lstStyle/>
          <a:p>
            <a:r>
              <a:rPr lang="en-TW" sz="3600" b="1" dirty="0">
                <a:latin typeface="Arial" panose="020B0604020202020204" pitchFamily="34" charset="0"/>
                <a:cs typeface="Arial" panose="020B0604020202020204" pitchFamily="34" charset="0"/>
              </a:rPr>
              <a:t>DSFG samples</a:t>
            </a:r>
          </a:p>
        </p:txBody>
      </p:sp>
      <p:sp>
        <p:nvSpPr>
          <p:cNvPr id="3" name="Content Placeholder 2">
            <a:extLst>
              <a:ext uri="{FF2B5EF4-FFF2-40B4-BE49-F238E27FC236}">
                <a16:creationId xmlns:a16="http://schemas.microsoft.com/office/drawing/2014/main" id="{DE25A1F1-1F4A-0C4B-939E-E50739209213}"/>
              </a:ext>
            </a:extLst>
          </p:cNvPr>
          <p:cNvSpPr>
            <a:spLocks noGrp="1"/>
          </p:cNvSpPr>
          <p:nvPr>
            <p:ph idx="1"/>
          </p:nvPr>
        </p:nvSpPr>
        <p:spPr>
          <a:xfrm>
            <a:off x="796636" y="1800164"/>
            <a:ext cx="5531975" cy="2885964"/>
          </a:xfrm>
        </p:spPr>
        <p:txBody>
          <a:bodyPr>
            <a:normAutofit/>
          </a:bodyPr>
          <a:lstStyle/>
          <a:p>
            <a:pPr marL="457200" indent="-457200">
              <a:buFont typeface="+mj-lt"/>
              <a:buAutoNum type="arabicPeriod"/>
            </a:pPr>
            <a:r>
              <a:rPr lang="en-TW" sz="2200" b="1" dirty="0">
                <a:latin typeface="Arial" panose="020B0604020202020204" pitchFamily="34" charset="0"/>
                <a:cs typeface="Arial" panose="020B0604020202020204" pitchFamily="34" charset="0"/>
              </a:rPr>
              <a:t>STUDIES 450-micron counterparts </a:t>
            </a:r>
          </a:p>
          <a:p>
            <a:pPr lvl="1"/>
            <a:r>
              <a:rPr lang="en-TW" sz="2000" dirty="0">
                <a:latin typeface="Arial" panose="020B0604020202020204" pitchFamily="34" charset="0"/>
                <a:cs typeface="Arial" panose="020B0604020202020204" pitchFamily="34" charset="0"/>
              </a:rPr>
              <a:t>ALMA, VLA or MIPS</a:t>
            </a:r>
          </a:p>
          <a:p>
            <a:pPr marL="457200" indent="-457200">
              <a:lnSpc>
                <a:spcPct val="100000"/>
              </a:lnSpc>
              <a:buFont typeface="+mj-lt"/>
              <a:buAutoNum type="arabicPeriod"/>
            </a:pPr>
            <a:r>
              <a:rPr lang="en-TW" sz="2200" b="1" dirty="0">
                <a:latin typeface="Arial" panose="020B0604020202020204" pitchFamily="34" charset="0"/>
                <a:cs typeface="Arial" panose="020B0604020202020204" pitchFamily="34" charset="0"/>
              </a:rPr>
              <a:t>JWST flux &amp; color selection 	  </a:t>
            </a:r>
            <a:r>
              <a:rPr lang="en-TW" sz="1600" dirty="0">
                <a:latin typeface="Arial" panose="020B0604020202020204" pitchFamily="34" charset="0"/>
                <a:cs typeface="Arial" panose="020B0604020202020204" pitchFamily="34" charset="0"/>
              </a:rPr>
              <a:t>(Barger &amp; Cowie 2023)</a:t>
            </a:r>
          </a:p>
          <a:p>
            <a:pPr lvl="1">
              <a:lnSpc>
                <a:spcPct val="100000"/>
              </a:lnSpc>
            </a:pPr>
            <a:r>
              <a:rPr lang="en-TW" sz="2000" dirty="0">
                <a:latin typeface="Arial" panose="020B0604020202020204" pitchFamily="34" charset="0"/>
                <a:cs typeface="Arial" panose="020B0604020202020204" pitchFamily="34" charset="0"/>
              </a:rPr>
              <a:t>11,873 DSFGs in COSMOS field and 1,425 DSFGs in UDS field</a:t>
            </a:r>
          </a:p>
          <a:p>
            <a:pPr lvl="1">
              <a:lnSpc>
                <a:spcPct val="100000"/>
              </a:lnSpc>
            </a:pPr>
            <a:r>
              <a:rPr lang="en-TW" sz="2000" dirty="0">
                <a:latin typeface="Arial" panose="020B0604020202020204" pitchFamily="34" charset="0"/>
                <a:cs typeface="Arial" panose="020B0604020202020204" pitchFamily="34" charset="0"/>
              </a:rPr>
              <a:t>High SNR in SCUBA-2 stacking analysis</a:t>
            </a:r>
            <a:endParaRPr lang="en-TW" sz="2200" b="1" dirty="0">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5E120A18-1786-DB40-B6B9-E5658EA2F499}"/>
              </a:ext>
            </a:extLst>
          </p:cNvPr>
          <p:cNvSpPr txBox="1">
            <a:spLocks/>
          </p:cNvSpPr>
          <p:nvPr/>
        </p:nvSpPr>
        <p:spPr>
          <a:xfrm>
            <a:off x="750969" y="4989780"/>
            <a:ext cx="6092627" cy="2088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TW" sz="2200" b="1" dirty="0">
                <a:solidFill>
                  <a:srgbClr val="002060"/>
                </a:solidFill>
                <a:latin typeface="Arial" panose="020B0604020202020204" pitchFamily="34" charset="0"/>
                <a:cs typeface="Arial" panose="020B0604020202020204" pitchFamily="34" charset="0"/>
              </a:rPr>
              <a:t>We made RGB plots and visually identified strongly lensed morphologies</a:t>
            </a:r>
          </a:p>
        </p:txBody>
      </p:sp>
      <p:pic>
        <p:nvPicPr>
          <p:cNvPr id="13" name="Picture 12" descr="A close-up of a galaxy&#10;&#10;Description automatically generated">
            <a:extLst>
              <a:ext uri="{FF2B5EF4-FFF2-40B4-BE49-F238E27FC236}">
                <a16:creationId xmlns:a16="http://schemas.microsoft.com/office/drawing/2014/main" id="{527920A0-E39C-A94D-8CB1-C59BC0F3FA43}"/>
              </a:ext>
            </a:extLst>
          </p:cNvPr>
          <p:cNvPicPr>
            <a:picLocks noChangeAspect="1"/>
          </p:cNvPicPr>
          <p:nvPr/>
        </p:nvPicPr>
        <p:blipFill rotWithShape="1">
          <a:blip r:embed="rId3"/>
          <a:srcRect l="36491" t="34615" r="42157" b="37410"/>
          <a:stretch/>
        </p:blipFill>
        <p:spPr>
          <a:xfrm>
            <a:off x="7295377" y="4944087"/>
            <a:ext cx="1381017" cy="1357001"/>
          </a:xfrm>
          <a:prstGeom prst="rect">
            <a:avLst/>
          </a:prstGeom>
        </p:spPr>
      </p:pic>
      <p:pic>
        <p:nvPicPr>
          <p:cNvPr id="18" name="Content Placeholder 4" descr="A close-up of a galaxy&#10;&#10;Description automatically generated">
            <a:extLst>
              <a:ext uri="{FF2B5EF4-FFF2-40B4-BE49-F238E27FC236}">
                <a16:creationId xmlns:a16="http://schemas.microsoft.com/office/drawing/2014/main" id="{1AC9E672-172D-CC46-A4BF-6F3655AC4416}"/>
              </a:ext>
            </a:extLst>
          </p:cNvPr>
          <p:cNvPicPr>
            <a:picLocks noChangeAspect="1"/>
          </p:cNvPicPr>
          <p:nvPr/>
        </p:nvPicPr>
        <p:blipFill rotWithShape="1">
          <a:blip r:embed="rId4"/>
          <a:srcRect l="34444" t="35879" r="37009" b="26720"/>
          <a:stretch/>
        </p:blipFill>
        <p:spPr>
          <a:xfrm>
            <a:off x="8782523" y="4946856"/>
            <a:ext cx="1381017" cy="1357002"/>
          </a:xfrm>
          <a:prstGeom prst="rect">
            <a:avLst/>
          </a:prstGeom>
        </p:spPr>
      </p:pic>
      <p:pic>
        <p:nvPicPr>
          <p:cNvPr id="19" name="Picture 18">
            <a:extLst>
              <a:ext uri="{FF2B5EF4-FFF2-40B4-BE49-F238E27FC236}">
                <a16:creationId xmlns:a16="http://schemas.microsoft.com/office/drawing/2014/main" id="{23DAA4B6-4296-4E4B-8D4A-07A5478F2A17}"/>
              </a:ext>
            </a:extLst>
          </p:cNvPr>
          <p:cNvPicPr>
            <a:picLocks noChangeAspect="1"/>
          </p:cNvPicPr>
          <p:nvPr/>
        </p:nvPicPr>
        <p:blipFill rotWithShape="1">
          <a:blip r:embed="rId5"/>
          <a:srcRect l="46107" t="40010" r="36881" b="35871"/>
          <a:stretch/>
        </p:blipFill>
        <p:spPr>
          <a:xfrm>
            <a:off x="10257407" y="4946027"/>
            <a:ext cx="1313669" cy="1344950"/>
          </a:xfrm>
          <a:prstGeom prst="rect">
            <a:avLst/>
          </a:prstGeom>
        </p:spPr>
      </p:pic>
      <p:sp>
        <p:nvSpPr>
          <p:cNvPr id="21" name="Rectangle 20">
            <a:extLst>
              <a:ext uri="{FF2B5EF4-FFF2-40B4-BE49-F238E27FC236}">
                <a16:creationId xmlns:a16="http://schemas.microsoft.com/office/drawing/2014/main" id="{15F384E6-10D3-1F44-8465-82E2B6849A94}"/>
              </a:ext>
            </a:extLst>
          </p:cNvPr>
          <p:cNvSpPr/>
          <p:nvPr/>
        </p:nvSpPr>
        <p:spPr>
          <a:xfrm>
            <a:off x="-85723" y="6456366"/>
            <a:ext cx="12334876" cy="5016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3" name="TextBox 22">
            <a:extLst>
              <a:ext uri="{FF2B5EF4-FFF2-40B4-BE49-F238E27FC236}">
                <a16:creationId xmlns:a16="http://schemas.microsoft.com/office/drawing/2014/main" id="{089E6975-6D65-BB4D-BD43-58AA0A973410}"/>
              </a:ext>
            </a:extLst>
          </p:cNvPr>
          <p:cNvSpPr txBox="1"/>
          <p:nvPr/>
        </p:nvSpPr>
        <p:spPr>
          <a:xfrm>
            <a:off x="3002756" y="6509193"/>
            <a:ext cx="6186487"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ASROC 2025 | Ting-Kai Yang</a:t>
            </a:r>
          </a:p>
        </p:txBody>
      </p:sp>
      <p:sp>
        <p:nvSpPr>
          <p:cNvPr id="24" name="TextBox 23">
            <a:extLst>
              <a:ext uri="{FF2B5EF4-FFF2-40B4-BE49-F238E27FC236}">
                <a16:creationId xmlns:a16="http://schemas.microsoft.com/office/drawing/2014/main" id="{B3CB9858-65BB-F54D-91C2-9AE680E372B0}"/>
              </a:ext>
            </a:extLst>
          </p:cNvPr>
          <p:cNvSpPr txBox="1"/>
          <p:nvPr/>
        </p:nvSpPr>
        <p:spPr>
          <a:xfrm>
            <a:off x="11352718" y="6509193"/>
            <a:ext cx="839282"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7</a:t>
            </a:r>
          </a:p>
        </p:txBody>
      </p:sp>
      <p:sp>
        <p:nvSpPr>
          <p:cNvPr id="25" name="TextBox 24">
            <a:extLst>
              <a:ext uri="{FF2B5EF4-FFF2-40B4-BE49-F238E27FC236}">
                <a16:creationId xmlns:a16="http://schemas.microsoft.com/office/drawing/2014/main" id="{A6E560F8-5E03-4E42-B97C-4150F308E2EB}"/>
              </a:ext>
            </a:extLst>
          </p:cNvPr>
          <p:cNvSpPr txBox="1"/>
          <p:nvPr/>
        </p:nvSpPr>
        <p:spPr>
          <a:xfrm>
            <a:off x="-1018201" y="6509193"/>
            <a:ext cx="3629675"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05/16/25</a:t>
            </a:r>
          </a:p>
        </p:txBody>
      </p:sp>
      <p:pic>
        <p:nvPicPr>
          <p:cNvPr id="14" name="Picture 13" descr="A close-up of a paper&#10;&#10;Description automatically generated">
            <a:extLst>
              <a:ext uri="{FF2B5EF4-FFF2-40B4-BE49-F238E27FC236}">
                <a16:creationId xmlns:a16="http://schemas.microsoft.com/office/drawing/2014/main" id="{6116E708-F076-A84E-BB27-A7402C330229}"/>
              </a:ext>
            </a:extLst>
          </p:cNvPr>
          <p:cNvPicPr>
            <a:picLocks noChangeAspect="1"/>
          </p:cNvPicPr>
          <p:nvPr/>
        </p:nvPicPr>
        <p:blipFill>
          <a:blip r:embed="rId6"/>
          <a:stretch>
            <a:fillRect/>
          </a:stretch>
        </p:blipFill>
        <p:spPr>
          <a:xfrm>
            <a:off x="7056901" y="10253"/>
            <a:ext cx="4514175" cy="4869037"/>
          </a:xfrm>
          <a:prstGeom prst="rect">
            <a:avLst/>
          </a:prstGeom>
        </p:spPr>
      </p:pic>
      <p:sp>
        <p:nvSpPr>
          <p:cNvPr id="4" name="Oval 3">
            <a:extLst>
              <a:ext uri="{FF2B5EF4-FFF2-40B4-BE49-F238E27FC236}">
                <a16:creationId xmlns:a16="http://schemas.microsoft.com/office/drawing/2014/main" id="{29BB2A79-5B24-C44E-A6DF-80AC7E051299}"/>
              </a:ext>
            </a:extLst>
          </p:cNvPr>
          <p:cNvSpPr/>
          <p:nvPr/>
        </p:nvSpPr>
        <p:spPr>
          <a:xfrm>
            <a:off x="8782523" y="1179271"/>
            <a:ext cx="914400" cy="914400"/>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5" name="Oval 14">
            <a:extLst>
              <a:ext uri="{FF2B5EF4-FFF2-40B4-BE49-F238E27FC236}">
                <a16:creationId xmlns:a16="http://schemas.microsoft.com/office/drawing/2014/main" id="{50020B64-E821-5540-B73C-EA1040D1E325}"/>
              </a:ext>
            </a:extLst>
          </p:cNvPr>
          <p:cNvSpPr/>
          <p:nvPr/>
        </p:nvSpPr>
        <p:spPr>
          <a:xfrm>
            <a:off x="8782523" y="1967809"/>
            <a:ext cx="914400" cy="914400"/>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 name="TextBox 15">
            <a:extLst>
              <a:ext uri="{FF2B5EF4-FFF2-40B4-BE49-F238E27FC236}">
                <a16:creationId xmlns:a16="http://schemas.microsoft.com/office/drawing/2014/main" id="{E1E3CF1C-9C1F-D843-9F3C-81D2C7444465}"/>
              </a:ext>
            </a:extLst>
          </p:cNvPr>
          <p:cNvSpPr txBox="1"/>
          <p:nvPr/>
        </p:nvSpPr>
        <p:spPr>
          <a:xfrm>
            <a:off x="5410709" y="539948"/>
            <a:ext cx="1432887" cy="461665"/>
          </a:xfrm>
          <a:prstGeom prst="rect">
            <a:avLst/>
          </a:prstGeom>
          <a:solidFill>
            <a:schemeClr val="accent4">
              <a:lumMod val="20000"/>
              <a:lumOff val="80000"/>
            </a:schemeClr>
          </a:solidFill>
          <a:ln w="28575">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a:solidFill>
                  <a:srgbClr val="FF0000"/>
                </a:solidFill>
              </a:rPr>
              <a:t>STUDIES</a:t>
            </a:r>
            <a:endParaRPr lang="en-TW" sz="2400" dirty="0">
              <a:solidFill>
                <a:srgbClr val="FF0000"/>
              </a:solidFill>
            </a:endParaRPr>
          </a:p>
        </p:txBody>
      </p:sp>
      <p:sp>
        <p:nvSpPr>
          <p:cNvPr id="6" name="Rectangle 5">
            <a:extLst>
              <a:ext uri="{FF2B5EF4-FFF2-40B4-BE49-F238E27FC236}">
                <a16:creationId xmlns:a16="http://schemas.microsoft.com/office/drawing/2014/main" id="{DE9C0CF0-ACE7-B14B-BAF0-AA16914E8EA5}"/>
              </a:ext>
            </a:extLst>
          </p:cNvPr>
          <p:cNvSpPr/>
          <p:nvPr/>
        </p:nvSpPr>
        <p:spPr>
          <a:xfrm rot="20317975">
            <a:off x="7865015" y="1003485"/>
            <a:ext cx="2838669" cy="320385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2" name="TextBox 21">
            <a:extLst>
              <a:ext uri="{FF2B5EF4-FFF2-40B4-BE49-F238E27FC236}">
                <a16:creationId xmlns:a16="http://schemas.microsoft.com/office/drawing/2014/main" id="{37641924-210B-064D-9118-D940A18037E5}"/>
              </a:ext>
            </a:extLst>
          </p:cNvPr>
          <p:cNvSpPr txBox="1"/>
          <p:nvPr/>
        </p:nvSpPr>
        <p:spPr>
          <a:xfrm>
            <a:off x="4850970" y="1202730"/>
            <a:ext cx="1992626" cy="461665"/>
          </a:xfrm>
          <a:prstGeom prst="rect">
            <a:avLst/>
          </a:prstGeom>
          <a:noFill/>
          <a:ln w="38100">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a:solidFill>
                  <a:srgbClr val="0070C0"/>
                </a:solidFill>
              </a:rPr>
              <a:t>COSMOS-Web</a:t>
            </a:r>
            <a:endParaRPr lang="en-TW" sz="2400" dirty="0">
              <a:solidFill>
                <a:srgbClr val="0070C0"/>
              </a:solidFill>
            </a:endParaRPr>
          </a:p>
        </p:txBody>
      </p:sp>
      <p:sp>
        <p:nvSpPr>
          <p:cNvPr id="26" name="TextBox 25">
            <a:extLst>
              <a:ext uri="{FF2B5EF4-FFF2-40B4-BE49-F238E27FC236}">
                <a16:creationId xmlns:a16="http://schemas.microsoft.com/office/drawing/2014/main" id="{B918F4B7-CCD3-EA4B-9A2E-C66E67674488}"/>
              </a:ext>
            </a:extLst>
          </p:cNvPr>
          <p:cNvSpPr txBox="1"/>
          <p:nvPr/>
        </p:nvSpPr>
        <p:spPr>
          <a:xfrm>
            <a:off x="7423248" y="18441"/>
            <a:ext cx="3781480" cy="400110"/>
          </a:xfrm>
          <a:prstGeom prst="rect">
            <a:avLst/>
          </a:prstGeom>
          <a:solidFill>
            <a:schemeClr val="bg1"/>
          </a:solidFill>
        </p:spPr>
        <p:txBody>
          <a:bodyPr wrap="square" rtlCol="0">
            <a:spAutoFit/>
          </a:bodyPr>
          <a:lstStyle/>
          <a:p>
            <a:pPr algn="ctr"/>
            <a:r>
              <a:rPr lang="en-TW" sz="2000" dirty="0">
                <a:solidFill>
                  <a:schemeClr val="tx1">
                    <a:lumMod val="75000"/>
                    <a:lumOff val="25000"/>
                  </a:schemeClr>
                </a:solidFill>
                <a:latin typeface="Arial" panose="020B0604020202020204" pitchFamily="34" charset="0"/>
                <a:cs typeface="Arial" panose="020B0604020202020204" pitchFamily="34" charset="0"/>
              </a:rPr>
              <a:t>COSMOS field</a:t>
            </a:r>
          </a:p>
        </p:txBody>
      </p:sp>
      <p:sp>
        <p:nvSpPr>
          <p:cNvPr id="27" name="TextBox 26">
            <a:extLst>
              <a:ext uri="{FF2B5EF4-FFF2-40B4-BE49-F238E27FC236}">
                <a16:creationId xmlns:a16="http://schemas.microsoft.com/office/drawing/2014/main" id="{D3447BBA-3750-674C-A32D-EF7A275E5C26}"/>
              </a:ext>
            </a:extLst>
          </p:cNvPr>
          <p:cNvSpPr txBox="1"/>
          <p:nvPr/>
        </p:nvSpPr>
        <p:spPr>
          <a:xfrm>
            <a:off x="9696923" y="4393177"/>
            <a:ext cx="1979140" cy="369332"/>
          </a:xfrm>
          <a:prstGeom prst="rect">
            <a:avLst/>
          </a:prstGeom>
          <a:noFill/>
        </p:spPr>
        <p:txBody>
          <a:bodyPr wrap="square" rtlCol="0">
            <a:spAutoFit/>
          </a:bodyPr>
          <a:lstStyle/>
          <a:p>
            <a:r>
              <a:rPr lang="en-TW" dirty="0">
                <a:solidFill>
                  <a:schemeClr val="tx1">
                    <a:lumMod val="75000"/>
                    <a:lumOff val="25000"/>
                  </a:schemeClr>
                </a:solidFill>
              </a:rPr>
              <a:t>Casey et al. 2023</a:t>
            </a:r>
          </a:p>
        </p:txBody>
      </p:sp>
    </p:spTree>
    <p:extLst>
      <p:ext uri="{BB962C8B-B14F-4D97-AF65-F5344CB8AC3E}">
        <p14:creationId xmlns:p14="http://schemas.microsoft.com/office/powerpoint/2010/main" val="147313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fltVal val="0"/>
                                          </p:val>
                                        </p:tav>
                                        <p:tav tm="100000">
                                          <p:val>
                                            <p:strVal val="#ppt_w"/>
                                          </p:val>
                                        </p:tav>
                                      </p:tavLst>
                                    </p:anim>
                                    <p:anim calcmode="lin" valueType="num">
                                      <p:cBhvr>
                                        <p:cTn id="39" dur="1000" fill="hold"/>
                                        <p:tgtEl>
                                          <p:spTgt spid="6"/>
                                        </p:tgtEl>
                                        <p:attrNameLst>
                                          <p:attrName>ppt_h</p:attrName>
                                        </p:attrNameLst>
                                      </p:cBhvr>
                                      <p:tavLst>
                                        <p:tav tm="0">
                                          <p:val>
                                            <p:fltVal val="0"/>
                                          </p:val>
                                        </p:tav>
                                        <p:tav tm="100000">
                                          <p:val>
                                            <p:strVal val="#ppt_h"/>
                                          </p:val>
                                        </p:tav>
                                      </p:tavLst>
                                    </p:anim>
                                    <p:animEffect transition="in" filter="fade">
                                      <p:cBhvr>
                                        <p:cTn id="40" dur="1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15" grpId="0" animBg="1"/>
      <p:bldP spid="16" grpId="0" animBg="1"/>
      <p:bldP spid="6"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34CD31D-F138-2442-86BA-7B52B15F4926}"/>
              </a:ext>
            </a:extLst>
          </p:cNvPr>
          <p:cNvSpPr txBox="1">
            <a:spLocks/>
          </p:cNvSpPr>
          <p:nvPr/>
        </p:nvSpPr>
        <p:spPr>
          <a:xfrm>
            <a:off x="691109" y="4233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TW" sz="3600" b="1" dirty="0">
                <a:latin typeface="Arial" panose="020B0604020202020204" pitchFamily="34" charset="0"/>
                <a:cs typeface="Arial" panose="020B0604020202020204" pitchFamily="34" charset="0"/>
              </a:rPr>
              <a:t>Results</a:t>
            </a:r>
          </a:p>
        </p:txBody>
      </p:sp>
      <p:sp>
        <p:nvSpPr>
          <p:cNvPr id="12" name="Content Placeholder 2">
            <a:extLst>
              <a:ext uri="{FF2B5EF4-FFF2-40B4-BE49-F238E27FC236}">
                <a16:creationId xmlns:a16="http://schemas.microsoft.com/office/drawing/2014/main" id="{4AB42E86-D717-244D-B65C-534C808718BD}"/>
              </a:ext>
            </a:extLst>
          </p:cNvPr>
          <p:cNvSpPr txBox="1">
            <a:spLocks/>
          </p:cNvSpPr>
          <p:nvPr/>
        </p:nvSpPr>
        <p:spPr>
          <a:xfrm>
            <a:off x="639747" y="1801747"/>
            <a:ext cx="4726017" cy="4290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pPr>
            <a:r>
              <a:rPr lang="en-TW" sz="2200" dirty="0">
                <a:latin typeface="Arial" panose="020B0604020202020204" pitchFamily="34" charset="0"/>
                <a:cs typeface="Arial" panose="020B0604020202020204" pitchFamily="34" charset="0"/>
              </a:rPr>
              <a:t>We found 18 strongly lesned candidates in COSMOS field</a:t>
            </a:r>
          </a:p>
          <a:p>
            <a:pPr>
              <a:lnSpc>
                <a:spcPts val="3000"/>
              </a:lnSpc>
            </a:pPr>
            <a:r>
              <a:rPr lang="en-TW" sz="2200" dirty="0">
                <a:latin typeface="Arial" panose="020B0604020202020204" pitchFamily="34" charset="0"/>
                <a:cs typeface="Arial" panose="020B0604020202020204" pitchFamily="34" charset="0"/>
              </a:rPr>
              <a:t>No candidates found in UDS field</a:t>
            </a:r>
          </a:p>
          <a:p>
            <a:pPr>
              <a:lnSpc>
                <a:spcPts val="3000"/>
              </a:lnSpc>
            </a:pPr>
            <a:r>
              <a:rPr lang="en-TW" sz="2200" dirty="0">
                <a:latin typeface="Arial" panose="020B0604020202020204" pitchFamily="34" charset="0"/>
                <a:cs typeface="Arial" panose="020B0604020202020204" pitchFamily="34" charset="0"/>
              </a:rPr>
              <a:t>7 sources selected from STUDIES 450-micron counterparts</a:t>
            </a:r>
          </a:p>
          <a:p>
            <a:pPr>
              <a:lnSpc>
                <a:spcPts val="3000"/>
              </a:lnSpc>
            </a:pPr>
            <a:r>
              <a:rPr lang="en-TW" sz="2200" dirty="0">
                <a:latin typeface="Arial" panose="020B0604020202020204" pitchFamily="34" charset="0"/>
                <a:cs typeface="Arial" panose="020B0604020202020204" pitchFamily="34" charset="0"/>
              </a:rPr>
              <a:t>2 of them have been reported </a:t>
            </a:r>
            <a:r>
              <a:rPr lang="en-TW" sz="1600" dirty="0">
                <a:latin typeface="Arial" panose="020B0604020202020204" pitchFamily="34" charset="0"/>
                <a:cs typeface="Arial" panose="020B0604020202020204" pitchFamily="34" charset="0"/>
              </a:rPr>
              <a:t>(Pearson et al. 2024, van Dokkum et al. 2024)</a:t>
            </a:r>
          </a:p>
          <a:p>
            <a:pPr marL="0" indent="0">
              <a:buNone/>
            </a:pPr>
            <a:endParaRPr lang="en-TW" sz="24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F569335-CDFD-E747-966A-147D23EFDF09}"/>
              </a:ext>
            </a:extLst>
          </p:cNvPr>
          <p:cNvPicPr>
            <a:picLocks noChangeAspect="1"/>
          </p:cNvPicPr>
          <p:nvPr/>
        </p:nvPicPr>
        <p:blipFill>
          <a:blip r:embed="rId3"/>
          <a:srcRect l="322" r="322"/>
          <a:stretch/>
        </p:blipFill>
        <p:spPr>
          <a:xfrm>
            <a:off x="5274497" y="41427"/>
            <a:ext cx="6600893" cy="6467766"/>
          </a:xfrm>
          <a:prstGeom prst="rect">
            <a:avLst/>
          </a:prstGeom>
        </p:spPr>
      </p:pic>
      <p:sp>
        <p:nvSpPr>
          <p:cNvPr id="16" name="Rectangle 15">
            <a:extLst>
              <a:ext uri="{FF2B5EF4-FFF2-40B4-BE49-F238E27FC236}">
                <a16:creationId xmlns:a16="http://schemas.microsoft.com/office/drawing/2014/main" id="{9F3667AD-4C1C-F24F-9707-C6A69DCF0B24}"/>
              </a:ext>
            </a:extLst>
          </p:cNvPr>
          <p:cNvSpPr/>
          <p:nvPr/>
        </p:nvSpPr>
        <p:spPr>
          <a:xfrm>
            <a:off x="-85723" y="6456366"/>
            <a:ext cx="12334876" cy="5016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1" name="TextBox 20">
            <a:extLst>
              <a:ext uri="{FF2B5EF4-FFF2-40B4-BE49-F238E27FC236}">
                <a16:creationId xmlns:a16="http://schemas.microsoft.com/office/drawing/2014/main" id="{2A468ECE-D633-0343-873E-3437AA2E7856}"/>
              </a:ext>
            </a:extLst>
          </p:cNvPr>
          <p:cNvSpPr txBox="1"/>
          <p:nvPr/>
        </p:nvSpPr>
        <p:spPr>
          <a:xfrm>
            <a:off x="3002756" y="6509193"/>
            <a:ext cx="6186487"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ASROC 2025 | Ting-Kai Yang</a:t>
            </a:r>
          </a:p>
        </p:txBody>
      </p:sp>
      <p:sp>
        <p:nvSpPr>
          <p:cNvPr id="22" name="TextBox 21">
            <a:extLst>
              <a:ext uri="{FF2B5EF4-FFF2-40B4-BE49-F238E27FC236}">
                <a16:creationId xmlns:a16="http://schemas.microsoft.com/office/drawing/2014/main" id="{3DFA5CFE-2029-254F-A118-AA9E7958EF02}"/>
              </a:ext>
            </a:extLst>
          </p:cNvPr>
          <p:cNvSpPr txBox="1"/>
          <p:nvPr/>
        </p:nvSpPr>
        <p:spPr>
          <a:xfrm>
            <a:off x="11352718" y="6509193"/>
            <a:ext cx="839282"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8</a:t>
            </a:r>
          </a:p>
        </p:txBody>
      </p:sp>
      <p:sp>
        <p:nvSpPr>
          <p:cNvPr id="23" name="TextBox 22">
            <a:extLst>
              <a:ext uri="{FF2B5EF4-FFF2-40B4-BE49-F238E27FC236}">
                <a16:creationId xmlns:a16="http://schemas.microsoft.com/office/drawing/2014/main" id="{9B24AD50-74C5-8A4C-9800-3062A87B5AF0}"/>
              </a:ext>
            </a:extLst>
          </p:cNvPr>
          <p:cNvSpPr txBox="1"/>
          <p:nvPr/>
        </p:nvSpPr>
        <p:spPr>
          <a:xfrm>
            <a:off x="-1018201" y="6509193"/>
            <a:ext cx="3629675" cy="338554"/>
          </a:xfrm>
          <a:prstGeom prst="rect">
            <a:avLst/>
          </a:prstGeom>
          <a:noFill/>
        </p:spPr>
        <p:txBody>
          <a:bodyPr wrap="square" rtlCol="0">
            <a:spAutoFit/>
          </a:bodyPr>
          <a:lstStyle/>
          <a:p>
            <a:pPr algn="ctr"/>
            <a:r>
              <a:rPr lang="en-TW" sz="1600" b="1" dirty="0">
                <a:solidFill>
                  <a:srgbClr val="002060"/>
                </a:solidFill>
                <a:latin typeface="Arial" panose="020B0604020202020204" pitchFamily="34" charset="0"/>
                <a:cs typeface="Arial" panose="020B0604020202020204" pitchFamily="34" charset="0"/>
              </a:rPr>
              <a:t>05/16/25</a:t>
            </a:r>
          </a:p>
        </p:txBody>
      </p:sp>
    </p:spTree>
    <p:extLst>
      <p:ext uri="{BB962C8B-B14F-4D97-AF65-F5344CB8AC3E}">
        <p14:creationId xmlns:p14="http://schemas.microsoft.com/office/powerpoint/2010/main" val="13139449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34292</TotalTime>
  <Words>1769</Words>
  <Application>Microsoft Macintosh PowerPoint</Application>
  <PresentationFormat>Widescreen</PresentationFormat>
  <Paragraphs>205</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Cambria Math</vt:lpstr>
      <vt:lpstr>Helvetica Neue</vt:lpstr>
      <vt:lpstr>Times New Roman</vt:lpstr>
      <vt:lpstr>Office Theme</vt:lpstr>
      <vt:lpstr>Discovery of a Population of  Strong Galaxy-Galaxy Lensed Faint  Dusty Star-forming Galaxies</vt:lpstr>
      <vt:lpstr>Dusty Star-forming Galaxies (DSFGs)</vt:lpstr>
      <vt:lpstr>PowerPoint Presentation</vt:lpstr>
      <vt:lpstr>Why strongly lensed DSFGs?</vt:lpstr>
      <vt:lpstr>Number density model</vt:lpstr>
      <vt:lpstr>Imaging data</vt:lpstr>
      <vt:lpstr>JWST Threshold Catalog</vt:lpstr>
      <vt:lpstr>DSFG samples</vt:lpstr>
      <vt:lpstr>PowerPoint Presentation</vt:lpstr>
      <vt:lpstr>Photo-z</vt:lpstr>
      <vt:lpstr>Lens modeling</vt:lpstr>
      <vt:lpstr>Lens modeling</vt:lpstr>
      <vt:lpstr>Compare to number density model</vt:lpstr>
      <vt:lpstr>Field-to-field Variation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Arcs from the weak: Searching for strongly lensed faint dusty galaxies with JWST</dc:title>
  <dc:creator>Yea</dc:creator>
  <cp:lastModifiedBy>Yea</cp:lastModifiedBy>
  <cp:revision>66</cp:revision>
  <dcterms:created xsi:type="dcterms:W3CDTF">2024-06-27T08:12:07Z</dcterms:created>
  <dcterms:modified xsi:type="dcterms:W3CDTF">2025-05-16T01:38:07Z</dcterms:modified>
</cp:coreProperties>
</file>