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4" r:id="rId9"/>
    <p:sldId id="272" r:id="rId10"/>
    <p:sldId id="290" r:id="rId11"/>
    <p:sldId id="289" r:id="rId12"/>
    <p:sldId id="291" r:id="rId13"/>
    <p:sldId id="269" r:id="rId14"/>
    <p:sldId id="292" r:id="rId15"/>
    <p:sldId id="281" r:id="rId16"/>
    <p:sldId id="284" r:id="rId17"/>
    <p:sldId id="285" r:id="rId18"/>
    <p:sldId id="286" r:id="rId19"/>
    <p:sldId id="273" r:id="rId20"/>
    <p:sldId id="275" r:id="rId21"/>
    <p:sldId id="287" r:id="rId22"/>
    <p:sldId id="293" r:id="rId23"/>
  </p:sldIdLst>
  <p:sldSz cx="12192000" cy="6858000"/>
  <p:notesSz cx="6858000" cy="9144000"/>
  <p:defaultTextStyle>
    <a:defPPr>
      <a:defRPr lang="en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0404"/>
    <a:srgbClr val="056DBB"/>
    <a:srgbClr val="FFE9EC"/>
    <a:srgbClr val="DAF0F9"/>
    <a:srgbClr val="4781B4"/>
    <a:srgbClr val="000080"/>
    <a:srgbClr val="B32221"/>
    <a:srgbClr val="D77024"/>
    <a:srgbClr val="3E62A0"/>
    <a:srgbClr val="0A6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31"/>
    <p:restoredTop sz="94937"/>
  </p:normalViewPr>
  <p:slideViewPr>
    <p:cSldViewPr snapToGrid="0">
      <p:cViewPr>
        <p:scale>
          <a:sx n="107" d="100"/>
          <a:sy n="107" d="100"/>
        </p:scale>
        <p:origin x="464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974F9-3235-144A-8E62-CCABFD727673}" type="datetimeFigureOut">
              <a:rPr lang="en-TW" smtClean="0"/>
              <a:t>2025/5/15</a:t>
            </a:fld>
            <a:endParaRPr lang="en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81F1D-BA55-094F-88F7-D2A5B78AD2B4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582974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81F1D-BA55-094F-88F7-D2A5B78AD2B4}" type="slidenum">
              <a:rPr lang="en-TW" smtClean="0"/>
              <a:t>1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217296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6C574-52A6-E964-7657-212DE7AB7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18C27C-EE30-9609-0FF5-6B9B01FC1F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5B7BD2-DC1F-32CB-83F0-5B974BFB9A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W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E9B4C-AFD9-4F88-B470-159E06ADA6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81F1D-BA55-094F-88F7-D2A5B78AD2B4}" type="slidenum">
              <a:rPr lang="en-TW" smtClean="0"/>
              <a:t>11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080221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2CA78-6424-FAC3-C7B5-7FD9E6C48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08D8DB-F9B7-991D-B61D-0CFCFA3A9B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0EC671-3017-9D66-C873-803A20FAF0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W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93E1B4-8BD0-F843-118E-F863AC591F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81F1D-BA55-094F-88F7-D2A5B78AD2B4}" type="slidenum">
              <a:rPr lang="en-TW" smtClean="0"/>
              <a:t>12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4084887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48931-B228-E267-9B70-9CE45C427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2E09EE-E169-E726-5B17-86205E92E2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603991-BEBB-9DE9-CECC-B43C1E422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W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D4845-C23C-4BF2-DB9D-F35F86A0D9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81F1D-BA55-094F-88F7-D2A5B78AD2B4}" type="slidenum">
              <a:rPr lang="en-TW" smtClean="0"/>
              <a:t>13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619736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443E4-BDF1-155C-8DF6-AE786D8F9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E49574-78AF-B4A1-DEDF-92DCA6628E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621816-CC58-2B8C-A1E5-E5A17404AD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W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BB1909-A2C9-6964-2E60-91FA2BDC7B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81F1D-BA55-094F-88F7-D2A5B78AD2B4}" type="slidenum">
              <a:rPr lang="en-TW" smtClean="0"/>
              <a:t>14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499511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E74A8-8888-1D41-CF3B-B5C0EAE1E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DC2F1E-7072-5D66-E10B-EFEDBD4270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3A6C49-F64A-380D-0B91-B07D6B78CD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W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3BD388-0B01-6A8E-44D2-0D909B39C7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81F1D-BA55-094F-88F7-D2A5B78AD2B4}" type="slidenum">
              <a:rPr lang="en-TW" smtClean="0"/>
              <a:t>15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592179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F523B-3D56-1945-5D29-98295ECD2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0578B2-ADD2-85E2-0F9F-A3D5B724EA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831FAF-B8E1-0A13-A675-7069602519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W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209BC-A9FE-5A4F-63AD-BAD274D714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81F1D-BA55-094F-88F7-D2A5B78AD2B4}" type="slidenum">
              <a:rPr lang="en-TW" smtClean="0"/>
              <a:t>16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6052329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051E2-2AC1-4768-D60B-FF2DE519E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D7EA7A-4454-AA61-FC59-061FC00F57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DC9B10-0CB4-EBE9-6DBB-8C79925629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W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4DF02-22D7-82ED-03AA-693D156AA7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81F1D-BA55-094F-88F7-D2A5B78AD2B4}" type="slidenum">
              <a:rPr lang="en-TW" smtClean="0"/>
              <a:t>17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719515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B7234-BABD-5DE3-8DCA-E1C566506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74AACA-8F5B-68E7-9342-3F07C7D4D7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462139-B36A-555B-A6F0-C00BA35D67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W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7FDD85-15B1-09CE-2498-F20F5A8D3A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81F1D-BA55-094F-88F7-D2A5B78AD2B4}" type="slidenum">
              <a:rPr lang="en-TW" smtClean="0"/>
              <a:t>18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40130747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203C6-ACF6-8BD8-DAB9-925AA5ECF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5B787B-3D22-F9F7-0867-98E404D44C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99FED0-8339-9A39-0030-55C5030631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W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C6578A-4D7B-C607-36E0-BF82F0B11A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81F1D-BA55-094F-88F7-D2A5B78AD2B4}" type="slidenum">
              <a:rPr lang="en-TW" smtClean="0"/>
              <a:t>19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5566376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5CAA5-CA4A-4611-79FA-23880C778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EAB5D5E6-39A7-C5EC-9E64-99010462F4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18F6158E-1B4D-7ED8-C2B3-80D51F4998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107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81F1D-BA55-094F-88F7-D2A5B78AD2B4}" type="slidenum">
              <a:rPr lang="en-TW" smtClean="0"/>
              <a:t>3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6584329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11204-B37F-03B4-7666-46DE7DBA0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9EE2E1D9-7726-3AFB-9679-69098FCF3E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A04550C2-19C6-7E35-F107-C54F237825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319072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65178-A059-85F1-5823-1A229E4CB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D6BD3C3D-DE4F-8064-63A0-422A4768BC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B468752E-3D64-82E8-F458-35F2E25DF5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00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65D47-493F-AC93-699D-E2363B9E5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73DD41-0B5A-32B0-603C-D26B2B6BB6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366153-772D-5036-533D-5E2DFCE8DC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W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F4727-00FC-BD30-43DE-9E05981F85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81F1D-BA55-094F-88F7-D2A5B78AD2B4}" type="slidenum">
              <a:rPr lang="en-TW" smtClean="0"/>
              <a:t>4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319902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0FA7C-0EE4-CDA6-29DB-F14D68471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154CE5-4939-0ED9-6457-AB14024A33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43BD6C-94A9-A748-DFE1-9278330031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W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2F17F7-DC0D-446C-E59A-4558F46D87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81F1D-BA55-094F-88F7-D2A5B78AD2B4}" type="slidenum">
              <a:rPr lang="en-TW" smtClean="0"/>
              <a:t>5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509172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4D371-A404-8A62-DDB2-7ADD0D366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724004-57D4-517B-ADA9-C1555D535E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445576-1677-EED1-1BE9-EF2DC8C068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W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36980-14B1-1A04-33CC-6D8A7D2F37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81F1D-BA55-094F-88F7-D2A5B78AD2B4}" type="slidenum">
              <a:rPr lang="en-TW" smtClean="0"/>
              <a:t>6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2437892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629C6-A3CB-E6A9-3F25-C37B91CF8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0EB1A8-D073-5EF9-921C-94FA05A01D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51F62E-416E-6E37-1823-DECAA19C89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W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57F187-3C0B-DB4B-073D-054578CF2A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81F1D-BA55-094F-88F7-D2A5B78AD2B4}" type="slidenum">
              <a:rPr lang="en-TW" smtClean="0"/>
              <a:t>7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2182468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523FD-1F78-52C8-CF48-044DB4AAA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792EE9-0F68-620D-42E1-C8073BAA85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8CC1CD-EF28-1103-E635-7B6C82B4BA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W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868550-3051-ADD0-8836-1082D702AB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81F1D-BA55-094F-88F7-D2A5B78AD2B4}" type="slidenum">
              <a:rPr lang="en-TW" smtClean="0"/>
              <a:t>8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263850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BEC14-09F7-0B8E-8AAE-B21ACCC3C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640139-CD20-6693-1D64-D77A8AF393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D0F515-ABCD-4FAB-ED90-44E64CD515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W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C6389-7B9E-E46E-B193-5AB4055789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81F1D-BA55-094F-88F7-D2A5B78AD2B4}" type="slidenum">
              <a:rPr lang="en-TW" smtClean="0"/>
              <a:t>9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094492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56BFF-75E3-420A-6CE7-1E9957B75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18428C-D2D6-716B-327D-1A2617B48F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0CAAFB-A4C7-FE9F-A1DF-02C709D06E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W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D54AF-F33C-1DBA-FF7E-8C130A6554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81F1D-BA55-094F-88F7-D2A5B78AD2B4}" type="slidenum">
              <a:rPr lang="en-TW" smtClean="0"/>
              <a:t>10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4139988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F8B4D-DE51-EAEA-EC6E-744CFB613D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01946D-5218-221D-263C-E6908689AB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B382B-BF09-151F-FF06-9C9E09378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4887-0CC0-C34E-A285-A572BC54B44D}" type="datetimeFigureOut">
              <a:rPr lang="en-TW" smtClean="0"/>
              <a:t>2025/5/15</a:t>
            </a:fld>
            <a:endParaRPr lang="en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408A-B09C-7998-7FEC-828817277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EED7E-7B89-833F-7733-0D129E005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152C-D1DC-B141-83E0-6335516FB386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668682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D64DE-080D-996C-AF42-10B6024C4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D427C3-E188-8253-E482-50BF4AF88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BB10-7A98-6F8D-6777-5F1CEA85A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4887-0CC0-C34E-A285-A572BC54B44D}" type="datetimeFigureOut">
              <a:rPr lang="en-TW" smtClean="0"/>
              <a:t>2025/5/15</a:t>
            </a:fld>
            <a:endParaRPr lang="en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0F49C-CFEA-5477-DE31-0AA6EDD11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14F10-D153-3551-0451-3917F9240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152C-D1DC-B141-83E0-6335516FB386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211199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F26745-7654-1BDA-5627-DF67E0B7F7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ADEBB5-3AF9-5762-5B04-38D2D0AD04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6D899-9E9E-57B6-1DCC-5D945C715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4887-0CC0-C34E-A285-A572BC54B44D}" type="datetimeFigureOut">
              <a:rPr lang="en-TW" smtClean="0"/>
              <a:t>2025/5/15</a:t>
            </a:fld>
            <a:endParaRPr lang="en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9805F-1CC7-698E-92A3-8B449F368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B05E4-6DDB-2D7A-E925-AD6B593BF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152C-D1DC-B141-83E0-6335516FB386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2790874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4D136-9079-73CE-409B-D426B399C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F0984-D8AC-F76A-166B-5D65B53B2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296BC-AC06-35A7-8DB8-70B6F5845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4887-0CC0-C34E-A285-A572BC54B44D}" type="datetimeFigureOut">
              <a:rPr lang="en-TW" smtClean="0"/>
              <a:t>2025/5/15</a:t>
            </a:fld>
            <a:endParaRPr lang="en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26971-13CF-78AF-C304-59B032A41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327E7-FCA7-2A5F-2423-CDC1941C1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152C-D1DC-B141-83E0-6335516FB386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23509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B2CCC-1E91-4CE7-E187-FC92FF674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F2FB1-6CE5-E120-8F4A-BD3B38CCB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D082E-5EEC-AA3B-1CAC-FD0B3D0E9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4887-0CC0-C34E-A285-A572BC54B44D}" type="datetimeFigureOut">
              <a:rPr lang="en-TW" smtClean="0"/>
              <a:t>2025/5/15</a:t>
            </a:fld>
            <a:endParaRPr lang="en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FD4D-43D6-8E3A-8B63-92E0C402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A332C-BC60-D349-3BD0-FA8F47FB8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152C-D1DC-B141-83E0-6335516FB386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159257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04FA8-EF29-D845-E8C5-B858B49E2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95638-DB02-8558-D26A-AC58BC3AE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A165A8-F47D-76D6-55F0-F52D00FF3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B7399E-2C85-5924-B3D8-0B1E0A139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4887-0CC0-C34E-A285-A572BC54B44D}" type="datetimeFigureOut">
              <a:rPr lang="en-TW" smtClean="0"/>
              <a:t>2025/5/15</a:t>
            </a:fld>
            <a:endParaRPr lang="en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5D8F84-BA7F-C5E4-75EF-F62718627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DF2BA3-E1D6-DE6A-6DF2-78D52B134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152C-D1DC-B141-83E0-6335516FB386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717169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7CC71-6D50-48CC-0466-74FD794B5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1FF9A-C330-3CEA-03DA-7043CCE6F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48073-26CE-4128-7A17-634AF35FFB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380E8-4F93-6A08-F22C-36F134972A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E7A85D-ED86-2C36-4EF0-C7BD6EDD7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374FEC-CCC8-680E-7B02-DD5A6B36F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4887-0CC0-C34E-A285-A572BC54B44D}" type="datetimeFigureOut">
              <a:rPr lang="en-TW" smtClean="0"/>
              <a:t>2025/5/15</a:t>
            </a:fld>
            <a:endParaRPr lang="en-TW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B721DE-1908-1305-10AF-2391AE8D0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D48183-9CEB-BD12-8AC3-65333439F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152C-D1DC-B141-83E0-6335516FB386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65939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2053C-CE99-10AE-62CE-83552E6AB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B69C11-475D-7C9E-3475-442C8EACB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4887-0CC0-C34E-A285-A572BC54B44D}" type="datetimeFigureOut">
              <a:rPr lang="en-TW" smtClean="0"/>
              <a:t>2025/5/15</a:t>
            </a:fld>
            <a:endParaRPr lang="en-T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F6CF17-AE90-D9D1-3723-631AA799D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0042E0-0AC7-A18D-3754-7C2D51A2A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152C-D1DC-B141-83E0-6335516FB386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47696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A1D087-8155-6C20-29E5-55F9A6CE2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4887-0CC0-C34E-A285-A572BC54B44D}" type="datetimeFigureOut">
              <a:rPr lang="en-TW" smtClean="0"/>
              <a:t>2025/5/15</a:t>
            </a:fld>
            <a:endParaRPr lang="en-TW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113A24-7644-4A29-7E2A-292FED33B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E1B8A5-74CC-90FC-507E-4C174B0A7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152C-D1DC-B141-83E0-6335516FB386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871822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9DD81-4F9D-785A-0221-D7E60BAAF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DF455-5077-0127-3613-4892B3205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FDDC05-003A-EA9D-19ED-98B9BE9E9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54539-245F-BD68-B79A-21EEA064A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4887-0CC0-C34E-A285-A572BC54B44D}" type="datetimeFigureOut">
              <a:rPr lang="en-TW" smtClean="0"/>
              <a:t>2025/5/15</a:t>
            </a:fld>
            <a:endParaRPr lang="en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89584-E657-746A-CA2B-BF293AAD2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903CF-C0CE-173E-4FB4-8D66B3F89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152C-D1DC-B141-83E0-6335516FB386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996426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60F59-5759-8F41-4CE7-8009A3457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74BDB5-9ABD-D7D8-92E1-2746B935A9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19FA25-F920-57CB-F358-719FDB13B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03C00-3BEB-7B0B-C8B5-4E5800A40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4887-0CC0-C34E-A285-A572BC54B44D}" type="datetimeFigureOut">
              <a:rPr lang="en-TW" smtClean="0"/>
              <a:t>2025/5/15</a:t>
            </a:fld>
            <a:endParaRPr lang="en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EAED9-1834-F16E-A18D-D3FE657A1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2E7080-2E7B-BD0D-8697-E16928980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152C-D1DC-B141-83E0-6335516FB386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211446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1C6C84-06A7-8F5E-A570-131C570DB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8DF3D-0905-6955-BE15-A476D8FC8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CD5EF-4A1F-7484-DA2E-62FF6BDDB1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1C4887-0CC0-C34E-A285-A572BC54B44D}" type="datetimeFigureOut">
              <a:rPr lang="en-TW" smtClean="0"/>
              <a:t>2025/5/15</a:t>
            </a:fld>
            <a:endParaRPr lang="en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41C33-2789-6C68-A837-32409CC72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22F00-7316-4D24-73B6-CE5B081EAB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A3152C-D1DC-B141-83E0-6335516FB386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11963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3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3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1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16B1E8-F951-F6FE-04A2-5C25C5FE590C}"/>
              </a:ext>
            </a:extLst>
          </p:cNvPr>
          <p:cNvSpPr/>
          <p:nvPr/>
        </p:nvSpPr>
        <p:spPr>
          <a:xfrm>
            <a:off x="372533" y="364067"/>
            <a:ext cx="11446934" cy="6129867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E5C63B-347A-7BF5-4409-8B0D73E55468}"/>
              </a:ext>
            </a:extLst>
          </p:cNvPr>
          <p:cNvSpPr txBox="1"/>
          <p:nvPr/>
        </p:nvSpPr>
        <p:spPr>
          <a:xfrm>
            <a:off x="1335884" y="2290227"/>
            <a:ext cx="952023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  <a:cs typeface="Aparajita" panose="020B0604020202020204" pitchFamily="34" charset="0"/>
              </a:rPr>
              <a:t>Exploring </a:t>
            </a:r>
            <a:r>
              <a:rPr lang="en-US" sz="4000" dirty="0">
                <a:solidFill>
                  <a:srgbClr val="E49516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  <a:cs typeface="Aparajita" panose="020B0604020202020204" pitchFamily="34" charset="0"/>
              </a:rPr>
              <a:t>Galactic Quenching</a:t>
            </a:r>
            <a:r>
              <a:rPr lang="en-US" sz="4000" dirty="0">
                <a:solidFill>
                  <a:srgbClr val="FFFFFF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  <a:cs typeface="Aparajita" panose="020B0604020202020204" pitchFamily="34" charset="0"/>
              </a:rPr>
              <a:t> with </a:t>
            </a:r>
            <a:r>
              <a:rPr lang="en-US" sz="4000" dirty="0" err="1">
                <a:solidFill>
                  <a:srgbClr val="E49516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  <a:cs typeface="Aparajita" panose="020B0604020202020204" pitchFamily="34" charset="0"/>
              </a:rPr>
              <a:t>MaNGA</a:t>
            </a:r>
            <a:endParaRPr lang="en-US" sz="4000" dirty="0">
              <a:solidFill>
                <a:srgbClr val="E49516"/>
              </a:solidFill>
              <a:effectLst/>
              <a:latin typeface="Baskerville" panose="02020502070401020303" pitchFamily="18" charset="0"/>
              <a:ea typeface="Baskerville" panose="02020502070401020303" pitchFamily="18" charset="0"/>
              <a:cs typeface="Aparajita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rgbClr val="E49516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  <a:cs typeface="Aparajita" panose="020B0604020202020204" pitchFamily="34" charset="0"/>
              </a:rPr>
              <a:t> </a:t>
            </a:r>
          </a:p>
          <a:p>
            <a:pPr algn="ctr"/>
            <a:r>
              <a:rPr lang="en-US" sz="2400" dirty="0">
                <a:solidFill>
                  <a:srgbClr val="FFFFFF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  <a:cs typeface="Aparajita" panose="020B0604020202020204" pitchFamily="34" charset="0"/>
              </a:rPr>
              <a:t>Comparative Analysis of Criteria and Insights into Quenching Mechanisms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7C4347-7ABF-8D00-1D34-23322043C1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238" y="520981"/>
            <a:ext cx="1084865" cy="108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E60E3B-EC4D-9519-373B-96E8543A15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0808" y="520981"/>
            <a:ext cx="1080000" cy="108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09678F-13F1-D55F-B3FA-A5EEE0A2D376}"/>
              </a:ext>
            </a:extLst>
          </p:cNvPr>
          <p:cNvSpPr txBox="1"/>
          <p:nvPr/>
        </p:nvSpPr>
        <p:spPr>
          <a:xfrm>
            <a:off x="5024566" y="3930415"/>
            <a:ext cx="214286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Zi-Hua Ho</a:t>
            </a:r>
          </a:p>
          <a:p>
            <a:pPr algn="ctr"/>
            <a:r>
              <a:rPr lang="en-US" dirty="0">
                <a:solidFill>
                  <a:srgbClr val="FFFFFF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@ASROC2025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9616D5-E840-838E-BEF6-CF324FD7804B}"/>
              </a:ext>
            </a:extLst>
          </p:cNvPr>
          <p:cNvSpPr txBox="1"/>
          <p:nvPr/>
        </p:nvSpPr>
        <p:spPr>
          <a:xfrm>
            <a:off x="372533" y="5282702"/>
            <a:ext cx="114469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With </a:t>
            </a:r>
          </a:p>
          <a:p>
            <a:r>
              <a:rPr lang="en-US" dirty="0" err="1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Lihwai</a:t>
            </a:r>
            <a:r>
              <a:rPr lang="en-US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 Lin, Hung-Yu Jian, </a:t>
            </a:r>
            <a:r>
              <a:rPr lang="en-US" dirty="0" err="1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Bau</a:t>
            </a:r>
            <a:r>
              <a:rPr lang="en-US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-Ching Hsieh, Carlos López-</a:t>
            </a:r>
            <a:r>
              <a:rPr lang="en-US" dirty="0" err="1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Cobá</a:t>
            </a:r>
            <a:r>
              <a:rPr lang="en-US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 (ASIAA), </a:t>
            </a:r>
          </a:p>
          <a:p>
            <a:r>
              <a:rPr lang="en-US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Wen-Yen Wu (NTNU/ASIAA)</a:t>
            </a:r>
            <a:endParaRPr lang="en-TW" dirty="0">
              <a:solidFill>
                <a:schemeClr val="bg1"/>
              </a:solidFill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E70048-C27B-100C-ACB8-6BF3A0A325DC}"/>
              </a:ext>
            </a:extLst>
          </p:cNvPr>
          <p:cNvSpPr txBox="1"/>
          <p:nvPr/>
        </p:nvSpPr>
        <p:spPr>
          <a:xfrm>
            <a:off x="372533" y="6069228"/>
            <a:ext cx="2502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W" sz="24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qaz@gapp.nthu.edu.tw</a:t>
            </a:r>
          </a:p>
        </p:txBody>
      </p:sp>
    </p:spTree>
    <p:extLst>
      <p:ext uri="{BB962C8B-B14F-4D97-AF65-F5344CB8AC3E}">
        <p14:creationId xmlns:p14="http://schemas.microsoft.com/office/powerpoint/2010/main" val="1082891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DD45D8-F173-DE6D-A6E1-F8B8EB041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1F9DB7-E857-B365-529A-40377C7849B8}"/>
              </a:ext>
            </a:extLst>
          </p:cNvPr>
          <p:cNvSpPr txBox="1"/>
          <p:nvPr/>
        </p:nvSpPr>
        <p:spPr>
          <a:xfrm>
            <a:off x="329784" y="224212"/>
            <a:ext cx="3350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sz="36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Overlapping galaxies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14E62E-6B53-5B27-C113-11F573F9B2D5}"/>
              </a:ext>
            </a:extLst>
          </p:cNvPr>
          <p:cNvCxnSpPr>
            <a:cxnSpLocks/>
          </p:cNvCxnSpPr>
          <p:nvPr/>
        </p:nvCxnSpPr>
        <p:spPr>
          <a:xfrm>
            <a:off x="329784" y="224212"/>
            <a:ext cx="0" cy="540000"/>
          </a:xfrm>
          <a:prstGeom prst="line">
            <a:avLst/>
          </a:prstGeom>
          <a:ln w="381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C733AA8-7594-5E58-D802-FECF964A7E56}"/>
              </a:ext>
            </a:extLst>
          </p:cNvPr>
          <p:cNvSpPr txBox="1"/>
          <p:nvPr/>
        </p:nvSpPr>
        <p:spPr>
          <a:xfrm>
            <a:off x="11374147" y="6488668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TW" sz="24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Result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E09F21-9503-30C8-6DE0-B5FE2A40F4D7}"/>
              </a:ext>
            </a:extLst>
          </p:cNvPr>
          <p:cNvSpPr txBox="1"/>
          <p:nvPr/>
        </p:nvSpPr>
        <p:spPr>
          <a:xfrm>
            <a:off x="5952370" y="6553205"/>
            <a:ext cx="287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TW" sz="2000" dirty="0">
                <a:latin typeface="Aparajita" panose="02020603050405020304" pitchFamily="18" charset="0"/>
                <a:cs typeface="Aparajita" panose="02020603050405020304" pitchFamily="18" charset="0"/>
              </a:rPr>
              <a:t>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621636-CB84-920D-027E-0D3209F7BD0C}"/>
              </a:ext>
            </a:extLst>
          </p:cNvPr>
          <p:cNvSpPr txBox="1"/>
          <p:nvPr/>
        </p:nvSpPr>
        <p:spPr>
          <a:xfrm>
            <a:off x="412721" y="6425786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dirty="0">
                <a:latin typeface="Aparajita" panose="02020603050405020304" pitchFamily="18" charset="0"/>
                <a:cs typeface="Aparajita" panose="02020603050405020304" pitchFamily="18" charset="0"/>
              </a:rPr>
              <a:t>(Ho et al. in prep.)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C0AC1C-D523-8346-C1CC-ED77A2C14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294" y="1144702"/>
            <a:ext cx="6711410" cy="500692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7176836-9989-FF34-7DDE-BC878F154B80}"/>
              </a:ext>
            </a:extLst>
          </p:cNvPr>
          <p:cNvSpPr txBox="1"/>
          <p:nvPr/>
        </p:nvSpPr>
        <p:spPr>
          <a:xfrm rot="16200000">
            <a:off x="1015783" y="3386554"/>
            <a:ext cx="2925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sz="2800" dirty="0">
                <a:latin typeface="Aparajita" panose="02020603050405020304" pitchFamily="18" charset="0"/>
                <a:cs typeface="Aparajita" panose="02020603050405020304" pitchFamily="18" charset="0"/>
              </a:rPr>
              <a:t>Quenching fraction (%)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42BCA8-14C0-1953-DBA9-C1F0D9660F6E}"/>
              </a:ext>
            </a:extLst>
          </p:cNvPr>
          <p:cNvSpPr txBox="1"/>
          <p:nvPr/>
        </p:nvSpPr>
        <p:spPr>
          <a:xfrm>
            <a:off x="3672367" y="5862721"/>
            <a:ext cx="82586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TW" sz="2400" dirty="0">
                <a:latin typeface="Cambria Math" panose="02040503050406030204" pitchFamily="18" charset="0"/>
                <a:ea typeface="Cambria Math" panose="02040503050406030204" pitchFamily="18" charset="0"/>
                <a:cs typeface="Aparajita" panose="02020603050405020304" pitchFamily="18" charset="0"/>
              </a:rPr>
              <a:t>sSFR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5694021-94CE-7032-8953-13CC528A68B0}"/>
                  </a:ext>
                </a:extLst>
              </p:cNvPr>
              <p:cNvSpPr txBox="1"/>
              <p:nvPr/>
            </p:nvSpPr>
            <p:spPr>
              <a:xfrm>
                <a:off x="4875371" y="5893498"/>
                <a:ext cx="138109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parajita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Aparajita" panose="02020603050405020304" pitchFamily="18" charset="0"/>
                            </a:rPr>
                            <m:t>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Aparajita" panose="02020603050405020304" pitchFamily="18" charset="0"/>
                            </a:rPr>
                            <m:t>n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  <a:cs typeface="Aparajita" panose="02020603050405020304" pitchFamily="18" charset="0"/>
                        </a:rPr>
                        <m:t>4000</m:t>
                      </m:r>
                    </m:oMath>
                  </m:oMathPara>
                </a14:m>
                <a:endParaRPr lang="en-TW" sz="2400" dirty="0">
                  <a:latin typeface="Aparajita" panose="02020603050405020304" pitchFamily="18" charset="0"/>
                  <a:cs typeface="Aparajita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5694021-94CE-7032-8953-13CC528A6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371" y="5893498"/>
                <a:ext cx="138109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C0D784E3-2BC4-3869-18D2-5809523CC74E}"/>
              </a:ext>
            </a:extLst>
          </p:cNvPr>
          <p:cNvSpPr txBox="1"/>
          <p:nvPr/>
        </p:nvSpPr>
        <p:spPr>
          <a:xfrm>
            <a:off x="6696925" y="5862720"/>
            <a:ext cx="69923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TW" sz="2400" dirty="0">
                <a:latin typeface="Cambria Math" panose="02040503050406030204" pitchFamily="18" charset="0"/>
                <a:ea typeface="Cambria Math" panose="02040503050406030204" pitchFamily="18" charset="0"/>
                <a:cs typeface="Aparajita" panose="02020603050405020304" pitchFamily="18" charset="0"/>
              </a:rPr>
              <a:t>PSB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5BE199-3296-92B6-9E9D-E7C2DE90C622}"/>
              </a:ext>
            </a:extLst>
          </p:cNvPr>
          <p:cNvSpPr txBox="1"/>
          <p:nvPr/>
        </p:nvSpPr>
        <p:spPr>
          <a:xfrm>
            <a:off x="7919376" y="5868192"/>
            <a:ext cx="128272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TW" sz="2400" dirty="0">
                <a:latin typeface="Cambria Math" panose="02040503050406030204" pitchFamily="18" charset="0"/>
                <a:ea typeface="Cambria Math" panose="02040503050406030204" pitchFamily="18" charset="0"/>
                <a:cs typeface="Aparajita" panose="02020603050405020304" pitchFamily="18" charset="0"/>
              </a:rPr>
              <a:t>LI(N)ER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948644-12C2-F6F4-C603-C93719DA11A5}"/>
              </a:ext>
            </a:extLst>
          </p:cNvPr>
          <p:cNvSpPr txBox="1"/>
          <p:nvPr/>
        </p:nvSpPr>
        <p:spPr>
          <a:xfrm>
            <a:off x="3519842" y="2320120"/>
            <a:ext cx="638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sz="2400" dirty="0">
                <a:latin typeface="Aparajita" panose="02020603050405020304" pitchFamily="18" charset="0"/>
                <a:cs typeface="Aparajita" panose="02020603050405020304" pitchFamily="18" charset="0"/>
              </a:rPr>
              <a:t>69%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79A3826-EC87-F768-0B1C-E7F96183F42A}"/>
              </a:ext>
            </a:extLst>
          </p:cNvPr>
          <p:cNvSpPr txBox="1"/>
          <p:nvPr/>
        </p:nvSpPr>
        <p:spPr>
          <a:xfrm>
            <a:off x="4094539" y="4091420"/>
            <a:ext cx="638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sz="2400" dirty="0">
                <a:latin typeface="Aparajita" panose="02020603050405020304" pitchFamily="18" charset="0"/>
                <a:cs typeface="Aparajita" panose="02020603050405020304" pitchFamily="18" charset="0"/>
              </a:rPr>
              <a:t>30%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A9E6A2F-1F9F-B8B0-7451-6A49F5D6E9C3}"/>
              </a:ext>
            </a:extLst>
          </p:cNvPr>
          <p:cNvSpPr txBox="1"/>
          <p:nvPr/>
        </p:nvSpPr>
        <p:spPr>
          <a:xfrm>
            <a:off x="4968548" y="1723598"/>
            <a:ext cx="638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sz="2400" dirty="0">
                <a:latin typeface="Aparajita" panose="02020603050405020304" pitchFamily="18" charset="0"/>
                <a:cs typeface="Aparajita" panose="02020603050405020304" pitchFamily="18" charset="0"/>
              </a:rPr>
              <a:t>83%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6C73931-033E-4FEA-780D-733E2644D7D2}"/>
              </a:ext>
            </a:extLst>
          </p:cNvPr>
          <p:cNvSpPr txBox="1"/>
          <p:nvPr/>
        </p:nvSpPr>
        <p:spPr>
          <a:xfrm>
            <a:off x="5565920" y="4880232"/>
            <a:ext cx="638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sz="2400" dirty="0">
                <a:latin typeface="Aparajita" panose="02020603050405020304" pitchFamily="18" charset="0"/>
                <a:cs typeface="Aparajita" panose="02020603050405020304" pitchFamily="18" charset="0"/>
              </a:rPr>
              <a:t>13%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E12615D-7BE9-B2C5-963D-911C256BD429}"/>
              </a:ext>
            </a:extLst>
          </p:cNvPr>
          <p:cNvSpPr txBox="1"/>
          <p:nvPr/>
        </p:nvSpPr>
        <p:spPr>
          <a:xfrm>
            <a:off x="6408224" y="3743699"/>
            <a:ext cx="638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sz="2400" dirty="0">
                <a:latin typeface="Aparajita" panose="02020603050405020304" pitchFamily="18" charset="0"/>
                <a:cs typeface="Aparajita" panose="02020603050405020304" pitchFamily="18" charset="0"/>
              </a:rPr>
              <a:t>38%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94F5F20-8D9A-E585-D66F-9AFC08AAE6EE}"/>
              </a:ext>
            </a:extLst>
          </p:cNvPr>
          <p:cNvSpPr txBox="1"/>
          <p:nvPr/>
        </p:nvSpPr>
        <p:spPr>
          <a:xfrm>
            <a:off x="7046540" y="2634900"/>
            <a:ext cx="638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sz="2400" dirty="0">
                <a:latin typeface="Aparajita" panose="02020603050405020304" pitchFamily="18" charset="0"/>
                <a:cs typeface="Aparajita" panose="02020603050405020304" pitchFamily="18" charset="0"/>
              </a:rPr>
              <a:t>62%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8B4AFCF-31E6-122A-098A-E2A04FFD9C06}"/>
              </a:ext>
            </a:extLst>
          </p:cNvPr>
          <p:cNvSpPr txBox="1"/>
          <p:nvPr/>
        </p:nvSpPr>
        <p:spPr>
          <a:xfrm>
            <a:off x="7878432" y="1358789"/>
            <a:ext cx="638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sz="2400" dirty="0">
                <a:latin typeface="Aparajita" panose="02020603050405020304" pitchFamily="18" charset="0"/>
                <a:cs typeface="Aparajita" panose="02020603050405020304" pitchFamily="18" charset="0"/>
              </a:rPr>
              <a:t>97%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315A7FC-D73E-230E-55B4-0FF4BD1FDF36}"/>
              </a:ext>
            </a:extLst>
          </p:cNvPr>
          <p:cNvSpPr txBox="1"/>
          <p:nvPr/>
        </p:nvSpPr>
        <p:spPr>
          <a:xfrm>
            <a:off x="8560737" y="5341897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sz="2400" dirty="0">
                <a:latin typeface="Aparajita" panose="02020603050405020304" pitchFamily="18" charset="0"/>
                <a:cs typeface="Aparajita" panose="02020603050405020304" pitchFamily="18" charset="0"/>
              </a:rPr>
              <a:t>3%</a:t>
            </a:r>
          </a:p>
        </p:txBody>
      </p:sp>
    </p:spTree>
    <p:extLst>
      <p:ext uri="{BB962C8B-B14F-4D97-AF65-F5344CB8AC3E}">
        <p14:creationId xmlns:p14="http://schemas.microsoft.com/office/powerpoint/2010/main" val="3384229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35257-85D0-BA82-39EA-1280E5925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graphs&#10;&#10;Description automatically generated">
            <a:extLst>
              <a:ext uri="{FF2B5EF4-FFF2-40B4-BE49-F238E27FC236}">
                <a16:creationId xmlns:a16="http://schemas.microsoft.com/office/drawing/2014/main" id="{45F50B21-946C-5ED6-63FA-CB6E7215C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40" y="1113868"/>
            <a:ext cx="7081087" cy="5374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4D2F3C-0F3B-B737-EFC9-9F817B2388E1}"/>
              </a:ext>
            </a:extLst>
          </p:cNvPr>
          <p:cNvSpPr txBox="1"/>
          <p:nvPr/>
        </p:nvSpPr>
        <p:spPr>
          <a:xfrm>
            <a:off x="329784" y="224212"/>
            <a:ext cx="3350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sz="36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Overlapping galaxies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7E2E0F-E92B-35F2-4AA9-C626589311FE}"/>
              </a:ext>
            </a:extLst>
          </p:cNvPr>
          <p:cNvCxnSpPr>
            <a:cxnSpLocks/>
          </p:cNvCxnSpPr>
          <p:nvPr/>
        </p:nvCxnSpPr>
        <p:spPr>
          <a:xfrm>
            <a:off x="329784" y="224212"/>
            <a:ext cx="0" cy="540000"/>
          </a:xfrm>
          <a:prstGeom prst="line">
            <a:avLst/>
          </a:prstGeom>
          <a:ln w="381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52C7131-678B-376C-143E-67869B55ED62}"/>
              </a:ext>
            </a:extLst>
          </p:cNvPr>
          <p:cNvSpPr txBox="1"/>
          <p:nvPr/>
        </p:nvSpPr>
        <p:spPr>
          <a:xfrm>
            <a:off x="11374147" y="6488668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TW" sz="24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Result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DF414A-2D0E-E256-7EF9-7F1751B5EA39}"/>
              </a:ext>
            </a:extLst>
          </p:cNvPr>
          <p:cNvSpPr txBox="1"/>
          <p:nvPr/>
        </p:nvSpPr>
        <p:spPr>
          <a:xfrm>
            <a:off x="705312" y="2905778"/>
            <a:ext cx="1148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sz="24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sSFR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058E91-FF29-C8BF-F722-B3E790484EFE}"/>
              </a:ext>
            </a:extLst>
          </p:cNvPr>
          <p:cNvSpPr/>
          <p:nvPr/>
        </p:nvSpPr>
        <p:spPr>
          <a:xfrm>
            <a:off x="1529697" y="6323888"/>
            <a:ext cx="4110527" cy="1025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CBC27A-A89D-D0DC-8306-0B49D1E86B0D}"/>
              </a:ext>
            </a:extLst>
          </p:cNvPr>
          <p:cNvSpPr/>
          <p:nvPr/>
        </p:nvSpPr>
        <p:spPr>
          <a:xfrm>
            <a:off x="1605184" y="3641255"/>
            <a:ext cx="4110527" cy="1025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25847DB-37AE-76C8-6608-B6133FAAA1F7}"/>
              </a:ext>
            </a:extLst>
          </p:cNvPr>
          <p:cNvSpPr/>
          <p:nvPr/>
        </p:nvSpPr>
        <p:spPr>
          <a:xfrm>
            <a:off x="329785" y="2187912"/>
            <a:ext cx="165872" cy="31104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43341F-EFDD-B39A-FCD3-F4842F042AA0}"/>
              </a:ext>
            </a:extLst>
          </p:cNvPr>
          <p:cNvSpPr/>
          <p:nvPr/>
        </p:nvSpPr>
        <p:spPr>
          <a:xfrm>
            <a:off x="3843819" y="2086014"/>
            <a:ext cx="165872" cy="31104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147EF7-306B-1F2B-708D-A6501EAE0097}"/>
              </a:ext>
            </a:extLst>
          </p:cNvPr>
          <p:cNvSpPr/>
          <p:nvPr/>
        </p:nvSpPr>
        <p:spPr>
          <a:xfrm>
            <a:off x="3660446" y="1997936"/>
            <a:ext cx="183371" cy="3359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E45465-F687-1ED3-2D6A-D81B4A1D0EFD}"/>
              </a:ext>
            </a:extLst>
          </p:cNvPr>
          <p:cNvSpPr/>
          <p:nvPr/>
        </p:nvSpPr>
        <p:spPr>
          <a:xfrm>
            <a:off x="7183025" y="2012912"/>
            <a:ext cx="183371" cy="3359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20">
                <a:extLst>
                  <a:ext uri="{FF2B5EF4-FFF2-40B4-BE49-F238E27FC236}">
                    <a16:creationId xmlns:a16="http://schemas.microsoft.com/office/drawing/2014/main" id="{C410037A-51DE-F620-959A-4E6C0D784472}"/>
                  </a:ext>
                </a:extLst>
              </p:cNvPr>
              <p:cNvSpPr txBox="1"/>
              <p:nvPr/>
            </p:nvSpPr>
            <p:spPr>
              <a:xfrm>
                <a:off x="2808849" y="6353535"/>
                <a:ext cx="2121212" cy="42377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0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log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zh-TW" sz="20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 (%)</a:t>
                </a:r>
                <a:endParaRPr lang="zh-TW" altLang="en-US" sz="2000" dirty="0">
                  <a:latin typeface="Aparajita" panose="02020603050405020304" pitchFamily="18" charset="0"/>
                  <a:cs typeface="Aparajita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字方塊 20">
                <a:extLst>
                  <a:ext uri="{FF2B5EF4-FFF2-40B4-BE49-F238E27FC236}">
                    <a16:creationId xmlns:a16="http://schemas.microsoft.com/office/drawing/2014/main" id="{C410037A-51DE-F620-959A-4E6C0D7844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849" y="6353535"/>
                <a:ext cx="2121212" cy="423770"/>
              </a:xfrm>
              <a:prstGeom prst="rect">
                <a:avLst/>
              </a:prstGeom>
              <a:blipFill>
                <a:blip r:embed="rId4"/>
                <a:stretch>
                  <a:fillRect b="-264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3">
                <a:extLst>
                  <a:ext uri="{FF2B5EF4-FFF2-40B4-BE49-F238E27FC236}">
                    <a16:creationId xmlns:a16="http://schemas.microsoft.com/office/drawing/2014/main" id="{6B9D7D46-932F-C2F0-7144-D5DBEF37330D}"/>
                  </a:ext>
                </a:extLst>
              </p:cNvPr>
              <p:cNvSpPr txBox="1"/>
              <p:nvPr/>
            </p:nvSpPr>
            <p:spPr>
              <a:xfrm rot="16200000">
                <a:off x="-823977" y="3480643"/>
                <a:ext cx="2121212" cy="42377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0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Log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zh-TW" altLang="en-US" sz="2000" dirty="0">
                  <a:latin typeface="Aparajita" panose="02020603050405020304" pitchFamily="18" charset="0"/>
                  <a:cs typeface="Aparajita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文字方塊 23">
                <a:extLst>
                  <a:ext uri="{FF2B5EF4-FFF2-40B4-BE49-F238E27FC236}">
                    <a16:creationId xmlns:a16="http://schemas.microsoft.com/office/drawing/2014/main" id="{6B9D7D46-932F-C2F0-7144-D5DBEF373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823977" y="3480643"/>
                <a:ext cx="2121212" cy="423770"/>
              </a:xfrm>
              <a:prstGeom prst="rect">
                <a:avLst/>
              </a:prstGeom>
              <a:blipFill>
                <a:blip r:embed="rId5"/>
                <a:stretch>
                  <a:fillRect r="-25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9F7284E-2C23-E2CC-60D7-AAA4AC873010}"/>
                  </a:ext>
                </a:extLst>
              </p:cNvPr>
              <p:cNvSpPr txBox="1"/>
              <p:nvPr/>
            </p:nvSpPr>
            <p:spPr>
              <a:xfrm>
                <a:off x="4317290" y="2905779"/>
                <a:ext cx="138336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0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0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en-US" altLang="zh-TW" sz="2000" b="0" i="0" smtClean="0">
                          <a:latin typeface="Cambria Math" panose="02040503050406030204" pitchFamily="18" charset="0"/>
                        </a:rPr>
                        <m:t>4000</m:t>
                      </m:r>
                    </m:oMath>
                  </m:oMathPara>
                </a14:m>
                <a:endParaRPr lang="en-TW" sz="2000" dirty="0">
                  <a:latin typeface="Aparajita" panose="02020603050405020304" pitchFamily="18" charset="0"/>
                  <a:ea typeface="Baskerville" panose="02020502070401020303" pitchFamily="18" charset="0"/>
                  <a:cs typeface="Aparajita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9F7284E-2C23-E2CC-60D7-AAA4AC873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290" y="2905779"/>
                <a:ext cx="1383367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75CF360B-81AC-588D-E345-D772230BB12C}"/>
              </a:ext>
            </a:extLst>
          </p:cNvPr>
          <p:cNvSpPr txBox="1"/>
          <p:nvPr/>
        </p:nvSpPr>
        <p:spPr>
          <a:xfrm>
            <a:off x="4317290" y="5658159"/>
            <a:ext cx="13052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TW" sz="24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LI(N)ER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6F24D52-E51E-4AA4-BFA2-542361CC22D5}"/>
              </a:ext>
            </a:extLst>
          </p:cNvPr>
          <p:cNvSpPr txBox="1"/>
          <p:nvPr/>
        </p:nvSpPr>
        <p:spPr>
          <a:xfrm>
            <a:off x="699062" y="5658160"/>
            <a:ext cx="13052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TW" sz="24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PSB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91C0DA0-B35D-396F-7C21-A8DBCF1D92C9}"/>
              </a:ext>
            </a:extLst>
          </p:cNvPr>
          <p:cNvSpPr txBox="1"/>
          <p:nvPr/>
        </p:nvSpPr>
        <p:spPr>
          <a:xfrm>
            <a:off x="7111384" y="2316653"/>
            <a:ext cx="492443" cy="285299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TW" sz="20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Global sSFR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AB75474-29DD-438B-A93B-455DC58E0A2A}"/>
                  </a:ext>
                </a:extLst>
              </p:cNvPr>
              <p:cNvSpPr txBox="1"/>
              <p:nvPr/>
            </p:nvSpPr>
            <p:spPr>
              <a:xfrm>
                <a:off x="7603827" y="494212"/>
                <a:ext cx="4588173" cy="7048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Same galaxies set, different quench modes?</a:t>
                </a:r>
              </a:p>
              <a:p>
                <a:endParaRPr lang="en-TW" sz="2400" dirty="0">
                  <a:latin typeface="Aparajita" panose="02020603050405020304" pitchFamily="18" charset="0"/>
                  <a:ea typeface="Baskerville" panose="02020502070401020303" pitchFamily="18" charset="0"/>
                  <a:cs typeface="Aparajita" panose="02020603050405020304" pitchFamily="18" charset="0"/>
                </a:endParaRPr>
              </a:p>
              <a:p>
                <a:r>
                  <a:rPr lang="en-TW" sz="2400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sSFR</a:t>
                </a:r>
              </a:p>
              <a:p>
                <a:r>
                  <a:rPr lang="en-TW" sz="2400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→ HII region or diffuse ionized gas</a:t>
                </a:r>
              </a:p>
              <a:p>
                <a:r>
                  <a:rPr lang="en-TW" sz="2400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diverse origins</a:t>
                </a:r>
              </a:p>
              <a:p>
                <a:endParaRPr lang="en-TW" sz="2400" dirty="0">
                  <a:latin typeface="Aparajita" panose="02020603050405020304" pitchFamily="18" charset="0"/>
                  <a:ea typeface="Baskerville" panose="02020502070401020303" pitchFamily="18" charset="0"/>
                  <a:cs typeface="Aparajita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0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0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en-US" altLang="zh-TW" sz="2000" b="0" i="0" smtClean="0">
                          <a:latin typeface="Cambria Math" panose="02040503050406030204" pitchFamily="18" charset="0"/>
                        </a:rPr>
                        <m:t>4000</m:t>
                      </m:r>
                    </m:oMath>
                  </m:oMathPara>
                </a14:m>
                <a:endParaRPr lang="en-TW" sz="2000" dirty="0">
                  <a:latin typeface="Aparajita" panose="02020603050405020304" pitchFamily="18" charset="0"/>
                  <a:ea typeface="Baskerville" panose="02020502070401020303" pitchFamily="18" charset="0"/>
                  <a:cs typeface="Aparajita" panose="02020603050405020304" pitchFamily="18" charset="0"/>
                </a:endParaRPr>
              </a:p>
              <a:p>
                <a:r>
                  <a:rPr lang="en-TW" sz="2400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→ intermediate-age to old stars</a:t>
                </a:r>
              </a:p>
              <a:p>
                <a:r>
                  <a:rPr lang="en-TW" sz="2400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wide range stellar populations</a:t>
                </a:r>
              </a:p>
              <a:p>
                <a:endParaRPr lang="en-TW" sz="2400" dirty="0">
                  <a:latin typeface="Aparajita" panose="02020603050405020304" pitchFamily="18" charset="0"/>
                  <a:ea typeface="Baskerville" panose="02020502070401020303" pitchFamily="18" charset="0"/>
                  <a:cs typeface="Aparajita" panose="02020603050405020304" pitchFamily="18" charset="0"/>
                </a:endParaRPr>
              </a:p>
              <a:p>
                <a:r>
                  <a:rPr lang="en-TW" sz="2400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LI(N)ER </a:t>
                </a:r>
              </a:p>
              <a:p>
                <a:r>
                  <a:rPr lang="en-TW" sz="2400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→ post-AGB stars (HOLMES)</a:t>
                </a:r>
                <a:endParaRPr lang="en-US" sz="2400" dirty="0">
                  <a:latin typeface="Aparajita" panose="02020603050405020304" pitchFamily="18" charset="0"/>
                  <a:ea typeface="Baskerville" panose="02020502070401020303" pitchFamily="18" charset="0"/>
                  <a:cs typeface="Aparajita" panose="02020603050405020304" pitchFamily="18" charset="0"/>
                </a:endParaRPr>
              </a:p>
              <a:p>
                <a:r>
                  <a:rPr lang="en-TW" sz="2400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(relatively) old stellar population</a:t>
                </a:r>
              </a:p>
              <a:p>
                <a:endParaRPr lang="en-TW" sz="2400" dirty="0">
                  <a:latin typeface="Aparajita" panose="02020603050405020304" pitchFamily="18" charset="0"/>
                  <a:ea typeface="Baskerville" panose="02020502070401020303" pitchFamily="18" charset="0"/>
                  <a:cs typeface="Aparajita" panose="02020603050405020304" pitchFamily="18" charset="0"/>
                </a:endParaRPr>
              </a:p>
              <a:p>
                <a:r>
                  <a:rPr lang="en-TW" sz="2400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PSB</a:t>
                </a:r>
              </a:p>
              <a:p>
                <a:r>
                  <a:rPr lang="en-TW" sz="2400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→ A-type, F-type stars</a:t>
                </a:r>
              </a:p>
              <a:p>
                <a:r>
                  <a:rPr lang="en-TW" sz="2400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(relatively) young stellar population</a:t>
                </a:r>
              </a:p>
              <a:p>
                <a:endParaRPr lang="en-TW" sz="2400" dirty="0">
                  <a:latin typeface="Aparajita" panose="02020603050405020304" pitchFamily="18" charset="0"/>
                  <a:ea typeface="Baskerville" panose="02020502070401020303" pitchFamily="18" charset="0"/>
                  <a:cs typeface="Aparajita" panose="02020603050405020304" pitchFamily="18" charset="0"/>
                </a:endParaRPr>
              </a:p>
              <a:p>
                <a:endParaRPr lang="en-TW" sz="2400" dirty="0">
                  <a:latin typeface="Aparajita" panose="02020603050405020304" pitchFamily="18" charset="0"/>
                  <a:ea typeface="Baskerville" panose="02020502070401020303" pitchFamily="18" charset="0"/>
                  <a:cs typeface="Aparajita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AB75474-29DD-438B-A93B-455DC58E0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827" y="494212"/>
                <a:ext cx="4588173" cy="7048083"/>
              </a:xfrm>
              <a:prstGeom prst="rect">
                <a:avLst/>
              </a:prstGeom>
              <a:blipFill>
                <a:blip r:embed="rId7"/>
                <a:stretch>
                  <a:fillRect l="-1928" t="-54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5060D97-40D0-E263-B22C-C391D29B7D21}"/>
              </a:ext>
            </a:extLst>
          </p:cNvPr>
          <p:cNvSpPr txBox="1"/>
          <p:nvPr/>
        </p:nvSpPr>
        <p:spPr>
          <a:xfrm>
            <a:off x="5901074" y="6553205"/>
            <a:ext cx="389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TW" sz="2000" dirty="0">
                <a:latin typeface="Aparajita" panose="02020603050405020304" pitchFamily="18" charset="0"/>
                <a:cs typeface="Aparajita" panose="02020603050405020304" pitchFamily="18" charset="0"/>
              </a:rPr>
              <a:t>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DEFA6D-6858-6F99-A8B4-067A63C122BF}"/>
              </a:ext>
            </a:extLst>
          </p:cNvPr>
          <p:cNvSpPr txBox="1"/>
          <p:nvPr/>
        </p:nvSpPr>
        <p:spPr>
          <a:xfrm>
            <a:off x="412721" y="6425786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dirty="0">
                <a:latin typeface="Aparajita" panose="02020603050405020304" pitchFamily="18" charset="0"/>
                <a:cs typeface="Aparajita" panose="02020603050405020304" pitchFamily="18" charset="0"/>
              </a:rPr>
              <a:t>(Ho et al. in prep.)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7379B3F-A41A-8B3A-6E27-F5BCBB46E393}"/>
              </a:ext>
            </a:extLst>
          </p:cNvPr>
          <p:cNvSpPr/>
          <p:nvPr/>
        </p:nvSpPr>
        <p:spPr>
          <a:xfrm>
            <a:off x="4332065" y="864004"/>
            <a:ext cx="252000" cy="252000"/>
          </a:xfrm>
          <a:prstGeom prst="roundRect">
            <a:avLst/>
          </a:prstGeom>
          <a:solidFill>
            <a:srgbClr val="DAF0F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12D91D-A624-2600-AE40-CA90EC6C8C9E}"/>
              </a:ext>
            </a:extLst>
          </p:cNvPr>
          <p:cNvSpPr txBox="1"/>
          <p:nvPr/>
        </p:nvSpPr>
        <p:spPr>
          <a:xfrm>
            <a:off x="4619638" y="789949"/>
            <a:ext cx="21636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TW" sz="20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Inside-out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391C599-10FF-1E79-2399-2C099DF1A828}"/>
              </a:ext>
            </a:extLst>
          </p:cNvPr>
          <p:cNvSpPr/>
          <p:nvPr/>
        </p:nvSpPr>
        <p:spPr>
          <a:xfrm>
            <a:off x="5846045" y="864004"/>
            <a:ext cx="255600" cy="252000"/>
          </a:xfrm>
          <a:prstGeom prst="roundRect">
            <a:avLst/>
          </a:prstGeom>
          <a:solidFill>
            <a:srgbClr val="FFE9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594910-DA7A-46AD-A5D2-57C3FD24BE8E}"/>
              </a:ext>
            </a:extLst>
          </p:cNvPr>
          <p:cNvSpPr txBox="1"/>
          <p:nvPr/>
        </p:nvSpPr>
        <p:spPr>
          <a:xfrm>
            <a:off x="6133618" y="789949"/>
            <a:ext cx="10741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TW" sz="20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Outside-in</a:t>
            </a:r>
          </a:p>
        </p:txBody>
      </p:sp>
    </p:spTree>
    <p:extLst>
      <p:ext uri="{BB962C8B-B14F-4D97-AF65-F5344CB8AC3E}">
        <p14:creationId xmlns:p14="http://schemas.microsoft.com/office/powerpoint/2010/main" val="2191086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5B84D-4447-6128-FFDE-51A3ACD16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921F9D-DF43-69DE-5B17-C13FB19C5322}"/>
              </a:ext>
            </a:extLst>
          </p:cNvPr>
          <p:cNvSpPr txBox="1"/>
          <p:nvPr/>
        </p:nvSpPr>
        <p:spPr>
          <a:xfrm>
            <a:off x="329784" y="224212"/>
            <a:ext cx="4706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sz="36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Full sample (~10000 galaxies)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AFA08F0-7BED-BA3B-9B93-B73859A9175B}"/>
              </a:ext>
            </a:extLst>
          </p:cNvPr>
          <p:cNvCxnSpPr>
            <a:cxnSpLocks/>
          </p:cNvCxnSpPr>
          <p:nvPr/>
        </p:nvCxnSpPr>
        <p:spPr>
          <a:xfrm>
            <a:off x="329784" y="224212"/>
            <a:ext cx="0" cy="540000"/>
          </a:xfrm>
          <a:prstGeom prst="line">
            <a:avLst/>
          </a:prstGeom>
          <a:ln w="381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C3DC5F5-0F4D-BAD1-9EC5-6129109226B4}"/>
              </a:ext>
            </a:extLst>
          </p:cNvPr>
          <p:cNvSpPr txBox="1"/>
          <p:nvPr/>
        </p:nvSpPr>
        <p:spPr>
          <a:xfrm>
            <a:off x="11374147" y="6488668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TW" sz="24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Result</a:t>
            </a:r>
          </a:p>
        </p:txBody>
      </p:sp>
      <p:pic>
        <p:nvPicPr>
          <p:cNvPr id="13" name="Picture 12" descr="A group of graphs showing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F5C2C8BC-0F6F-8663-5478-E2DB7A605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84" y="1115191"/>
            <a:ext cx="7079343" cy="537347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7AE9E97-FACF-12B8-500F-961CCE2EBFA7}"/>
              </a:ext>
            </a:extLst>
          </p:cNvPr>
          <p:cNvSpPr txBox="1"/>
          <p:nvPr/>
        </p:nvSpPr>
        <p:spPr>
          <a:xfrm>
            <a:off x="705312" y="2905778"/>
            <a:ext cx="1148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sz="24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sSFR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3C78FA-A656-7348-C288-75F7579909A2}"/>
              </a:ext>
            </a:extLst>
          </p:cNvPr>
          <p:cNvSpPr/>
          <p:nvPr/>
        </p:nvSpPr>
        <p:spPr>
          <a:xfrm>
            <a:off x="1529697" y="6323888"/>
            <a:ext cx="4110527" cy="1025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B71695-742C-B919-2802-287A924A6DE0}"/>
              </a:ext>
            </a:extLst>
          </p:cNvPr>
          <p:cNvSpPr/>
          <p:nvPr/>
        </p:nvSpPr>
        <p:spPr>
          <a:xfrm>
            <a:off x="1605184" y="3641255"/>
            <a:ext cx="4110527" cy="1025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28C623C-93C3-1D29-85E7-3CF0D2E9EF5D}"/>
              </a:ext>
            </a:extLst>
          </p:cNvPr>
          <p:cNvSpPr/>
          <p:nvPr/>
        </p:nvSpPr>
        <p:spPr>
          <a:xfrm>
            <a:off x="329785" y="2187912"/>
            <a:ext cx="165872" cy="31104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C441B5-15C5-033E-DFF8-01DC580E7BD0}"/>
              </a:ext>
            </a:extLst>
          </p:cNvPr>
          <p:cNvSpPr/>
          <p:nvPr/>
        </p:nvSpPr>
        <p:spPr>
          <a:xfrm>
            <a:off x="3843819" y="2086014"/>
            <a:ext cx="165872" cy="31104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F02442-30D3-8D19-143B-857F4669A6EF}"/>
              </a:ext>
            </a:extLst>
          </p:cNvPr>
          <p:cNvSpPr/>
          <p:nvPr/>
        </p:nvSpPr>
        <p:spPr>
          <a:xfrm>
            <a:off x="3660446" y="1997936"/>
            <a:ext cx="183371" cy="3359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E65822-978B-258D-065F-AB7478A1428C}"/>
              </a:ext>
            </a:extLst>
          </p:cNvPr>
          <p:cNvSpPr/>
          <p:nvPr/>
        </p:nvSpPr>
        <p:spPr>
          <a:xfrm>
            <a:off x="7183025" y="2012912"/>
            <a:ext cx="183371" cy="3359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20">
                <a:extLst>
                  <a:ext uri="{FF2B5EF4-FFF2-40B4-BE49-F238E27FC236}">
                    <a16:creationId xmlns:a16="http://schemas.microsoft.com/office/drawing/2014/main" id="{D89C047E-44C9-BF01-D435-54D016EEC7C6}"/>
                  </a:ext>
                </a:extLst>
              </p:cNvPr>
              <p:cNvSpPr txBox="1"/>
              <p:nvPr/>
            </p:nvSpPr>
            <p:spPr>
              <a:xfrm>
                <a:off x="2808849" y="6353535"/>
                <a:ext cx="2121212" cy="42377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0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log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zh-TW" sz="20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 (%)</a:t>
                </a:r>
                <a:endParaRPr lang="zh-TW" altLang="en-US" sz="2000" dirty="0">
                  <a:latin typeface="Aparajita" panose="02020603050405020304" pitchFamily="18" charset="0"/>
                  <a:cs typeface="Aparajita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字方塊 20">
                <a:extLst>
                  <a:ext uri="{FF2B5EF4-FFF2-40B4-BE49-F238E27FC236}">
                    <a16:creationId xmlns:a16="http://schemas.microsoft.com/office/drawing/2014/main" id="{D89C047E-44C9-BF01-D435-54D016EEC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849" y="6353535"/>
                <a:ext cx="2121212" cy="423770"/>
              </a:xfrm>
              <a:prstGeom prst="rect">
                <a:avLst/>
              </a:prstGeom>
              <a:blipFill>
                <a:blip r:embed="rId4"/>
                <a:stretch>
                  <a:fillRect b="-264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3">
                <a:extLst>
                  <a:ext uri="{FF2B5EF4-FFF2-40B4-BE49-F238E27FC236}">
                    <a16:creationId xmlns:a16="http://schemas.microsoft.com/office/drawing/2014/main" id="{F5EE1A81-D7E8-403B-4626-A2AAFDEF0D1B}"/>
                  </a:ext>
                </a:extLst>
              </p:cNvPr>
              <p:cNvSpPr txBox="1"/>
              <p:nvPr/>
            </p:nvSpPr>
            <p:spPr>
              <a:xfrm rot="16200000">
                <a:off x="-823977" y="3480643"/>
                <a:ext cx="2121212" cy="42377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0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Log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zh-TW" altLang="en-US" sz="2000" dirty="0">
                  <a:latin typeface="Aparajita" panose="02020603050405020304" pitchFamily="18" charset="0"/>
                  <a:cs typeface="Aparajita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文字方塊 23">
                <a:extLst>
                  <a:ext uri="{FF2B5EF4-FFF2-40B4-BE49-F238E27FC236}">
                    <a16:creationId xmlns:a16="http://schemas.microsoft.com/office/drawing/2014/main" id="{F5EE1A81-D7E8-403B-4626-A2AAFDEF0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823977" y="3480643"/>
                <a:ext cx="2121212" cy="423770"/>
              </a:xfrm>
              <a:prstGeom prst="rect">
                <a:avLst/>
              </a:prstGeom>
              <a:blipFill>
                <a:blip r:embed="rId5"/>
                <a:stretch>
                  <a:fillRect r="-25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8D2EC7D-1F78-298C-76B3-6DC20B6E1BC1}"/>
                  </a:ext>
                </a:extLst>
              </p:cNvPr>
              <p:cNvSpPr txBox="1"/>
              <p:nvPr/>
            </p:nvSpPr>
            <p:spPr>
              <a:xfrm>
                <a:off x="4317290" y="2905779"/>
                <a:ext cx="138336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0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0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en-US" altLang="zh-TW" sz="2000" b="0" i="0" smtClean="0">
                          <a:latin typeface="Cambria Math" panose="02040503050406030204" pitchFamily="18" charset="0"/>
                        </a:rPr>
                        <m:t>4000</m:t>
                      </m:r>
                    </m:oMath>
                  </m:oMathPara>
                </a14:m>
                <a:endParaRPr lang="en-TW" sz="2000" dirty="0">
                  <a:latin typeface="Aparajita" panose="02020603050405020304" pitchFamily="18" charset="0"/>
                  <a:ea typeface="Baskerville" panose="02020502070401020303" pitchFamily="18" charset="0"/>
                  <a:cs typeface="Aparajita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8D2EC7D-1F78-298C-76B3-6DC20B6E1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290" y="2905779"/>
                <a:ext cx="1383367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46BDCB92-5069-CCD5-89D6-30432C2045D9}"/>
              </a:ext>
            </a:extLst>
          </p:cNvPr>
          <p:cNvSpPr txBox="1"/>
          <p:nvPr/>
        </p:nvSpPr>
        <p:spPr>
          <a:xfrm>
            <a:off x="4317290" y="5658159"/>
            <a:ext cx="13052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TW" sz="24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LI(N)ER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E69821-57F8-B512-181D-545ABC0CCA0A}"/>
              </a:ext>
            </a:extLst>
          </p:cNvPr>
          <p:cNvSpPr txBox="1"/>
          <p:nvPr/>
        </p:nvSpPr>
        <p:spPr>
          <a:xfrm>
            <a:off x="699062" y="5658160"/>
            <a:ext cx="13052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TW" sz="24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PSB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27D046-9ED8-B829-8F1F-6FCF07455F79}"/>
              </a:ext>
            </a:extLst>
          </p:cNvPr>
          <p:cNvSpPr txBox="1"/>
          <p:nvPr/>
        </p:nvSpPr>
        <p:spPr>
          <a:xfrm>
            <a:off x="7139094" y="2316653"/>
            <a:ext cx="492443" cy="285299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TW" sz="20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Global sSFR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27BBEC3-E03D-83CB-280D-CCF27C038590}"/>
              </a:ext>
            </a:extLst>
          </p:cNvPr>
          <p:cNvSpPr txBox="1"/>
          <p:nvPr/>
        </p:nvSpPr>
        <p:spPr>
          <a:xfrm>
            <a:off x="5901075" y="6553205"/>
            <a:ext cx="389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TW" sz="2000" dirty="0">
                <a:latin typeface="Aparajita" panose="02020603050405020304" pitchFamily="18" charset="0"/>
                <a:cs typeface="Aparajita" panose="02020603050405020304" pitchFamily="18" charset="0"/>
              </a:rPr>
              <a:t>11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254B252-4FE9-3A46-0D2E-EC163B02E7E7}"/>
              </a:ext>
            </a:extLst>
          </p:cNvPr>
          <p:cNvSpPr txBox="1"/>
          <p:nvPr/>
        </p:nvSpPr>
        <p:spPr>
          <a:xfrm>
            <a:off x="412721" y="6425786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dirty="0">
                <a:latin typeface="Aparajita" panose="02020603050405020304" pitchFamily="18" charset="0"/>
                <a:cs typeface="Aparajita" panose="02020603050405020304" pitchFamily="18" charset="0"/>
              </a:rPr>
              <a:t>(Ho et al. in prep.)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5036BF9-5C62-4DFD-3C8A-CCFDFE0BB3DD}"/>
              </a:ext>
            </a:extLst>
          </p:cNvPr>
          <p:cNvSpPr/>
          <p:nvPr/>
        </p:nvSpPr>
        <p:spPr>
          <a:xfrm>
            <a:off x="4332065" y="864004"/>
            <a:ext cx="252000" cy="252000"/>
          </a:xfrm>
          <a:prstGeom prst="roundRect">
            <a:avLst/>
          </a:prstGeom>
          <a:solidFill>
            <a:srgbClr val="DAF0F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E8F9CF-5E24-CB68-C772-9FC61C3A98C6}"/>
              </a:ext>
            </a:extLst>
          </p:cNvPr>
          <p:cNvSpPr txBox="1"/>
          <p:nvPr/>
        </p:nvSpPr>
        <p:spPr>
          <a:xfrm>
            <a:off x="4619638" y="789949"/>
            <a:ext cx="21636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TW" sz="20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Inside-out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A7A2E27-7283-4CB0-A56D-217DBD990B81}"/>
              </a:ext>
            </a:extLst>
          </p:cNvPr>
          <p:cNvSpPr/>
          <p:nvPr/>
        </p:nvSpPr>
        <p:spPr>
          <a:xfrm>
            <a:off x="5846045" y="864004"/>
            <a:ext cx="255600" cy="252000"/>
          </a:xfrm>
          <a:prstGeom prst="roundRect">
            <a:avLst/>
          </a:prstGeom>
          <a:solidFill>
            <a:srgbClr val="FFE9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DFFC9E-53F7-2818-375B-B3F8F0D9127E}"/>
              </a:ext>
            </a:extLst>
          </p:cNvPr>
          <p:cNvSpPr txBox="1"/>
          <p:nvPr/>
        </p:nvSpPr>
        <p:spPr>
          <a:xfrm>
            <a:off x="6133618" y="789949"/>
            <a:ext cx="10741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TW" sz="20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Outside-in</a:t>
            </a:r>
          </a:p>
        </p:txBody>
      </p:sp>
    </p:spTree>
    <p:extLst>
      <p:ext uri="{BB962C8B-B14F-4D97-AF65-F5344CB8AC3E}">
        <p14:creationId xmlns:p14="http://schemas.microsoft.com/office/powerpoint/2010/main" val="2594129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99C33-C8BA-DE3B-AFFD-F88D5B91C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A41AA1-1EEB-092C-BD0B-6AB728CD5D71}"/>
              </a:ext>
            </a:extLst>
          </p:cNvPr>
          <p:cNvSpPr txBox="1"/>
          <p:nvPr/>
        </p:nvSpPr>
        <p:spPr>
          <a:xfrm>
            <a:off x="329784" y="224212"/>
            <a:ext cx="4706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sz="36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Full sample (~10000 galaxies)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EBE47C-13F3-95A2-BA05-7F034691A685}"/>
              </a:ext>
            </a:extLst>
          </p:cNvPr>
          <p:cNvCxnSpPr>
            <a:cxnSpLocks/>
          </p:cNvCxnSpPr>
          <p:nvPr/>
        </p:nvCxnSpPr>
        <p:spPr>
          <a:xfrm>
            <a:off x="329784" y="224212"/>
            <a:ext cx="0" cy="540000"/>
          </a:xfrm>
          <a:prstGeom prst="line">
            <a:avLst/>
          </a:prstGeom>
          <a:ln w="381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3B1BB65-C086-FEAE-A095-6CBF1ED9D4CA}"/>
              </a:ext>
            </a:extLst>
          </p:cNvPr>
          <p:cNvSpPr txBox="1"/>
          <p:nvPr/>
        </p:nvSpPr>
        <p:spPr>
          <a:xfrm>
            <a:off x="11374147" y="6488668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TW" sz="24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Result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FA4171-726A-2278-072D-52EC1281F970}"/>
              </a:ext>
            </a:extLst>
          </p:cNvPr>
          <p:cNvSpPr txBox="1"/>
          <p:nvPr/>
        </p:nvSpPr>
        <p:spPr>
          <a:xfrm>
            <a:off x="5901075" y="6553205"/>
            <a:ext cx="389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TW" sz="2000" dirty="0">
                <a:latin typeface="Aparajita" panose="02020603050405020304" pitchFamily="18" charset="0"/>
                <a:cs typeface="Aparajita" panose="02020603050405020304" pitchFamily="18" charset="0"/>
              </a:rPr>
              <a:t>12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134FE5F-3EFB-76DA-0F8F-212020220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293" y="1144702"/>
            <a:ext cx="6711409" cy="500692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9581806-F33F-0ADF-AA79-775BA8240EA4}"/>
              </a:ext>
            </a:extLst>
          </p:cNvPr>
          <p:cNvSpPr txBox="1"/>
          <p:nvPr/>
        </p:nvSpPr>
        <p:spPr>
          <a:xfrm rot="16200000">
            <a:off x="1015783" y="3386554"/>
            <a:ext cx="2925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sz="2800" dirty="0">
                <a:latin typeface="Aparajita" panose="02020603050405020304" pitchFamily="18" charset="0"/>
                <a:cs typeface="Aparajita" panose="02020603050405020304" pitchFamily="18" charset="0"/>
              </a:rPr>
              <a:t>Quenching fraction (%)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9F0948-F0C7-2291-1C39-55A03FD101C1}"/>
              </a:ext>
            </a:extLst>
          </p:cNvPr>
          <p:cNvSpPr txBox="1"/>
          <p:nvPr/>
        </p:nvSpPr>
        <p:spPr>
          <a:xfrm>
            <a:off x="3672367" y="5862721"/>
            <a:ext cx="82586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TW" sz="2400" dirty="0">
                <a:latin typeface="Cambria Math" panose="02040503050406030204" pitchFamily="18" charset="0"/>
                <a:ea typeface="Cambria Math" panose="02040503050406030204" pitchFamily="18" charset="0"/>
                <a:cs typeface="Aparajita" panose="02020603050405020304" pitchFamily="18" charset="0"/>
              </a:rPr>
              <a:t>sSFR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D342E53-1E68-7BAC-4A2D-EFEECABFB2A3}"/>
                  </a:ext>
                </a:extLst>
              </p:cNvPr>
              <p:cNvSpPr txBox="1"/>
              <p:nvPr/>
            </p:nvSpPr>
            <p:spPr>
              <a:xfrm>
                <a:off x="4875371" y="5893498"/>
                <a:ext cx="138109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parajita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Aparajita" panose="02020603050405020304" pitchFamily="18" charset="0"/>
                            </a:rPr>
                            <m:t>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Aparajita" panose="02020603050405020304" pitchFamily="18" charset="0"/>
                            </a:rPr>
                            <m:t>n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  <a:cs typeface="Aparajita" panose="02020603050405020304" pitchFamily="18" charset="0"/>
                        </a:rPr>
                        <m:t>4000</m:t>
                      </m:r>
                    </m:oMath>
                  </m:oMathPara>
                </a14:m>
                <a:endParaRPr lang="en-TW" sz="2400" dirty="0">
                  <a:latin typeface="Aparajita" panose="02020603050405020304" pitchFamily="18" charset="0"/>
                  <a:cs typeface="Aparajita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D342E53-1E68-7BAC-4A2D-EFEECABFB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371" y="5893498"/>
                <a:ext cx="138109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58CA7195-6C81-3AAB-1F53-956637E1F369}"/>
              </a:ext>
            </a:extLst>
          </p:cNvPr>
          <p:cNvSpPr txBox="1"/>
          <p:nvPr/>
        </p:nvSpPr>
        <p:spPr>
          <a:xfrm>
            <a:off x="6696925" y="5862720"/>
            <a:ext cx="69923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TW" sz="2400" dirty="0">
                <a:latin typeface="Cambria Math" panose="02040503050406030204" pitchFamily="18" charset="0"/>
                <a:ea typeface="Cambria Math" panose="02040503050406030204" pitchFamily="18" charset="0"/>
                <a:cs typeface="Aparajita" panose="02020603050405020304" pitchFamily="18" charset="0"/>
              </a:rPr>
              <a:t>PSB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2AEFFB-BE5D-BB22-98EB-F957462963BA}"/>
              </a:ext>
            </a:extLst>
          </p:cNvPr>
          <p:cNvSpPr txBox="1"/>
          <p:nvPr/>
        </p:nvSpPr>
        <p:spPr>
          <a:xfrm>
            <a:off x="7919376" y="5868192"/>
            <a:ext cx="128272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TW" sz="2400" dirty="0">
                <a:latin typeface="Cambria Math" panose="02040503050406030204" pitchFamily="18" charset="0"/>
                <a:ea typeface="Cambria Math" panose="02040503050406030204" pitchFamily="18" charset="0"/>
                <a:cs typeface="Aparajita" panose="02020603050405020304" pitchFamily="18" charset="0"/>
              </a:rPr>
              <a:t>LI(N)ER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8C12D0B-94FB-B875-7FF2-F8D037C79AC1}"/>
              </a:ext>
            </a:extLst>
          </p:cNvPr>
          <p:cNvSpPr txBox="1"/>
          <p:nvPr/>
        </p:nvSpPr>
        <p:spPr>
          <a:xfrm>
            <a:off x="3456222" y="3746888"/>
            <a:ext cx="638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sz="2400" dirty="0">
                <a:latin typeface="Aparajita" panose="02020603050405020304" pitchFamily="18" charset="0"/>
                <a:cs typeface="Aparajita" panose="02020603050405020304" pitchFamily="18" charset="0"/>
              </a:rPr>
              <a:t>37%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B907698-200E-C3F7-EC20-49C07418270C}"/>
              </a:ext>
            </a:extLst>
          </p:cNvPr>
          <p:cNvSpPr txBox="1"/>
          <p:nvPr/>
        </p:nvSpPr>
        <p:spPr>
          <a:xfrm>
            <a:off x="4098030" y="3746888"/>
            <a:ext cx="638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sz="2400" dirty="0">
                <a:latin typeface="Aparajita" panose="02020603050405020304" pitchFamily="18" charset="0"/>
                <a:cs typeface="Aparajita" panose="02020603050405020304" pitchFamily="18" charset="0"/>
              </a:rPr>
              <a:t>36%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900BAC5-32F5-E9C2-B3D0-2A44610A4EE8}"/>
              </a:ext>
            </a:extLst>
          </p:cNvPr>
          <p:cNvSpPr txBox="1"/>
          <p:nvPr/>
        </p:nvSpPr>
        <p:spPr>
          <a:xfrm>
            <a:off x="4954900" y="4088690"/>
            <a:ext cx="638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sz="2400" dirty="0">
                <a:latin typeface="Aparajita" panose="02020603050405020304" pitchFamily="18" charset="0"/>
                <a:cs typeface="Aparajita" panose="02020603050405020304" pitchFamily="18" charset="0"/>
              </a:rPr>
              <a:t>31%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E7BF415-63C2-F362-8A5D-2BBF231579FC}"/>
              </a:ext>
            </a:extLst>
          </p:cNvPr>
          <p:cNvSpPr txBox="1"/>
          <p:nvPr/>
        </p:nvSpPr>
        <p:spPr>
          <a:xfrm>
            <a:off x="5594760" y="5081539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sz="2400" dirty="0">
                <a:latin typeface="Aparajita" panose="02020603050405020304" pitchFamily="18" charset="0"/>
                <a:cs typeface="Aparajita" panose="02020603050405020304" pitchFamily="18" charset="0"/>
              </a:rPr>
              <a:t>8%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5DD4A1E-232F-D05E-EE65-6805FA4AB2C4}"/>
              </a:ext>
            </a:extLst>
          </p:cNvPr>
          <p:cNvSpPr txBox="1"/>
          <p:nvPr/>
        </p:nvSpPr>
        <p:spPr>
          <a:xfrm>
            <a:off x="6515110" y="5197518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sz="2400" dirty="0">
                <a:latin typeface="Aparajita" panose="02020603050405020304" pitchFamily="18" charset="0"/>
                <a:cs typeface="Aparajita" panose="02020603050405020304" pitchFamily="18" charset="0"/>
              </a:rPr>
              <a:t>6%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48BFC65-6BEE-552D-8520-DDCD9510DC0D}"/>
              </a:ext>
            </a:extLst>
          </p:cNvPr>
          <p:cNvSpPr txBox="1"/>
          <p:nvPr/>
        </p:nvSpPr>
        <p:spPr>
          <a:xfrm>
            <a:off x="7021711" y="4993981"/>
            <a:ext cx="638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sz="2400" dirty="0">
                <a:latin typeface="Aparajita" panose="02020603050405020304" pitchFamily="18" charset="0"/>
                <a:cs typeface="Aparajita" panose="02020603050405020304" pitchFamily="18" charset="0"/>
              </a:rPr>
              <a:t>10%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23DD7BE-8B8B-6EF1-3778-623C06286D0D}"/>
              </a:ext>
            </a:extLst>
          </p:cNvPr>
          <p:cNvSpPr txBox="1"/>
          <p:nvPr/>
        </p:nvSpPr>
        <p:spPr>
          <a:xfrm>
            <a:off x="7864784" y="4901216"/>
            <a:ext cx="638316" cy="419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sz="2400" dirty="0">
                <a:latin typeface="Aparajita" panose="02020603050405020304" pitchFamily="18" charset="0"/>
                <a:cs typeface="Aparajita" panose="02020603050405020304" pitchFamily="18" charset="0"/>
              </a:rPr>
              <a:t>12%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3A64882-684E-B1FA-614A-077A38878444}"/>
              </a:ext>
            </a:extLst>
          </p:cNvPr>
          <p:cNvSpPr txBox="1"/>
          <p:nvPr/>
        </p:nvSpPr>
        <p:spPr>
          <a:xfrm>
            <a:off x="8492497" y="5341897"/>
            <a:ext cx="700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sz="2400" dirty="0">
                <a:latin typeface="Aparajita" panose="02020603050405020304" pitchFamily="18" charset="0"/>
                <a:cs typeface="Aparajita" panose="02020603050405020304" pitchFamily="18" charset="0"/>
              </a:rPr>
              <a:t>0.3%</a:t>
            </a:r>
          </a:p>
        </p:txBody>
      </p:sp>
    </p:spTree>
    <p:extLst>
      <p:ext uri="{BB962C8B-B14F-4D97-AF65-F5344CB8AC3E}">
        <p14:creationId xmlns:p14="http://schemas.microsoft.com/office/powerpoint/2010/main" val="2960586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05B54-D8DD-0DE6-568C-84E05251D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2BB665-D60E-1A38-E37B-E5C804B09584}"/>
              </a:ext>
            </a:extLst>
          </p:cNvPr>
          <p:cNvSpPr txBox="1"/>
          <p:nvPr/>
        </p:nvSpPr>
        <p:spPr>
          <a:xfrm>
            <a:off x="329784" y="224212"/>
            <a:ext cx="4706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sz="36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Full sample (~10000 galaxies)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8C79799-11C6-39BF-9D95-E26CA5CC2C70}"/>
              </a:ext>
            </a:extLst>
          </p:cNvPr>
          <p:cNvCxnSpPr>
            <a:cxnSpLocks/>
          </p:cNvCxnSpPr>
          <p:nvPr/>
        </p:nvCxnSpPr>
        <p:spPr>
          <a:xfrm>
            <a:off x="329784" y="224212"/>
            <a:ext cx="0" cy="540000"/>
          </a:xfrm>
          <a:prstGeom prst="line">
            <a:avLst/>
          </a:prstGeom>
          <a:ln w="381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D37F9BF-2861-D05B-06F9-C53AEB114EA6}"/>
              </a:ext>
            </a:extLst>
          </p:cNvPr>
          <p:cNvSpPr txBox="1"/>
          <p:nvPr/>
        </p:nvSpPr>
        <p:spPr>
          <a:xfrm>
            <a:off x="11374147" y="6488668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TW" sz="24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Result</a:t>
            </a:r>
          </a:p>
        </p:txBody>
      </p:sp>
      <p:pic>
        <p:nvPicPr>
          <p:cNvPr id="13" name="Picture 12" descr="A group of graphs showing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1CA4163D-C3B4-9C70-C0B2-56E2CB10D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84" y="1115191"/>
            <a:ext cx="7079343" cy="537347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09B23E-8F7E-1F6C-138F-0F2D76E02DC7}"/>
              </a:ext>
            </a:extLst>
          </p:cNvPr>
          <p:cNvSpPr txBox="1"/>
          <p:nvPr/>
        </p:nvSpPr>
        <p:spPr>
          <a:xfrm>
            <a:off x="705312" y="2905778"/>
            <a:ext cx="1148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sz="24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sSFR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268C2EF-5278-2877-1F83-6E837A2C3A57}"/>
              </a:ext>
            </a:extLst>
          </p:cNvPr>
          <p:cNvSpPr/>
          <p:nvPr/>
        </p:nvSpPr>
        <p:spPr>
          <a:xfrm>
            <a:off x="1529697" y="6323888"/>
            <a:ext cx="4110527" cy="1025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A382212-1A02-0CBF-5094-48C632575355}"/>
              </a:ext>
            </a:extLst>
          </p:cNvPr>
          <p:cNvSpPr/>
          <p:nvPr/>
        </p:nvSpPr>
        <p:spPr>
          <a:xfrm>
            <a:off x="1605184" y="3641255"/>
            <a:ext cx="4110527" cy="1025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C0F620-D0B2-5A8E-9A01-21221E24863B}"/>
              </a:ext>
            </a:extLst>
          </p:cNvPr>
          <p:cNvSpPr/>
          <p:nvPr/>
        </p:nvSpPr>
        <p:spPr>
          <a:xfrm>
            <a:off x="329785" y="2187912"/>
            <a:ext cx="165872" cy="31104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32031B-13BC-7DE2-5915-8182292CEC06}"/>
              </a:ext>
            </a:extLst>
          </p:cNvPr>
          <p:cNvSpPr/>
          <p:nvPr/>
        </p:nvSpPr>
        <p:spPr>
          <a:xfrm>
            <a:off x="3843819" y="2086014"/>
            <a:ext cx="165872" cy="31104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586B6F-770D-D841-DB3A-13DA673B6E59}"/>
              </a:ext>
            </a:extLst>
          </p:cNvPr>
          <p:cNvSpPr/>
          <p:nvPr/>
        </p:nvSpPr>
        <p:spPr>
          <a:xfrm>
            <a:off x="3660446" y="1997936"/>
            <a:ext cx="183371" cy="3359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1BA7C8E-2C8A-97F3-C17B-E5430F8DBE41}"/>
              </a:ext>
            </a:extLst>
          </p:cNvPr>
          <p:cNvSpPr/>
          <p:nvPr/>
        </p:nvSpPr>
        <p:spPr>
          <a:xfrm>
            <a:off x="7183025" y="2012912"/>
            <a:ext cx="183371" cy="3359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20">
                <a:extLst>
                  <a:ext uri="{FF2B5EF4-FFF2-40B4-BE49-F238E27FC236}">
                    <a16:creationId xmlns:a16="http://schemas.microsoft.com/office/drawing/2014/main" id="{7BE7C26E-837D-75C2-6EBF-8F20A5F5D237}"/>
                  </a:ext>
                </a:extLst>
              </p:cNvPr>
              <p:cNvSpPr txBox="1"/>
              <p:nvPr/>
            </p:nvSpPr>
            <p:spPr>
              <a:xfrm>
                <a:off x="2808849" y="6353535"/>
                <a:ext cx="2121212" cy="42377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0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log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zh-TW" sz="20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 (%)</a:t>
                </a:r>
                <a:endParaRPr lang="zh-TW" altLang="en-US" sz="2000" dirty="0">
                  <a:latin typeface="Aparajita" panose="02020603050405020304" pitchFamily="18" charset="0"/>
                  <a:cs typeface="Aparajita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字方塊 20">
                <a:extLst>
                  <a:ext uri="{FF2B5EF4-FFF2-40B4-BE49-F238E27FC236}">
                    <a16:creationId xmlns:a16="http://schemas.microsoft.com/office/drawing/2014/main" id="{7BE7C26E-837D-75C2-6EBF-8F20A5F5D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849" y="6353535"/>
                <a:ext cx="2121212" cy="423770"/>
              </a:xfrm>
              <a:prstGeom prst="rect">
                <a:avLst/>
              </a:prstGeom>
              <a:blipFill>
                <a:blip r:embed="rId4"/>
                <a:stretch>
                  <a:fillRect b="-264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3">
                <a:extLst>
                  <a:ext uri="{FF2B5EF4-FFF2-40B4-BE49-F238E27FC236}">
                    <a16:creationId xmlns:a16="http://schemas.microsoft.com/office/drawing/2014/main" id="{88ACA68C-6F92-DE72-4404-C80F98AF8AF4}"/>
                  </a:ext>
                </a:extLst>
              </p:cNvPr>
              <p:cNvSpPr txBox="1"/>
              <p:nvPr/>
            </p:nvSpPr>
            <p:spPr>
              <a:xfrm rot="16200000">
                <a:off x="-823977" y="3480643"/>
                <a:ext cx="2121212" cy="42377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0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Log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zh-TW" altLang="en-US" sz="2000" dirty="0">
                  <a:latin typeface="Aparajita" panose="02020603050405020304" pitchFamily="18" charset="0"/>
                  <a:cs typeface="Aparajita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文字方塊 23">
                <a:extLst>
                  <a:ext uri="{FF2B5EF4-FFF2-40B4-BE49-F238E27FC236}">
                    <a16:creationId xmlns:a16="http://schemas.microsoft.com/office/drawing/2014/main" id="{88ACA68C-6F92-DE72-4404-C80F98AF8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823977" y="3480643"/>
                <a:ext cx="2121212" cy="423770"/>
              </a:xfrm>
              <a:prstGeom prst="rect">
                <a:avLst/>
              </a:prstGeom>
              <a:blipFill>
                <a:blip r:embed="rId5"/>
                <a:stretch>
                  <a:fillRect r="-25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FBF5E05-13EA-D054-BD9A-CC02495B297B}"/>
                  </a:ext>
                </a:extLst>
              </p:cNvPr>
              <p:cNvSpPr txBox="1"/>
              <p:nvPr/>
            </p:nvSpPr>
            <p:spPr>
              <a:xfrm>
                <a:off x="4317290" y="2905779"/>
                <a:ext cx="138336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0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0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en-US" altLang="zh-TW" sz="2000" b="0" i="0" smtClean="0">
                          <a:latin typeface="Cambria Math" panose="02040503050406030204" pitchFamily="18" charset="0"/>
                        </a:rPr>
                        <m:t>4000</m:t>
                      </m:r>
                    </m:oMath>
                  </m:oMathPara>
                </a14:m>
                <a:endParaRPr lang="en-TW" sz="2000" dirty="0">
                  <a:latin typeface="Aparajita" panose="02020603050405020304" pitchFamily="18" charset="0"/>
                  <a:ea typeface="Baskerville" panose="02020502070401020303" pitchFamily="18" charset="0"/>
                  <a:cs typeface="Aparajita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FBF5E05-13EA-D054-BD9A-CC02495B29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290" y="2905779"/>
                <a:ext cx="1383367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0C00E614-3610-1844-71C3-4BFFFF5DBD2D}"/>
              </a:ext>
            </a:extLst>
          </p:cNvPr>
          <p:cNvSpPr txBox="1"/>
          <p:nvPr/>
        </p:nvSpPr>
        <p:spPr>
          <a:xfrm>
            <a:off x="4317290" y="5658159"/>
            <a:ext cx="13052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TW" sz="24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LI(N)ER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5B84970-C06A-9E01-5DF5-77CEBCD5FD39}"/>
              </a:ext>
            </a:extLst>
          </p:cNvPr>
          <p:cNvSpPr txBox="1"/>
          <p:nvPr/>
        </p:nvSpPr>
        <p:spPr>
          <a:xfrm>
            <a:off x="699062" y="5658160"/>
            <a:ext cx="13052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TW" sz="24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PSB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922B05E-21D5-6516-9922-CFB1D69CF544}"/>
              </a:ext>
            </a:extLst>
          </p:cNvPr>
          <p:cNvSpPr txBox="1"/>
          <p:nvPr/>
        </p:nvSpPr>
        <p:spPr>
          <a:xfrm>
            <a:off x="7139094" y="2316653"/>
            <a:ext cx="492443" cy="285299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TW" sz="20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Global sSFR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0285ED6-BDBF-83B6-2122-2051DEA0F1F9}"/>
              </a:ext>
            </a:extLst>
          </p:cNvPr>
          <p:cNvSpPr txBox="1"/>
          <p:nvPr/>
        </p:nvSpPr>
        <p:spPr>
          <a:xfrm>
            <a:off x="7631537" y="1382284"/>
            <a:ext cx="41867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sz="24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Different criteria leads to different</a:t>
            </a:r>
          </a:p>
          <a:p>
            <a:endParaRPr lang="en-TW" sz="2400" dirty="0">
              <a:latin typeface="Aparajita" panose="02020603050405020304" pitchFamily="18" charset="0"/>
              <a:ea typeface="Baskerville" panose="02020502070401020303" pitchFamily="18" charset="0"/>
              <a:cs typeface="Aparajita" panose="02020603050405020304" pitchFamily="18" charset="0"/>
            </a:endParaRPr>
          </a:p>
          <a:p>
            <a:r>
              <a:rPr lang="en-TW" sz="2400" dirty="0">
                <a:solidFill>
                  <a:schemeClr val="accent3"/>
                </a:solidFill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→ selected galaxies/spaxels numbers</a:t>
            </a:r>
            <a:endParaRPr lang="en-TW" sz="2400" dirty="0">
              <a:latin typeface="Aparajita" panose="02020603050405020304" pitchFamily="18" charset="0"/>
              <a:ea typeface="Baskerville" panose="02020502070401020303" pitchFamily="18" charset="0"/>
              <a:cs typeface="Aparajita" panose="02020603050405020304" pitchFamily="18" charset="0"/>
            </a:endParaRPr>
          </a:p>
          <a:p>
            <a:endParaRPr lang="en-TW" sz="2400" dirty="0">
              <a:solidFill>
                <a:srgbClr val="C00000"/>
              </a:solidFill>
              <a:latin typeface="Aparajita" panose="02020603050405020304" pitchFamily="18" charset="0"/>
              <a:ea typeface="Baskerville" panose="02020502070401020303" pitchFamily="18" charset="0"/>
              <a:cs typeface="Aparajita" panose="02020603050405020304" pitchFamily="18" charset="0"/>
            </a:endParaRPr>
          </a:p>
          <a:p>
            <a:endParaRPr lang="en-TW" sz="2400" dirty="0">
              <a:solidFill>
                <a:srgbClr val="C00000"/>
              </a:solidFill>
              <a:latin typeface="Aparajita" panose="02020603050405020304" pitchFamily="18" charset="0"/>
              <a:ea typeface="Baskerville" panose="02020502070401020303" pitchFamily="18" charset="0"/>
              <a:cs typeface="Aparajita" panose="02020603050405020304" pitchFamily="18" charset="0"/>
            </a:endParaRPr>
          </a:p>
          <a:p>
            <a:r>
              <a:rPr lang="en-TW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→ global sSFR distributions</a:t>
            </a:r>
            <a:endParaRPr lang="en-TW" sz="2400" dirty="0">
              <a:solidFill>
                <a:srgbClr val="C00000"/>
              </a:solidFill>
              <a:latin typeface="Aparajita" panose="02020603050405020304" pitchFamily="18" charset="0"/>
              <a:ea typeface="Baskerville" panose="02020502070401020303" pitchFamily="18" charset="0"/>
              <a:cs typeface="Aparajita" panose="02020603050405020304" pitchFamily="18" charset="0"/>
            </a:endParaRPr>
          </a:p>
          <a:p>
            <a:endParaRPr lang="en-TW" sz="2400" dirty="0">
              <a:solidFill>
                <a:srgbClr val="C00000"/>
              </a:solidFill>
              <a:latin typeface="Aparajita" panose="02020603050405020304" pitchFamily="18" charset="0"/>
              <a:ea typeface="Baskerville" panose="02020502070401020303" pitchFamily="18" charset="0"/>
              <a:cs typeface="Aparajita" panose="02020603050405020304" pitchFamily="18" charset="0"/>
            </a:endParaRPr>
          </a:p>
          <a:p>
            <a:endParaRPr lang="en-TW" sz="2400" dirty="0">
              <a:solidFill>
                <a:srgbClr val="C00000"/>
              </a:solidFill>
              <a:latin typeface="Aparajita" panose="02020603050405020304" pitchFamily="18" charset="0"/>
              <a:ea typeface="Baskerville" panose="02020502070401020303" pitchFamily="18" charset="0"/>
              <a:cs typeface="Aparajita" panose="02020603050405020304" pitchFamily="18" charset="0"/>
            </a:endParaRPr>
          </a:p>
          <a:p>
            <a:r>
              <a:rPr lang="en-TW" sz="2400" dirty="0">
                <a:solidFill>
                  <a:srgbClr val="C00000"/>
                </a:solidFill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→ quenching fraction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5AB8683-3472-72DB-8416-D270BF5565B4}"/>
              </a:ext>
            </a:extLst>
          </p:cNvPr>
          <p:cNvSpPr txBox="1"/>
          <p:nvPr/>
        </p:nvSpPr>
        <p:spPr>
          <a:xfrm>
            <a:off x="5901075" y="6553205"/>
            <a:ext cx="389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TW" sz="2000" dirty="0">
                <a:latin typeface="Aparajita" panose="02020603050405020304" pitchFamily="18" charset="0"/>
                <a:cs typeface="Aparajita" panose="02020603050405020304" pitchFamily="18" charset="0"/>
              </a:rPr>
              <a:t>13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0F83EA3-00D9-3155-515B-28C7E9AE6520}"/>
              </a:ext>
            </a:extLst>
          </p:cNvPr>
          <p:cNvSpPr txBox="1"/>
          <p:nvPr/>
        </p:nvSpPr>
        <p:spPr>
          <a:xfrm>
            <a:off x="412721" y="6425786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dirty="0">
                <a:latin typeface="Aparajita" panose="02020603050405020304" pitchFamily="18" charset="0"/>
                <a:cs typeface="Aparajita" panose="02020603050405020304" pitchFamily="18" charset="0"/>
              </a:rPr>
              <a:t>(Ho et al. in prep.)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2B5A2CA-F76D-CE71-2337-3E66EC7553F2}"/>
              </a:ext>
            </a:extLst>
          </p:cNvPr>
          <p:cNvSpPr/>
          <p:nvPr/>
        </p:nvSpPr>
        <p:spPr>
          <a:xfrm>
            <a:off x="4332065" y="864004"/>
            <a:ext cx="252000" cy="252000"/>
          </a:xfrm>
          <a:prstGeom prst="roundRect">
            <a:avLst/>
          </a:prstGeom>
          <a:solidFill>
            <a:srgbClr val="DAF0F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97E026-DA15-3CF7-EC74-15E0DEB07C81}"/>
              </a:ext>
            </a:extLst>
          </p:cNvPr>
          <p:cNvSpPr txBox="1"/>
          <p:nvPr/>
        </p:nvSpPr>
        <p:spPr>
          <a:xfrm>
            <a:off x="4619638" y="789949"/>
            <a:ext cx="21636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TW" sz="20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Inside-out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A4C75CC-021C-8BEE-D6AC-DF4113C48549}"/>
              </a:ext>
            </a:extLst>
          </p:cNvPr>
          <p:cNvSpPr/>
          <p:nvPr/>
        </p:nvSpPr>
        <p:spPr>
          <a:xfrm>
            <a:off x="5846045" y="864004"/>
            <a:ext cx="255600" cy="252000"/>
          </a:xfrm>
          <a:prstGeom prst="roundRect">
            <a:avLst/>
          </a:prstGeom>
          <a:solidFill>
            <a:srgbClr val="FFE9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B28F6A-5A73-D5ED-066A-E020804905B3}"/>
              </a:ext>
            </a:extLst>
          </p:cNvPr>
          <p:cNvSpPr txBox="1"/>
          <p:nvPr/>
        </p:nvSpPr>
        <p:spPr>
          <a:xfrm>
            <a:off x="6133618" y="789949"/>
            <a:ext cx="10741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TW" sz="20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Outside-in</a:t>
            </a:r>
          </a:p>
        </p:txBody>
      </p:sp>
    </p:spTree>
    <p:extLst>
      <p:ext uri="{BB962C8B-B14F-4D97-AF65-F5344CB8AC3E}">
        <p14:creationId xmlns:p14="http://schemas.microsoft.com/office/powerpoint/2010/main" val="4207483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18408-0E0C-5F80-49D1-C06F7C72B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AEEC79-13DB-0BE3-C0D8-B5C43842C781}"/>
              </a:ext>
            </a:extLst>
          </p:cNvPr>
          <p:cNvSpPr txBox="1"/>
          <p:nvPr/>
        </p:nvSpPr>
        <p:spPr>
          <a:xfrm>
            <a:off x="329784" y="224212"/>
            <a:ext cx="4706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sz="36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Full sample (~10000 galaxies)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376EB83-7D55-239C-27AC-C0412F1590D1}"/>
              </a:ext>
            </a:extLst>
          </p:cNvPr>
          <p:cNvCxnSpPr>
            <a:cxnSpLocks/>
          </p:cNvCxnSpPr>
          <p:nvPr/>
        </p:nvCxnSpPr>
        <p:spPr>
          <a:xfrm>
            <a:off x="329784" y="224212"/>
            <a:ext cx="0" cy="540000"/>
          </a:xfrm>
          <a:prstGeom prst="line">
            <a:avLst/>
          </a:prstGeom>
          <a:ln w="381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CE9894E-05AF-9ED0-4F66-5A941BB23854}"/>
              </a:ext>
            </a:extLst>
          </p:cNvPr>
          <p:cNvSpPr txBox="1"/>
          <p:nvPr/>
        </p:nvSpPr>
        <p:spPr>
          <a:xfrm>
            <a:off x="11374147" y="6488668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TW" sz="24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Result</a:t>
            </a:r>
          </a:p>
        </p:txBody>
      </p:sp>
      <p:pic>
        <p:nvPicPr>
          <p:cNvPr id="13" name="Picture 12" descr="A group of graphs showing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8E2F16BA-6BF6-1D37-ADEF-70C149AF5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84" y="1115191"/>
            <a:ext cx="7079343" cy="537347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B2CC2D-1CF9-44BD-6A9B-14EC9D8EB6E6}"/>
              </a:ext>
            </a:extLst>
          </p:cNvPr>
          <p:cNvSpPr txBox="1"/>
          <p:nvPr/>
        </p:nvSpPr>
        <p:spPr>
          <a:xfrm>
            <a:off x="705312" y="2905778"/>
            <a:ext cx="1148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sz="24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sSFR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0A1021-A258-3515-10BC-F4CB324AFF67}"/>
              </a:ext>
            </a:extLst>
          </p:cNvPr>
          <p:cNvSpPr/>
          <p:nvPr/>
        </p:nvSpPr>
        <p:spPr>
          <a:xfrm>
            <a:off x="1529697" y="6323888"/>
            <a:ext cx="4110527" cy="1025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B71654-8949-2893-987E-0CCA24ED9232}"/>
              </a:ext>
            </a:extLst>
          </p:cNvPr>
          <p:cNvSpPr/>
          <p:nvPr/>
        </p:nvSpPr>
        <p:spPr>
          <a:xfrm>
            <a:off x="1605184" y="3641255"/>
            <a:ext cx="4110527" cy="1025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882156-FE91-92AB-A533-EB07F565CAF6}"/>
              </a:ext>
            </a:extLst>
          </p:cNvPr>
          <p:cNvSpPr/>
          <p:nvPr/>
        </p:nvSpPr>
        <p:spPr>
          <a:xfrm>
            <a:off x="329785" y="2187912"/>
            <a:ext cx="165872" cy="31104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8D8790-42BB-26E3-EF37-57F95BD10949}"/>
              </a:ext>
            </a:extLst>
          </p:cNvPr>
          <p:cNvSpPr/>
          <p:nvPr/>
        </p:nvSpPr>
        <p:spPr>
          <a:xfrm>
            <a:off x="3843819" y="2086014"/>
            <a:ext cx="165872" cy="31104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404AFB2-EEB0-C8E3-D0EA-AC9381DA5824}"/>
              </a:ext>
            </a:extLst>
          </p:cNvPr>
          <p:cNvSpPr/>
          <p:nvPr/>
        </p:nvSpPr>
        <p:spPr>
          <a:xfrm>
            <a:off x="3660446" y="1997936"/>
            <a:ext cx="183371" cy="3359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F47D017-7D12-67D3-44F6-F6622B1E27AF}"/>
              </a:ext>
            </a:extLst>
          </p:cNvPr>
          <p:cNvSpPr/>
          <p:nvPr/>
        </p:nvSpPr>
        <p:spPr>
          <a:xfrm>
            <a:off x="7183025" y="2012912"/>
            <a:ext cx="183371" cy="3359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20">
                <a:extLst>
                  <a:ext uri="{FF2B5EF4-FFF2-40B4-BE49-F238E27FC236}">
                    <a16:creationId xmlns:a16="http://schemas.microsoft.com/office/drawing/2014/main" id="{0964DDDD-2826-B884-93C6-F70CF7EBE6A7}"/>
                  </a:ext>
                </a:extLst>
              </p:cNvPr>
              <p:cNvSpPr txBox="1"/>
              <p:nvPr/>
            </p:nvSpPr>
            <p:spPr>
              <a:xfrm>
                <a:off x="2808849" y="6353535"/>
                <a:ext cx="2121212" cy="42377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0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log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zh-TW" sz="20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 (%)</a:t>
                </a:r>
                <a:endParaRPr lang="zh-TW" altLang="en-US" sz="2000" dirty="0">
                  <a:latin typeface="Aparajita" panose="02020603050405020304" pitchFamily="18" charset="0"/>
                  <a:cs typeface="Aparajita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字方塊 20">
                <a:extLst>
                  <a:ext uri="{FF2B5EF4-FFF2-40B4-BE49-F238E27FC236}">
                    <a16:creationId xmlns:a16="http://schemas.microsoft.com/office/drawing/2014/main" id="{0964DDDD-2826-B884-93C6-F70CF7EBE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849" y="6353535"/>
                <a:ext cx="2121212" cy="423770"/>
              </a:xfrm>
              <a:prstGeom prst="rect">
                <a:avLst/>
              </a:prstGeom>
              <a:blipFill>
                <a:blip r:embed="rId4"/>
                <a:stretch>
                  <a:fillRect b="-264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3">
                <a:extLst>
                  <a:ext uri="{FF2B5EF4-FFF2-40B4-BE49-F238E27FC236}">
                    <a16:creationId xmlns:a16="http://schemas.microsoft.com/office/drawing/2014/main" id="{954B4C63-199B-1C64-AACC-718F24B9A22F}"/>
                  </a:ext>
                </a:extLst>
              </p:cNvPr>
              <p:cNvSpPr txBox="1"/>
              <p:nvPr/>
            </p:nvSpPr>
            <p:spPr>
              <a:xfrm rot="16200000">
                <a:off x="-823977" y="3480643"/>
                <a:ext cx="2121212" cy="42377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0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Log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zh-TW" altLang="en-US" sz="2000" dirty="0">
                  <a:latin typeface="Aparajita" panose="02020603050405020304" pitchFamily="18" charset="0"/>
                  <a:cs typeface="Aparajita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文字方塊 23">
                <a:extLst>
                  <a:ext uri="{FF2B5EF4-FFF2-40B4-BE49-F238E27FC236}">
                    <a16:creationId xmlns:a16="http://schemas.microsoft.com/office/drawing/2014/main" id="{954B4C63-199B-1C64-AACC-718F24B9A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823977" y="3480643"/>
                <a:ext cx="2121212" cy="423770"/>
              </a:xfrm>
              <a:prstGeom prst="rect">
                <a:avLst/>
              </a:prstGeom>
              <a:blipFill>
                <a:blip r:embed="rId5"/>
                <a:stretch>
                  <a:fillRect r="-25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37A5EAC-1335-7EBF-84EF-804B035AC4DA}"/>
                  </a:ext>
                </a:extLst>
              </p:cNvPr>
              <p:cNvSpPr txBox="1"/>
              <p:nvPr/>
            </p:nvSpPr>
            <p:spPr>
              <a:xfrm>
                <a:off x="4317290" y="2905779"/>
                <a:ext cx="138336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0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0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en-US" altLang="zh-TW" sz="2000" b="0" i="0" smtClean="0">
                          <a:latin typeface="Cambria Math" panose="02040503050406030204" pitchFamily="18" charset="0"/>
                        </a:rPr>
                        <m:t>4000</m:t>
                      </m:r>
                    </m:oMath>
                  </m:oMathPara>
                </a14:m>
                <a:endParaRPr lang="en-TW" sz="2000" dirty="0">
                  <a:latin typeface="Aparajita" panose="02020603050405020304" pitchFamily="18" charset="0"/>
                  <a:ea typeface="Baskerville" panose="02020502070401020303" pitchFamily="18" charset="0"/>
                  <a:cs typeface="Aparajita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37A5EAC-1335-7EBF-84EF-804B035AC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290" y="2905779"/>
                <a:ext cx="1383367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4B36DCAC-A3A5-33B2-252E-11881AE2576C}"/>
              </a:ext>
            </a:extLst>
          </p:cNvPr>
          <p:cNvSpPr txBox="1"/>
          <p:nvPr/>
        </p:nvSpPr>
        <p:spPr>
          <a:xfrm>
            <a:off x="4317290" y="5658159"/>
            <a:ext cx="13052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TW" sz="24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LI(N)ER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A9F8C7D-5EC7-4D04-A847-2A49D2F59F34}"/>
              </a:ext>
            </a:extLst>
          </p:cNvPr>
          <p:cNvSpPr txBox="1"/>
          <p:nvPr/>
        </p:nvSpPr>
        <p:spPr>
          <a:xfrm>
            <a:off x="699062" y="5658160"/>
            <a:ext cx="13052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TW" sz="24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PSB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462411-3368-F2B9-7D91-041C98C1B1B1}"/>
              </a:ext>
            </a:extLst>
          </p:cNvPr>
          <p:cNvSpPr txBox="1"/>
          <p:nvPr/>
        </p:nvSpPr>
        <p:spPr>
          <a:xfrm>
            <a:off x="7139094" y="2316653"/>
            <a:ext cx="492443" cy="285299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TW" sz="20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Global sSFR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0D9E046-AFB1-7EEB-912D-3F9B0D9931FD}"/>
              </a:ext>
            </a:extLst>
          </p:cNvPr>
          <p:cNvSpPr txBox="1"/>
          <p:nvPr/>
        </p:nvSpPr>
        <p:spPr>
          <a:xfrm>
            <a:off x="7631537" y="1382284"/>
            <a:ext cx="418674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sz="24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Different criteria leads to different</a:t>
            </a:r>
          </a:p>
          <a:p>
            <a:endParaRPr lang="en-TW" sz="2400" dirty="0">
              <a:latin typeface="Aparajita" panose="02020603050405020304" pitchFamily="18" charset="0"/>
              <a:ea typeface="Baskerville" panose="02020502070401020303" pitchFamily="18" charset="0"/>
              <a:cs typeface="Aparajita" panose="02020603050405020304" pitchFamily="18" charset="0"/>
            </a:endParaRPr>
          </a:p>
          <a:p>
            <a:r>
              <a:rPr lang="en-TW" sz="2400" dirty="0">
                <a:solidFill>
                  <a:schemeClr val="accent3"/>
                </a:solidFill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→ selected galaxies/spaxels numbers</a:t>
            </a:r>
            <a:endParaRPr lang="en-TW" sz="2400" dirty="0">
              <a:latin typeface="Aparajita" panose="02020603050405020304" pitchFamily="18" charset="0"/>
              <a:ea typeface="Baskerville" panose="02020502070401020303" pitchFamily="18" charset="0"/>
              <a:cs typeface="Aparajita" panose="02020603050405020304" pitchFamily="18" charset="0"/>
            </a:endParaRPr>
          </a:p>
          <a:p>
            <a:r>
              <a:rPr lang="en-TW" sz="2400" dirty="0">
                <a:solidFill>
                  <a:schemeClr val="accent3"/>
                </a:solidFill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→ </a:t>
            </a:r>
            <a:r>
              <a:rPr lang="en-US" sz="2400" dirty="0">
                <a:solidFill>
                  <a:schemeClr val="accent3"/>
                </a:solidFill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level of strictness and timescales</a:t>
            </a:r>
            <a:endParaRPr lang="en-TW" sz="2400" dirty="0">
              <a:solidFill>
                <a:srgbClr val="C00000"/>
              </a:solidFill>
              <a:latin typeface="Aparajita" panose="02020603050405020304" pitchFamily="18" charset="0"/>
              <a:ea typeface="Baskerville" panose="02020502070401020303" pitchFamily="18" charset="0"/>
              <a:cs typeface="Aparajita" panose="02020603050405020304" pitchFamily="18" charset="0"/>
            </a:endParaRPr>
          </a:p>
          <a:p>
            <a:endParaRPr lang="en-TW" sz="2400" dirty="0">
              <a:solidFill>
                <a:srgbClr val="C00000"/>
              </a:solidFill>
              <a:latin typeface="Aparajita" panose="02020603050405020304" pitchFamily="18" charset="0"/>
              <a:ea typeface="Baskerville" panose="02020502070401020303" pitchFamily="18" charset="0"/>
              <a:cs typeface="Aparajita" panose="02020603050405020304" pitchFamily="18" charset="0"/>
            </a:endParaRPr>
          </a:p>
          <a:p>
            <a:r>
              <a:rPr lang="en-TW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→ global sSFR distributions</a:t>
            </a:r>
            <a:endParaRPr lang="en-TW" sz="2400" dirty="0">
              <a:solidFill>
                <a:srgbClr val="C00000"/>
              </a:solidFill>
              <a:latin typeface="Aparajita" panose="02020603050405020304" pitchFamily="18" charset="0"/>
              <a:ea typeface="Baskerville" panose="02020502070401020303" pitchFamily="18" charset="0"/>
              <a:cs typeface="Aparajita" panose="02020603050405020304" pitchFamily="18" charset="0"/>
            </a:endParaRPr>
          </a:p>
          <a:p>
            <a:r>
              <a:rPr lang="en-TW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→ galaxy types</a:t>
            </a:r>
            <a:endParaRPr lang="en-TW" sz="2400" dirty="0">
              <a:solidFill>
                <a:srgbClr val="C00000"/>
              </a:solidFill>
              <a:latin typeface="Aparajita" panose="02020603050405020304" pitchFamily="18" charset="0"/>
              <a:ea typeface="Baskerville" panose="02020502070401020303" pitchFamily="18" charset="0"/>
              <a:cs typeface="Aparajita" panose="02020603050405020304" pitchFamily="18" charset="0"/>
            </a:endParaRPr>
          </a:p>
          <a:p>
            <a:endParaRPr lang="en-TW" sz="2400" dirty="0">
              <a:solidFill>
                <a:srgbClr val="C00000"/>
              </a:solidFill>
              <a:latin typeface="Aparajita" panose="02020603050405020304" pitchFamily="18" charset="0"/>
              <a:ea typeface="Baskerville" panose="02020502070401020303" pitchFamily="18" charset="0"/>
              <a:cs typeface="Aparajita" panose="02020603050405020304" pitchFamily="18" charset="0"/>
            </a:endParaRPr>
          </a:p>
          <a:p>
            <a:r>
              <a:rPr lang="en-TW" sz="2400" dirty="0">
                <a:solidFill>
                  <a:srgbClr val="C00000"/>
                </a:solidFill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→ quenching fraction</a:t>
            </a:r>
          </a:p>
          <a:p>
            <a:r>
              <a:rPr lang="en-TW" sz="2400" dirty="0">
                <a:solidFill>
                  <a:srgbClr val="C00000"/>
                </a:solidFill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→ sensitivity for differ</a:t>
            </a:r>
            <a:r>
              <a:rPr lang="en-US" sz="2400" dirty="0">
                <a:solidFill>
                  <a:srgbClr val="C00000"/>
                </a:solidFill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e</a:t>
            </a:r>
            <a:r>
              <a:rPr lang="en-TW" sz="2400" dirty="0">
                <a:solidFill>
                  <a:srgbClr val="C00000"/>
                </a:solidFill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nt types of quenching</a:t>
            </a:r>
          </a:p>
          <a:p>
            <a:endParaRPr lang="en-TW" sz="2400" dirty="0">
              <a:latin typeface="Aparajita" panose="02020603050405020304" pitchFamily="18" charset="0"/>
              <a:ea typeface="Baskerville" panose="02020502070401020303" pitchFamily="18" charset="0"/>
              <a:cs typeface="Aparajita" panose="02020603050405020304" pitchFamily="18" charset="0"/>
            </a:endParaRPr>
          </a:p>
          <a:p>
            <a:endParaRPr lang="en-TW" sz="2400" dirty="0">
              <a:latin typeface="Aparajita" panose="02020603050405020304" pitchFamily="18" charset="0"/>
              <a:ea typeface="Baskerville" panose="02020502070401020303" pitchFamily="18" charset="0"/>
              <a:cs typeface="Aparajita" panose="02020603050405020304" pitchFamily="18" charset="0"/>
            </a:endParaRPr>
          </a:p>
          <a:p>
            <a:endParaRPr lang="en-TW" sz="2400" dirty="0">
              <a:latin typeface="Aparajita" panose="02020603050405020304" pitchFamily="18" charset="0"/>
              <a:ea typeface="Baskerville" panose="02020502070401020303" pitchFamily="18" charset="0"/>
              <a:cs typeface="Aparajita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B6C1D7D-4A9F-00A9-2051-AF8623772BB6}"/>
              </a:ext>
            </a:extLst>
          </p:cNvPr>
          <p:cNvSpPr txBox="1"/>
          <p:nvPr/>
        </p:nvSpPr>
        <p:spPr>
          <a:xfrm>
            <a:off x="5901075" y="6553205"/>
            <a:ext cx="389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TW" sz="2000" dirty="0">
                <a:latin typeface="Aparajita" panose="02020603050405020304" pitchFamily="18" charset="0"/>
                <a:cs typeface="Aparajita" panose="02020603050405020304" pitchFamily="18" charset="0"/>
              </a:rPr>
              <a:t>14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7CC0456-8725-54B1-279B-B2544FE2A7A6}"/>
              </a:ext>
            </a:extLst>
          </p:cNvPr>
          <p:cNvSpPr txBox="1"/>
          <p:nvPr/>
        </p:nvSpPr>
        <p:spPr>
          <a:xfrm>
            <a:off x="412721" y="6425786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dirty="0">
                <a:latin typeface="Aparajita" panose="02020603050405020304" pitchFamily="18" charset="0"/>
                <a:cs typeface="Aparajita" panose="02020603050405020304" pitchFamily="18" charset="0"/>
              </a:rPr>
              <a:t>(Ho et al. in prep.)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E96C43C-DD7D-373C-8D41-84C4EEA4923B}"/>
              </a:ext>
            </a:extLst>
          </p:cNvPr>
          <p:cNvSpPr/>
          <p:nvPr/>
        </p:nvSpPr>
        <p:spPr>
          <a:xfrm>
            <a:off x="4332065" y="864004"/>
            <a:ext cx="252000" cy="252000"/>
          </a:xfrm>
          <a:prstGeom prst="roundRect">
            <a:avLst/>
          </a:prstGeom>
          <a:solidFill>
            <a:srgbClr val="DAF0F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28AEE1-6580-D806-3BC1-46307FA9F7F3}"/>
              </a:ext>
            </a:extLst>
          </p:cNvPr>
          <p:cNvSpPr txBox="1"/>
          <p:nvPr/>
        </p:nvSpPr>
        <p:spPr>
          <a:xfrm>
            <a:off x="4619638" y="789949"/>
            <a:ext cx="21636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TW" sz="20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Inside-out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B34891D-E1B7-03FD-411D-76100F25006E}"/>
              </a:ext>
            </a:extLst>
          </p:cNvPr>
          <p:cNvSpPr/>
          <p:nvPr/>
        </p:nvSpPr>
        <p:spPr>
          <a:xfrm>
            <a:off x="5846045" y="864004"/>
            <a:ext cx="255600" cy="252000"/>
          </a:xfrm>
          <a:prstGeom prst="roundRect">
            <a:avLst/>
          </a:prstGeom>
          <a:solidFill>
            <a:srgbClr val="FFE9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43FD1E-93BB-8510-A99D-0054C819DD1B}"/>
              </a:ext>
            </a:extLst>
          </p:cNvPr>
          <p:cNvSpPr txBox="1"/>
          <p:nvPr/>
        </p:nvSpPr>
        <p:spPr>
          <a:xfrm>
            <a:off x="6133618" y="789949"/>
            <a:ext cx="10741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TW" sz="20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Outside-in</a:t>
            </a:r>
          </a:p>
        </p:txBody>
      </p:sp>
    </p:spTree>
    <p:extLst>
      <p:ext uri="{BB962C8B-B14F-4D97-AF65-F5344CB8AC3E}">
        <p14:creationId xmlns:p14="http://schemas.microsoft.com/office/powerpoint/2010/main" val="2060093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C36FD-D75A-3ECB-6AE0-9D29F632C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6052AD-3ADB-32EB-17B1-8A2145F10BF1}"/>
              </a:ext>
            </a:extLst>
          </p:cNvPr>
          <p:cNvSpPr txBox="1"/>
          <p:nvPr/>
        </p:nvSpPr>
        <p:spPr>
          <a:xfrm>
            <a:off x="329784" y="224212"/>
            <a:ext cx="3836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sz="36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Stellar mass dependence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E7860C-DB50-F993-A7EE-1D246463BB1D}"/>
              </a:ext>
            </a:extLst>
          </p:cNvPr>
          <p:cNvCxnSpPr>
            <a:cxnSpLocks/>
          </p:cNvCxnSpPr>
          <p:nvPr/>
        </p:nvCxnSpPr>
        <p:spPr>
          <a:xfrm>
            <a:off x="329784" y="224212"/>
            <a:ext cx="0" cy="540000"/>
          </a:xfrm>
          <a:prstGeom prst="line">
            <a:avLst/>
          </a:prstGeom>
          <a:ln w="381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8198556-DF90-880B-D3E0-981D74266A96}"/>
              </a:ext>
            </a:extLst>
          </p:cNvPr>
          <p:cNvSpPr txBox="1"/>
          <p:nvPr/>
        </p:nvSpPr>
        <p:spPr>
          <a:xfrm>
            <a:off x="11374147" y="6488668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TW" sz="24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Result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AF3983-ADE0-5140-04D1-D4D84D3B8CB5}"/>
              </a:ext>
            </a:extLst>
          </p:cNvPr>
          <p:cNvSpPr txBox="1"/>
          <p:nvPr/>
        </p:nvSpPr>
        <p:spPr>
          <a:xfrm>
            <a:off x="5901075" y="6553205"/>
            <a:ext cx="389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TW" sz="2000" dirty="0">
                <a:latin typeface="Aparajita" panose="02020603050405020304" pitchFamily="18" charset="0"/>
                <a:cs typeface="Aparajita" panose="02020603050405020304" pitchFamily="18" charset="0"/>
              </a:rPr>
              <a:t>15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C1DE132-CC83-2C38-4F97-AAAA768CF22C}"/>
              </a:ext>
            </a:extLst>
          </p:cNvPr>
          <p:cNvSpPr txBox="1"/>
          <p:nvPr/>
        </p:nvSpPr>
        <p:spPr>
          <a:xfrm>
            <a:off x="10416879" y="394880"/>
            <a:ext cx="1556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>
                <a:latin typeface="Aparajita" panose="02020603050405020304" pitchFamily="18" charset="0"/>
                <a:cs typeface="Aparajita" panose="02020603050405020304" pitchFamily="18" charset="0"/>
              </a:rPr>
              <a:t>(Ho et al. in prep.)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D468058-1F06-C7DF-940A-FD2E800C7943}"/>
                  </a:ext>
                </a:extLst>
              </p:cNvPr>
              <p:cNvSpPr txBox="1"/>
              <p:nvPr/>
            </p:nvSpPr>
            <p:spPr>
              <a:xfrm>
                <a:off x="329784" y="5817691"/>
                <a:ext cx="115548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TW" sz="2400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→ Central and high-mass satellite galaxies have higher inside-out quenching fraction in sSFR,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0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0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altLang="zh-TW" sz="2000" b="0" i="0" smtClean="0">
                        <a:latin typeface="Cambria Math" panose="02040503050406030204" pitchFamily="18" charset="0"/>
                      </a:rPr>
                      <m:t>4000</m:t>
                    </m:r>
                  </m:oMath>
                </a14:m>
                <a:r>
                  <a:rPr lang="en-TW" sz="2400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, LI(N)ER</a:t>
                </a:r>
                <a:endParaRPr lang="en-TW" sz="2400" dirty="0">
                  <a:latin typeface="Aparajita" panose="02020603050405020304" pitchFamily="18" charset="0"/>
                  <a:cs typeface="Aparajita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D468058-1F06-C7DF-940A-FD2E800C7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84" y="5817691"/>
                <a:ext cx="11554880" cy="461665"/>
              </a:xfrm>
              <a:prstGeom prst="rect">
                <a:avLst/>
              </a:prstGeom>
              <a:blipFill>
                <a:blip r:embed="rId3"/>
                <a:stretch>
                  <a:fillRect l="-768" t="-15789" b="-31579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17677225-DCFA-DB70-4AEC-51FDA0B5EC9A}"/>
              </a:ext>
            </a:extLst>
          </p:cNvPr>
          <p:cNvGrpSpPr/>
          <p:nvPr/>
        </p:nvGrpSpPr>
        <p:grpSpPr>
          <a:xfrm>
            <a:off x="142480" y="1476038"/>
            <a:ext cx="11907039" cy="3721772"/>
            <a:chOff x="549916" y="1276571"/>
            <a:chExt cx="11049788" cy="3453819"/>
          </a:xfrm>
        </p:grpSpPr>
        <p:pic>
          <p:nvPicPr>
            <p:cNvPr id="11" name="Picture 10" descr="A graph of different colored lines&#10;&#10;Description automatically generated">
              <a:extLst>
                <a:ext uri="{FF2B5EF4-FFF2-40B4-BE49-F238E27FC236}">
                  <a16:creationId xmlns:a16="http://schemas.microsoft.com/office/drawing/2014/main" id="{BB2D0107-5A60-E9F5-6E39-E44F887CD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6159" b="49961"/>
            <a:stretch/>
          </p:blipFill>
          <p:spPr>
            <a:xfrm>
              <a:off x="549916" y="1276571"/>
              <a:ext cx="11049788" cy="3453819"/>
            </a:xfrm>
            <a:prstGeom prst="rect">
              <a:avLst/>
            </a:prstGeom>
          </p:spPr>
        </p:pic>
        <p:pic>
          <p:nvPicPr>
            <p:cNvPr id="12" name="Picture 11" descr="A graph of different colored lines&#10;&#10;Description automatically generated">
              <a:extLst>
                <a:ext uri="{FF2B5EF4-FFF2-40B4-BE49-F238E27FC236}">
                  <a16:creationId xmlns:a16="http://schemas.microsoft.com/office/drawing/2014/main" id="{882538F1-2431-0039-77FE-56BE7228B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79312" t="51189" r="475" b="37090"/>
            <a:stretch/>
          </p:blipFill>
          <p:spPr>
            <a:xfrm>
              <a:off x="9183865" y="1393871"/>
              <a:ext cx="2345492" cy="968837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4D8588C-5058-3D76-EC19-C4A42DBC3E53}"/>
              </a:ext>
            </a:extLst>
          </p:cNvPr>
          <p:cNvSpPr txBox="1"/>
          <p:nvPr/>
        </p:nvSpPr>
        <p:spPr>
          <a:xfrm>
            <a:off x="1490999" y="1040309"/>
            <a:ext cx="825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TW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sSFR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24C169-BDA3-F76D-CBA5-328738AF0558}"/>
              </a:ext>
            </a:extLst>
          </p:cNvPr>
          <p:cNvSpPr txBox="1"/>
          <p:nvPr/>
        </p:nvSpPr>
        <p:spPr>
          <a:xfrm>
            <a:off x="10068624" y="1040309"/>
            <a:ext cx="128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TW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LI(N)ER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E0BF45B-7B71-3734-0D87-85CB8667F34D}"/>
                  </a:ext>
                </a:extLst>
              </p:cNvPr>
              <p:cNvSpPr txBox="1"/>
              <p:nvPr/>
            </p:nvSpPr>
            <p:spPr>
              <a:xfrm>
                <a:off x="4157614" y="1040309"/>
                <a:ext cx="12842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4000</m:t>
                      </m:r>
                    </m:oMath>
                  </m:oMathPara>
                </a14:m>
                <a:endParaRPr lang="en-TW" sz="2400" dirty="0">
                  <a:latin typeface="Aparajita" panose="02020603050405020304" pitchFamily="18" charset="0"/>
                  <a:cs typeface="Aparajita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E0BF45B-7B71-3734-0D87-85CB8667F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614" y="1040309"/>
                <a:ext cx="1284262" cy="461665"/>
              </a:xfrm>
              <a:prstGeom prst="rect">
                <a:avLst/>
              </a:prstGeom>
              <a:blipFill>
                <a:blip r:embed="rId5"/>
                <a:stretch>
                  <a:fillRect l="-98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8A7A0E1B-D953-34FF-001F-0F25A9D61AD7}"/>
              </a:ext>
            </a:extLst>
          </p:cNvPr>
          <p:cNvSpPr txBox="1"/>
          <p:nvPr/>
        </p:nvSpPr>
        <p:spPr>
          <a:xfrm>
            <a:off x="7333915" y="1040309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TW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PSB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D18E3BF-371D-21DF-537C-7A2752304086}"/>
                  </a:ext>
                </a:extLst>
              </p:cNvPr>
              <p:cNvSpPr txBox="1"/>
              <p:nvPr/>
            </p:nvSpPr>
            <p:spPr>
              <a:xfrm>
                <a:off x="4451992" y="5341640"/>
                <a:ext cx="32880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TW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Log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halo</m:t>
                        </m:r>
                      </m:sub>
                    </m:sSub>
                  </m:oMath>
                </a14:m>
                <a:r>
                  <a:rPr lang="en-TW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(12.5 ~ 14.5)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D18E3BF-371D-21DF-537C-7A2752304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992" y="5341640"/>
                <a:ext cx="3288016" cy="461665"/>
              </a:xfrm>
              <a:prstGeom prst="rect">
                <a:avLst/>
              </a:prstGeom>
              <a:blipFill>
                <a:blip r:embed="rId6"/>
                <a:stretch>
                  <a:fillRect l="-2308" t="-10811" r="-2308" b="-2973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7359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D9A3B-CDB6-1AE2-9748-3E1AA78D9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843513-F741-63E4-3FDC-318FD6CAF4C7}"/>
              </a:ext>
            </a:extLst>
          </p:cNvPr>
          <p:cNvSpPr txBox="1"/>
          <p:nvPr/>
        </p:nvSpPr>
        <p:spPr>
          <a:xfrm>
            <a:off x="329784" y="224212"/>
            <a:ext cx="3836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sz="36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Stellar mass dependence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205255-32A2-9667-89E0-988760EC4E00}"/>
              </a:ext>
            </a:extLst>
          </p:cNvPr>
          <p:cNvCxnSpPr>
            <a:cxnSpLocks/>
          </p:cNvCxnSpPr>
          <p:nvPr/>
        </p:nvCxnSpPr>
        <p:spPr>
          <a:xfrm>
            <a:off x="329784" y="224212"/>
            <a:ext cx="0" cy="540000"/>
          </a:xfrm>
          <a:prstGeom prst="line">
            <a:avLst/>
          </a:prstGeom>
          <a:ln w="381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39AB793-FF56-82D8-F4CB-ED9628BD09C5}"/>
              </a:ext>
            </a:extLst>
          </p:cNvPr>
          <p:cNvSpPr txBox="1"/>
          <p:nvPr/>
        </p:nvSpPr>
        <p:spPr>
          <a:xfrm>
            <a:off x="11374147" y="6488668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TW" sz="24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Result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E88FA2F-B336-641D-A936-BD99AECB6626}"/>
              </a:ext>
            </a:extLst>
          </p:cNvPr>
          <p:cNvSpPr txBox="1"/>
          <p:nvPr/>
        </p:nvSpPr>
        <p:spPr>
          <a:xfrm>
            <a:off x="5901075" y="6553205"/>
            <a:ext cx="389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TW" sz="2000" dirty="0">
                <a:latin typeface="Aparajita" panose="02020603050405020304" pitchFamily="18" charset="0"/>
                <a:cs typeface="Aparajita" panose="02020603050405020304" pitchFamily="18" charset="0"/>
              </a:rPr>
              <a:t>16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395D291-D168-6637-1B6B-B92B129F8C49}"/>
                  </a:ext>
                </a:extLst>
              </p:cNvPr>
              <p:cNvSpPr txBox="1"/>
              <p:nvPr/>
            </p:nvSpPr>
            <p:spPr>
              <a:xfrm>
                <a:off x="329784" y="5803305"/>
                <a:ext cx="115548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TW" sz="2400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→ In contrast, low-mass satellite galaxies have higher outside-in quenching fraction in sSFR,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0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0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altLang="zh-TW" sz="2000" b="0" i="0" smtClean="0">
                        <a:latin typeface="Cambria Math" panose="02040503050406030204" pitchFamily="18" charset="0"/>
                      </a:rPr>
                      <m:t>4000</m:t>
                    </m:r>
                  </m:oMath>
                </a14:m>
                <a:r>
                  <a:rPr lang="en-TW" sz="24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, PSB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395D291-D168-6637-1B6B-B92B129F8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84" y="5803305"/>
                <a:ext cx="11554880" cy="461665"/>
              </a:xfrm>
              <a:prstGeom prst="rect">
                <a:avLst/>
              </a:prstGeom>
              <a:blipFill>
                <a:blip r:embed="rId3"/>
                <a:stretch>
                  <a:fillRect l="-768" t="-15789" b="-31579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D7D1F25-0F61-1FDD-5608-028CCC23C8F2}"/>
              </a:ext>
            </a:extLst>
          </p:cNvPr>
          <p:cNvSpPr txBox="1"/>
          <p:nvPr/>
        </p:nvSpPr>
        <p:spPr>
          <a:xfrm>
            <a:off x="10416879" y="394880"/>
            <a:ext cx="1556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>
                <a:latin typeface="Aparajita" panose="02020603050405020304" pitchFamily="18" charset="0"/>
                <a:cs typeface="Aparajita" panose="02020603050405020304" pitchFamily="18" charset="0"/>
              </a:rPr>
              <a:t>(Ho et al. in prep.)</a:t>
            </a:r>
          </a:p>
        </p:txBody>
      </p:sp>
      <p:pic>
        <p:nvPicPr>
          <p:cNvPr id="13" name="Picture 12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83E4C8CF-1220-8626-5EEB-A7EEADB4C49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37" t="50043" r="-637" b="6077"/>
          <a:stretch/>
        </p:blipFill>
        <p:spPr>
          <a:xfrm>
            <a:off x="218286" y="1528183"/>
            <a:ext cx="11907039" cy="372177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1F427FB-AD0E-4A08-AD89-960E6F03C416}"/>
              </a:ext>
            </a:extLst>
          </p:cNvPr>
          <p:cNvSpPr txBox="1"/>
          <p:nvPr/>
        </p:nvSpPr>
        <p:spPr>
          <a:xfrm>
            <a:off x="1490999" y="1040309"/>
            <a:ext cx="825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TW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sSFR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56AED7-11E2-258B-CD09-ACC50A5DBF16}"/>
              </a:ext>
            </a:extLst>
          </p:cNvPr>
          <p:cNvSpPr txBox="1"/>
          <p:nvPr/>
        </p:nvSpPr>
        <p:spPr>
          <a:xfrm>
            <a:off x="10068624" y="1040309"/>
            <a:ext cx="128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TW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LI(N)ER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460F5F7-F801-185C-7109-22497F59BCB2}"/>
                  </a:ext>
                </a:extLst>
              </p:cNvPr>
              <p:cNvSpPr txBox="1"/>
              <p:nvPr/>
            </p:nvSpPr>
            <p:spPr>
              <a:xfrm>
                <a:off x="4157614" y="1040309"/>
                <a:ext cx="12842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4000</m:t>
                      </m:r>
                    </m:oMath>
                  </m:oMathPara>
                </a14:m>
                <a:endParaRPr lang="en-TW" sz="2400" dirty="0">
                  <a:latin typeface="Aparajita" panose="02020603050405020304" pitchFamily="18" charset="0"/>
                  <a:cs typeface="Aparajita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460F5F7-F801-185C-7109-22497F59B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614" y="1040309"/>
                <a:ext cx="1284262" cy="461665"/>
              </a:xfrm>
              <a:prstGeom prst="rect">
                <a:avLst/>
              </a:prstGeom>
              <a:blipFill>
                <a:blip r:embed="rId5"/>
                <a:stretch>
                  <a:fillRect l="-98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883AAAC8-0A9E-E51F-33C0-D486134A791C}"/>
              </a:ext>
            </a:extLst>
          </p:cNvPr>
          <p:cNvSpPr txBox="1"/>
          <p:nvPr/>
        </p:nvSpPr>
        <p:spPr>
          <a:xfrm>
            <a:off x="7333915" y="1040309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TW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PSB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016C169-CD09-BF30-3882-5B8A054F57B4}"/>
                  </a:ext>
                </a:extLst>
              </p:cNvPr>
              <p:cNvSpPr txBox="1"/>
              <p:nvPr/>
            </p:nvSpPr>
            <p:spPr>
              <a:xfrm>
                <a:off x="4451992" y="5341640"/>
                <a:ext cx="32880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TW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Log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halo</m:t>
                        </m:r>
                      </m:sub>
                    </m:sSub>
                  </m:oMath>
                </a14:m>
                <a:r>
                  <a:rPr lang="en-TW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(12.5 ~ 14.5)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016C169-CD09-BF30-3882-5B8A054F5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992" y="5341640"/>
                <a:ext cx="3288016" cy="461665"/>
              </a:xfrm>
              <a:prstGeom prst="rect">
                <a:avLst/>
              </a:prstGeom>
              <a:blipFill>
                <a:blip r:embed="rId6"/>
                <a:stretch>
                  <a:fillRect l="-2308" t="-10811" r="-2308" b="-2973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CAF04B59-BBFB-52E3-5B5B-E3BC796E830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9312" t="51189" r="475" b="37090"/>
          <a:stretch/>
        </p:blipFill>
        <p:spPr>
          <a:xfrm>
            <a:off x="9446257" y="1602438"/>
            <a:ext cx="2527457" cy="10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41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8F2A5-6E5F-D4CE-9456-368AFCBAC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D1A99A-DDD5-8B9C-85DA-FD355D4A135F}"/>
              </a:ext>
            </a:extLst>
          </p:cNvPr>
          <p:cNvSpPr txBox="1"/>
          <p:nvPr/>
        </p:nvSpPr>
        <p:spPr>
          <a:xfrm>
            <a:off x="329784" y="224212"/>
            <a:ext cx="3836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sz="36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Stellar mass dependence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D3E197-E9D7-6347-A1F0-2707BF396843}"/>
              </a:ext>
            </a:extLst>
          </p:cNvPr>
          <p:cNvCxnSpPr>
            <a:cxnSpLocks/>
          </p:cNvCxnSpPr>
          <p:nvPr/>
        </p:nvCxnSpPr>
        <p:spPr>
          <a:xfrm>
            <a:off x="329784" y="224212"/>
            <a:ext cx="0" cy="540000"/>
          </a:xfrm>
          <a:prstGeom prst="line">
            <a:avLst/>
          </a:prstGeom>
          <a:ln w="381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5647376-9446-2CB8-84E5-4142E0164694}"/>
              </a:ext>
            </a:extLst>
          </p:cNvPr>
          <p:cNvSpPr txBox="1"/>
          <p:nvPr/>
        </p:nvSpPr>
        <p:spPr>
          <a:xfrm>
            <a:off x="11374147" y="6488668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TW" sz="24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Result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8E602CD-7C4A-0F55-63D2-58EDF4376697}"/>
              </a:ext>
            </a:extLst>
          </p:cNvPr>
          <p:cNvSpPr txBox="1"/>
          <p:nvPr/>
        </p:nvSpPr>
        <p:spPr>
          <a:xfrm>
            <a:off x="5901075" y="6553205"/>
            <a:ext cx="389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TW" sz="2000" dirty="0">
                <a:latin typeface="Aparajita" panose="02020603050405020304" pitchFamily="18" charset="0"/>
                <a:cs typeface="Aparajita" panose="02020603050405020304" pitchFamily="18" charset="0"/>
              </a:rPr>
              <a:t>17</a:t>
            </a:r>
          </a:p>
        </p:txBody>
      </p:sp>
      <p:pic>
        <p:nvPicPr>
          <p:cNvPr id="7" name="Picture 6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51A13DBD-7778-E2B7-E872-A98302934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84" y="882340"/>
            <a:ext cx="7870423" cy="56063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6DC65F6-D46D-0022-4382-7BBD6E6E6565}"/>
                  </a:ext>
                </a:extLst>
              </p:cNvPr>
              <p:cNvSpPr txBox="1"/>
              <p:nvPr/>
            </p:nvSpPr>
            <p:spPr>
              <a:xfrm>
                <a:off x="8200207" y="1171107"/>
                <a:ext cx="3991793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TW" sz="2400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For sSFR,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0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0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altLang="zh-TW" sz="2000" b="0" i="0" smtClean="0">
                        <a:latin typeface="Cambria Math" panose="02040503050406030204" pitchFamily="18" charset="0"/>
                      </a:rPr>
                      <m:t>4000</m:t>
                    </m:r>
                  </m:oMath>
                </a14:m>
                <a:r>
                  <a:rPr lang="en-TW" sz="2400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, LI(N)ER</a:t>
                </a:r>
              </a:p>
              <a:p>
                <a:r>
                  <a:rPr lang="en-TW" sz="2400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→ Mass quenching plays important role in massive galaxies</a:t>
                </a:r>
              </a:p>
              <a:p>
                <a:endParaRPr lang="en-TW" sz="2400" dirty="0">
                  <a:latin typeface="Aparajita" panose="02020603050405020304" pitchFamily="18" charset="0"/>
                  <a:cs typeface="Aparajita" panose="02020603050405020304" pitchFamily="18" charset="0"/>
                </a:endParaRPr>
              </a:p>
              <a:p>
                <a:r>
                  <a:rPr lang="en-TW" sz="2400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→ Environmental quenching is more effective in low-mass galaxies</a:t>
                </a:r>
                <a:endParaRPr lang="en-TW" sz="2400" dirty="0">
                  <a:latin typeface="Aparajita" panose="02020603050405020304" pitchFamily="18" charset="0"/>
                  <a:cs typeface="Aparajita" panose="02020603050405020304" pitchFamily="18" charset="0"/>
                </a:endParaRPr>
              </a:p>
              <a:p>
                <a:endParaRPr lang="en-TW" sz="2400" dirty="0">
                  <a:latin typeface="Aparajita" panose="02020603050405020304" pitchFamily="18" charset="0"/>
                  <a:cs typeface="Aparajita" panose="02020603050405020304" pitchFamily="18" charset="0"/>
                </a:endParaRPr>
              </a:p>
              <a:p>
                <a:endParaRPr lang="en-TW" sz="2400" dirty="0">
                  <a:latin typeface="Aparajita" panose="02020603050405020304" pitchFamily="18" charset="0"/>
                  <a:cs typeface="Aparajita" panose="02020603050405020304" pitchFamily="18" charset="0"/>
                </a:endParaRPr>
              </a:p>
              <a:p>
                <a:r>
                  <a:rPr lang="en-TW" sz="24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PSB shows no/weak dependence</a:t>
                </a:r>
              </a:p>
              <a:p>
                <a:r>
                  <a:rPr lang="en-TW" sz="2400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→ PSB can only select galaxies in specific quenching stage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6DC65F6-D46D-0022-4382-7BBD6E6E6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0207" y="1171107"/>
                <a:ext cx="3991793" cy="4154984"/>
              </a:xfrm>
              <a:prstGeom prst="rect">
                <a:avLst/>
              </a:prstGeom>
              <a:blipFill>
                <a:blip r:embed="rId4"/>
                <a:stretch>
                  <a:fillRect l="-2532" t="-915" r="-949" b="-2134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0159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A6ADE-1934-E9E7-4F54-E8190819C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EC58D74-8ECE-5F7A-2E84-C222A313FB51}"/>
              </a:ext>
            </a:extLst>
          </p:cNvPr>
          <p:cNvSpPr txBox="1"/>
          <p:nvPr/>
        </p:nvSpPr>
        <p:spPr>
          <a:xfrm>
            <a:off x="329784" y="224212"/>
            <a:ext cx="3528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Summary and Caveats</a:t>
            </a:r>
            <a:endParaRPr lang="en-TW" sz="3600" dirty="0">
              <a:latin typeface="Aparajita" panose="02020603050405020304" pitchFamily="18" charset="0"/>
              <a:ea typeface="Baskerville" panose="02020502070401020303" pitchFamily="18" charset="0"/>
              <a:cs typeface="Aparajita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F54E488-7345-AAAB-C013-2E47FFF7B224}"/>
              </a:ext>
            </a:extLst>
          </p:cNvPr>
          <p:cNvCxnSpPr>
            <a:cxnSpLocks/>
          </p:cNvCxnSpPr>
          <p:nvPr/>
        </p:nvCxnSpPr>
        <p:spPr>
          <a:xfrm>
            <a:off x="329784" y="224212"/>
            <a:ext cx="0" cy="540000"/>
          </a:xfrm>
          <a:prstGeom prst="line">
            <a:avLst/>
          </a:prstGeom>
          <a:ln w="381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47A26D4-04BC-F5C5-AAF8-51D39AAF0D5C}"/>
              </a:ext>
            </a:extLst>
          </p:cNvPr>
          <p:cNvSpPr txBox="1"/>
          <p:nvPr/>
        </p:nvSpPr>
        <p:spPr>
          <a:xfrm>
            <a:off x="11045532" y="6488668"/>
            <a:ext cx="1146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TW" sz="24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Summary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2A8F98-5EED-4C7A-3138-33C5F345CEAD}"/>
              </a:ext>
            </a:extLst>
          </p:cNvPr>
          <p:cNvSpPr/>
          <p:nvPr/>
        </p:nvSpPr>
        <p:spPr>
          <a:xfrm>
            <a:off x="1529697" y="6323888"/>
            <a:ext cx="4110527" cy="1025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F5DED8-BEC6-E441-DA33-713B11B3F56E}"/>
              </a:ext>
            </a:extLst>
          </p:cNvPr>
          <p:cNvSpPr txBox="1"/>
          <p:nvPr/>
        </p:nvSpPr>
        <p:spPr>
          <a:xfrm>
            <a:off x="331149" y="1182231"/>
            <a:ext cx="1152970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Aparajita" panose="02020603050405020304" pitchFamily="18" charset="0"/>
                <a:cs typeface="Aparajita" panose="02020603050405020304" pitchFamily="18" charset="0"/>
              </a:rPr>
              <a:t>Criteria Biases</a:t>
            </a:r>
          </a:p>
          <a:p>
            <a:pPr lvl="1"/>
            <a:r>
              <a:rPr lang="en-US" sz="2800" dirty="0">
                <a:latin typeface="Aparajita" panose="02020603050405020304" pitchFamily="18" charset="0"/>
                <a:cs typeface="Aparajita" panose="02020603050405020304" pitchFamily="18" charset="0"/>
              </a:rPr>
              <a:t>Different criteria highlight distinct properties, affecting the spatial distribution of quenched regions, favored quenching modes, global properties, 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Aparajita" panose="02020603050405020304" pitchFamily="18" charset="0"/>
                <a:cs typeface="Aparajita" panose="02020603050405020304" pitchFamily="18" charset="0"/>
              </a:rPr>
              <a:t>Quenching fraction</a:t>
            </a:r>
            <a:br>
              <a:rPr lang="en-US" sz="2800" dirty="0">
                <a:latin typeface="Aparajita" panose="02020603050405020304" pitchFamily="18" charset="0"/>
                <a:cs typeface="Aparajita" panose="02020603050405020304" pitchFamily="18" charset="0"/>
              </a:rPr>
            </a:br>
            <a:r>
              <a:rPr lang="en-US" sz="2800" dirty="0">
                <a:latin typeface="Aparajita" panose="02020603050405020304" pitchFamily="18" charset="0"/>
                <a:cs typeface="Aparajita" panose="02020603050405020304" pitchFamily="18" charset="0"/>
              </a:rPr>
              <a:t>The </a:t>
            </a:r>
            <a:r>
              <a:rPr lang="en-US" sz="2800" dirty="0" err="1">
                <a:latin typeface="Aparajita" panose="02020603050405020304" pitchFamily="18" charset="0"/>
                <a:cs typeface="Aparajita" panose="02020603050405020304" pitchFamily="18" charset="0"/>
              </a:rPr>
              <a:t>sSFR</a:t>
            </a:r>
            <a:r>
              <a:rPr lang="en-US" sz="2800" dirty="0">
                <a:latin typeface="Aparajita" panose="02020603050405020304" pitchFamily="18" charset="0"/>
                <a:cs typeface="Aparajita" panose="02020603050405020304" pitchFamily="18" charset="0"/>
              </a:rPr>
              <a:t>, D4000, and LI(N)ER criteria are inside-out dominant, PSB criterion behaves comparably in </a:t>
            </a:r>
            <a:r>
              <a:rPr lang="en-US" sz="2800" dirty="0">
                <a:solidFill>
                  <a:srgbClr val="C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full sample.</a:t>
            </a:r>
            <a:br>
              <a:rPr lang="en-US" sz="2800" dirty="0">
                <a:solidFill>
                  <a:srgbClr val="C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</a:br>
            <a:r>
              <a:rPr lang="en-US" sz="2800" dirty="0">
                <a:latin typeface="Aparajita" panose="02020603050405020304" pitchFamily="18" charset="0"/>
                <a:cs typeface="Aparajita" panose="02020603050405020304" pitchFamily="18" charset="0"/>
              </a:rPr>
              <a:t>The </a:t>
            </a:r>
            <a:r>
              <a:rPr lang="en-US" sz="2800" dirty="0" err="1">
                <a:latin typeface="Aparajita" panose="02020603050405020304" pitchFamily="18" charset="0"/>
                <a:cs typeface="Aparajita" panose="02020603050405020304" pitchFamily="18" charset="0"/>
              </a:rPr>
              <a:t>sSFR</a:t>
            </a:r>
            <a:r>
              <a:rPr lang="en-US" sz="2800" dirty="0">
                <a:latin typeface="Aparajita" panose="02020603050405020304" pitchFamily="18" charset="0"/>
                <a:cs typeface="Aparajita" panose="02020603050405020304" pitchFamily="18" charset="0"/>
              </a:rPr>
              <a:t>, D4000, and LI(N)ER criteria are inside-out dominant, PSB criterion is outside-in dominant in </a:t>
            </a:r>
            <a:r>
              <a:rPr lang="en-US" sz="2800" dirty="0">
                <a:solidFill>
                  <a:srgbClr val="C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overlapping sample.</a:t>
            </a:r>
            <a:endParaRPr lang="en-US" sz="28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Aparajita" panose="02020603050405020304" pitchFamily="18" charset="0"/>
                <a:cs typeface="Aparajita" panose="02020603050405020304" pitchFamily="18" charset="0"/>
              </a:rPr>
              <a:t>Caveat</a:t>
            </a:r>
          </a:p>
          <a:p>
            <a:pPr lvl="1"/>
            <a:r>
              <a:rPr lang="en-US" sz="2800" dirty="0">
                <a:latin typeface="Aparajita" panose="02020603050405020304" pitchFamily="18" charset="0"/>
                <a:cs typeface="Aparajita" panose="02020603050405020304" pitchFamily="18" charset="0"/>
              </a:rPr>
              <a:t>Quenching mechanisms interact, necessitating multi-criteria analysis for a complete picture. Single-criterion analysis risks missing key aspects of quenching history.</a:t>
            </a:r>
          </a:p>
          <a:p>
            <a:pPr marL="514350" indent="-514350">
              <a:buFont typeface="+mj-lt"/>
              <a:buAutoNum type="arabicPeriod"/>
            </a:pPr>
            <a:endParaRPr lang="en-TW" sz="2800" dirty="0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FB55D7-0121-41F4-B0D0-EBA71532C840}"/>
              </a:ext>
            </a:extLst>
          </p:cNvPr>
          <p:cNvSpPr txBox="1"/>
          <p:nvPr/>
        </p:nvSpPr>
        <p:spPr>
          <a:xfrm>
            <a:off x="5901075" y="6553205"/>
            <a:ext cx="389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TW" sz="2000" dirty="0">
                <a:latin typeface="Aparajita" panose="02020603050405020304" pitchFamily="18" charset="0"/>
                <a:cs typeface="Aparajita" panose="02020603050405020304" pitchFamily="18" charset="0"/>
              </a:rPr>
              <a:t>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AEC5C5-3491-74B0-8FE8-689D2CB026EC}"/>
              </a:ext>
            </a:extLst>
          </p:cNvPr>
          <p:cNvSpPr txBox="1"/>
          <p:nvPr/>
        </p:nvSpPr>
        <p:spPr>
          <a:xfrm>
            <a:off x="329784" y="6195604"/>
            <a:ext cx="4200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sz="2400" dirty="0">
                <a:latin typeface="Aparajita" panose="02020603050405020304" pitchFamily="18" charset="0"/>
                <a:cs typeface="Aparajita" panose="02020603050405020304" pitchFamily="18" charset="0"/>
              </a:rPr>
              <a:t>qaz@gapp.nthu.edu.tw</a:t>
            </a:r>
          </a:p>
        </p:txBody>
      </p:sp>
    </p:spTree>
    <p:extLst>
      <p:ext uri="{BB962C8B-B14F-4D97-AF65-F5344CB8AC3E}">
        <p14:creationId xmlns:p14="http://schemas.microsoft.com/office/powerpoint/2010/main" val="3366880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81913D-A193-652A-19C8-975F7BF01624}"/>
              </a:ext>
            </a:extLst>
          </p:cNvPr>
          <p:cNvSpPr txBox="1"/>
          <p:nvPr/>
        </p:nvSpPr>
        <p:spPr>
          <a:xfrm>
            <a:off x="329784" y="224212"/>
            <a:ext cx="3222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sz="36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What is </a:t>
            </a:r>
            <a:r>
              <a:rPr lang="en-TW" sz="3600" b="1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quenching</a:t>
            </a:r>
            <a:r>
              <a:rPr lang="en-TW" sz="36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6C0DE67-B0AD-58D0-B75B-4C54A7FD2285}"/>
              </a:ext>
            </a:extLst>
          </p:cNvPr>
          <p:cNvCxnSpPr>
            <a:cxnSpLocks/>
          </p:cNvCxnSpPr>
          <p:nvPr/>
        </p:nvCxnSpPr>
        <p:spPr>
          <a:xfrm>
            <a:off x="329784" y="224212"/>
            <a:ext cx="0" cy="540000"/>
          </a:xfrm>
          <a:prstGeom prst="line">
            <a:avLst/>
          </a:prstGeom>
          <a:ln w="381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A0AC9AB-69EC-69E9-6040-B390FF80D661}"/>
              </a:ext>
            </a:extLst>
          </p:cNvPr>
          <p:cNvSpPr txBox="1"/>
          <p:nvPr/>
        </p:nvSpPr>
        <p:spPr>
          <a:xfrm>
            <a:off x="10785846" y="6488668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I</a:t>
            </a:r>
            <a:r>
              <a:rPr lang="en-TW" sz="24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ntroduction</a:t>
            </a:r>
          </a:p>
        </p:txBody>
      </p:sp>
      <p:pic>
        <p:nvPicPr>
          <p:cNvPr id="9" name="圖片 10">
            <a:extLst>
              <a:ext uri="{FF2B5EF4-FFF2-40B4-BE49-F238E27FC236}">
                <a16:creationId xmlns:a16="http://schemas.microsoft.com/office/drawing/2014/main" id="{D3F635D1-2FD6-A199-CB1D-F54DCA9DD0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7669" r="5542"/>
          <a:stretch/>
        </p:blipFill>
        <p:spPr>
          <a:xfrm>
            <a:off x="329784" y="1349433"/>
            <a:ext cx="6023947" cy="4416271"/>
          </a:xfrm>
          <a:prstGeom prst="rect">
            <a:avLst/>
          </a:prstGeom>
        </p:spPr>
      </p:pic>
      <p:sp>
        <p:nvSpPr>
          <p:cNvPr id="10" name="文字方塊 34">
            <a:extLst>
              <a:ext uri="{FF2B5EF4-FFF2-40B4-BE49-F238E27FC236}">
                <a16:creationId xmlns:a16="http://schemas.microsoft.com/office/drawing/2014/main" id="{53DD11F8-6605-227B-E1DE-D6ED755246C3}"/>
              </a:ext>
            </a:extLst>
          </p:cNvPr>
          <p:cNvSpPr txBox="1"/>
          <p:nvPr/>
        </p:nvSpPr>
        <p:spPr>
          <a:xfrm>
            <a:off x="491019" y="5998373"/>
            <a:ext cx="2850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Aparajita" panose="02020603050405020304" pitchFamily="18" charset="0"/>
                <a:cs typeface="Aparajita" panose="02020603050405020304" pitchFamily="18" charset="0"/>
              </a:rPr>
              <a:t>(Plotting from </a:t>
            </a:r>
            <a:r>
              <a:rPr lang="en-US" altLang="zh-TW" dirty="0" err="1">
                <a:latin typeface="Aparajita" panose="02020603050405020304" pitchFamily="18" charset="0"/>
                <a:cs typeface="Aparajita" panose="02020603050405020304" pitchFamily="18" charset="0"/>
              </a:rPr>
              <a:t>MaNGA</a:t>
            </a:r>
            <a:r>
              <a:rPr lang="en-US" altLang="zh-TW" dirty="0">
                <a:latin typeface="Aparajita" panose="02020603050405020304" pitchFamily="18" charset="0"/>
                <a:cs typeface="Aparajita" panose="02020603050405020304" pitchFamily="18" charset="0"/>
              </a:rPr>
              <a:t> DR17)</a:t>
            </a:r>
            <a:endParaRPr lang="zh-TW" altLang="en-US" dirty="0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29">
                <a:extLst>
                  <a:ext uri="{FF2B5EF4-FFF2-40B4-BE49-F238E27FC236}">
                    <a16:creationId xmlns:a16="http://schemas.microsoft.com/office/drawing/2014/main" id="{B4268317-1F7D-5480-C912-992B2118C9B0}"/>
                  </a:ext>
                </a:extLst>
              </p:cNvPr>
              <p:cNvSpPr txBox="1"/>
              <p:nvPr/>
            </p:nvSpPr>
            <p:spPr>
              <a:xfrm>
                <a:off x="1383485" y="5514830"/>
                <a:ext cx="3916544" cy="41344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0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Stellar Mass </a:t>
                </a:r>
                <a14:m>
                  <m:oMath xmlns:m="http://schemas.openxmlformats.org/officeDocument/2006/math">
                    <m:r>
                      <a:rPr lang="en-US" altLang="zh-TW" sz="2000" b="0" i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00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altLang="zh-TW" sz="20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00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TW" sz="2000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zh-TW" altLang="en-US" sz="2000" dirty="0">
                  <a:latin typeface="Aparajita" panose="02020603050405020304" pitchFamily="18" charset="0"/>
                  <a:cs typeface="Aparajita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字方塊 29">
                <a:extLst>
                  <a:ext uri="{FF2B5EF4-FFF2-40B4-BE49-F238E27FC236}">
                    <a16:creationId xmlns:a16="http://schemas.microsoft.com/office/drawing/2014/main" id="{B4268317-1F7D-5480-C912-992B2118C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485" y="5514830"/>
                <a:ext cx="3916544" cy="413447"/>
              </a:xfrm>
              <a:prstGeom prst="rect">
                <a:avLst/>
              </a:prstGeom>
              <a:blipFill>
                <a:blip r:embed="rId3"/>
                <a:stretch>
                  <a:fillRect t="-3030" b="-3030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30">
                <a:extLst>
                  <a:ext uri="{FF2B5EF4-FFF2-40B4-BE49-F238E27FC236}">
                    <a16:creationId xmlns:a16="http://schemas.microsoft.com/office/drawing/2014/main" id="{4C49BF02-74E5-C2C8-9505-782387AFA108}"/>
                  </a:ext>
                </a:extLst>
              </p:cNvPr>
              <p:cNvSpPr txBox="1"/>
              <p:nvPr/>
            </p:nvSpPr>
            <p:spPr>
              <a:xfrm rot="16200000">
                <a:off x="-1262254" y="3357514"/>
                <a:ext cx="3501280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0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SFR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00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TW" sz="2000" b="0" i="0" smtClean="0">
                        <a:latin typeface="Cambria Math" panose="02040503050406030204" pitchFamily="18" charset="0"/>
                      </a:rPr>
                      <m:t>yr</m:t>
                    </m:r>
                  </m:oMath>
                </a14:m>
                <a:r>
                  <a:rPr lang="en-US" altLang="zh-TW" sz="20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)</a:t>
                </a:r>
                <a:endParaRPr lang="zh-TW" altLang="en-US" sz="2000" dirty="0">
                  <a:latin typeface="Aparajita" panose="02020603050405020304" pitchFamily="18" charset="0"/>
                  <a:cs typeface="Aparajita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字方塊 30">
                <a:extLst>
                  <a:ext uri="{FF2B5EF4-FFF2-40B4-BE49-F238E27FC236}">
                    <a16:creationId xmlns:a16="http://schemas.microsoft.com/office/drawing/2014/main" id="{4C49BF02-74E5-C2C8-9505-782387AFA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262254" y="3357514"/>
                <a:ext cx="3501280" cy="400110"/>
              </a:xfrm>
              <a:prstGeom prst="rect">
                <a:avLst/>
              </a:prstGeom>
              <a:blipFill>
                <a:blip r:embed="rId4"/>
                <a:stretch>
                  <a:fillRect r="-3030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字方塊 32">
            <a:extLst>
              <a:ext uri="{FF2B5EF4-FFF2-40B4-BE49-F238E27FC236}">
                <a16:creationId xmlns:a16="http://schemas.microsoft.com/office/drawing/2014/main" id="{18E8B645-78D1-AA7D-FF44-25DF1EA357F6}"/>
              </a:ext>
            </a:extLst>
          </p:cNvPr>
          <p:cNvSpPr txBox="1"/>
          <p:nvPr/>
        </p:nvSpPr>
        <p:spPr>
          <a:xfrm>
            <a:off x="7364446" y="1195797"/>
            <a:ext cx="385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Aparajita" panose="02020603050405020304" pitchFamily="18" charset="0"/>
                <a:cs typeface="Aparajita" panose="02020603050405020304" pitchFamily="18" charset="0"/>
              </a:rPr>
              <a:t>Star-forming galaxies</a:t>
            </a:r>
            <a:endParaRPr lang="zh-TW" altLang="en-US" sz="2800" dirty="0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26" name="文字方塊 33">
            <a:extLst>
              <a:ext uri="{FF2B5EF4-FFF2-40B4-BE49-F238E27FC236}">
                <a16:creationId xmlns:a16="http://schemas.microsoft.com/office/drawing/2014/main" id="{9ABDBDE8-B5B9-B7D9-0556-9F63ABDD812E}"/>
              </a:ext>
            </a:extLst>
          </p:cNvPr>
          <p:cNvSpPr txBox="1"/>
          <p:nvPr/>
        </p:nvSpPr>
        <p:spPr>
          <a:xfrm>
            <a:off x="7364446" y="4253364"/>
            <a:ext cx="2621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Aparajita" panose="02020603050405020304" pitchFamily="18" charset="0"/>
                <a:cs typeface="Aparajita" panose="02020603050405020304" pitchFamily="18" charset="0"/>
              </a:rPr>
              <a:t>Quiescent galaxies</a:t>
            </a:r>
            <a:endParaRPr lang="zh-TW" altLang="en-US" sz="2800" dirty="0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27" name="文字方塊 35">
            <a:extLst>
              <a:ext uri="{FF2B5EF4-FFF2-40B4-BE49-F238E27FC236}">
                <a16:creationId xmlns:a16="http://schemas.microsoft.com/office/drawing/2014/main" id="{40A111D8-BF02-1255-8DBD-D2205838577C}"/>
              </a:ext>
            </a:extLst>
          </p:cNvPr>
          <p:cNvSpPr txBox="1"/>
          <p:nvPr/>
        </p:nvSpPr>
        <p:spPr>
          <a:xfrm>
            <a:off x="7364446" y="2281764"/>
            <a:ext cx="3140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Aparajita" panose="02020603050405020304" pitchFamily="18" charset="0"/>
                <a:cs typeface="Aparajita" panose="02020603050405020304" pitchFamily="18" charset="0"/>
              </a:rPr>
              <a:t>Green valley galaxies</a:t>
            </a:r>
          </a:p>
        </p:txBody>
      </p:sp>
      <p:pic>
        <p:nvPicPr>
          <p:cNvPr id="29" name="圖片 39">
            <a:extLst>
              <a:ext uri="{FF2B5EF4-FFF2-40B4-BE49-F238E27FC236}">
                <a16:creationId xmlns:a16="http://schemas.microsoft.com/office/drawing/2014/main" id="{175DCD1F-576A-9779-3F32-96D4CDC97F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620556" flipH="1">
            <a:off x="8385340" y="1170382"/>
            <a:ext cx="4196219" cy="4196219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07B1FE6-BFD0-A2B7-9733-75F922942C4D}"/>
              </a:ext>
            </a:extLst>
          </p:cNvPr>
          <p:cNvCxnSpPr>
            <a:cxnSpLocks/>
          </p:cNvCxnSpPr>
          <p:nvPr/>
        </p:nvCxnSpPr>
        <p:spPr>
          <a:xfrm>
            <a:off x="4794984" y="3595893"/>
            <a:ext cx="1075729" cy="842137"/>
          </a:xfrm>
          <a:prstGeom prst="line">
            <a:avLst/>
          </a:prstGeom>
          <a:ln w="28575">
            <a:solidFill>
              <a:srgbClr val="FF030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95E8266-21A6-EE51-DB8D-ACB8C77A11E4}"/>
              </a:ext>
            </a:extLst>
          </p:cNvPr>
          <p:cNvCxnSpPr>
            <a:cxnSpLocks/>
          </p:cNvCxnSpPr>
          <p:nvPr/>
        </p:nvCxnSpPr>
        <p:spPr>
          <a:xfrm>
            <a:off x="5862762" y="4432386"/>
            <a:ext cx="1425394" cy="0"/>
          </a:xfrm>
          <a:prstGeom prst="line">
            <a:avLst/>
          </a:prstGeom>
          <a:ln w="28575">
            <a:solidFill>
              <a:srgbClr val="FF030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75CEE3F5-C819-51BF-31FF-A2CBF2E6D442}"/>
              </a:ext>
            </a:extLst>
          </p:cNvPr>
          <p:cNvSpPr/>
          <p:nvPr/>
        </p:nvSpPr>
        <p:spPr>
          <a:xfrm>
            <a:off x="7264303" y="4384030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 sz="2400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61A3E61-E94B-6304-4D84-76FE79B35D90}"/>
              </a:ext>
            </a:extLst>
          </p:cNvPr>
          <p:cNvCxnSpPr>
            <a:cxnSpLocks/>
          </p:cNvCxnSpPr>
          <p:nvPr/>
        </p:nvCxnSpPr>
        <p:spPr>
          <a:xfrm flipV="1">
            <a:off x="4789099" y="2481819"/>
            <a:ext cx="1081614" cy="358013"/>
          </a:xfrm>
          <a:prstGeom prst="line">
            <a:avLst/>
          </a:prstGeom>
          <a:ln w="28575">
            <a:solidFill>
              <a:srgbClr val="0080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C3903BD-9601-7E4F-B638-31592CCDC1EB}"/>
              </a:ext>
            </a:extLst>
          </p:cNvPr>
          <p:cNvCxnSpPr>
            <a:cxnSpLocks/>
          </p:cNvCxnSpPr>
          <p:nvPr/>
        </p:nvCxnSpPr>
        <p:spPr>
          <a:xfrm>
            <a:off x="5862762" y="2481819"/>
            <a:ext cx="1425394" cy="0"/>
          </a:xfrm>
          <a:prstGeom prst="line">
            <a:avLst/>
          </a:prstGeom>
          <a:ln w="28575">
            <a:solidFill>
              <a:srgbClr val="0080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3C60E9D9-EF8E-E59C-0DB6-B8101C5E22EF}"/>
              </a:ext>
            </a:extLst>
          </p:cNvPr>
          <p:cNvSpPr/>
          <p:nvPr/>
        </p:nvSpPr>
        <p:spPr>
          <a:xfrm>
            <a:off x="7264303" y="2427819"/>
            <a:ext cx="108000" cy="108000"/>
          </a:xfrm>
          <a:prstGeom prst="ellipse">
            <a:avLst/>
          </a:prstGeom>
          <a:solidFill>
            <a:srgbClr val="00800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 sz="2400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FB892EA-3CDE-E004-3E89-7C76E59487DD}"/>
              </a:ext>
            </a:extLst>
          </p:cNvPr>
          <p:cNvCxnSpPr>
            <a:cxnSpLocks/>
          </p:cNvCxnSpPr>
          <p:nvPr/>
        </p:nvCxnSpPr>
        <p:spPr>
          <a:xfrm flipV="1">
            <a:off x="4789099" y="1399376"/>
            <a:ext cx="1081614" cy="748056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51ADBCF-17D0-5081-7638-EF667F16F99A}"/>
              </a:ext>
            </a:extLst>
          </p:cNvPr>
          <p:cNvCxnSpPr>
            <a:cxnSpLocks/>
          </p:cNvCxnSpPr>
          <p:nvPr/>
        </p:nvCxnSpPr>
        <p:spPr>
          <a:xfrm>
            <a:off x="5862762" y="1405019"/>
            <a:ext cx="1425394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D702D069-8110-D927-B8F0-E3039C93CE35}"/>
              </a:ext>
            </a:extLst>
          </p:cNvPr>
          <p:cNvSpPr/>
          <p:nvPr/>
        </p:nvSpPr>
        <p:spPr>
          <a:xfrm>
            <a:off x="7264303" y="1352569"/>
            <a:ext cx="108000" cy="108000"/>
          </a:xfrm>
          <a:prstGeom prst="ellipse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 sz="2400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37963D25-C4D8-42D2-E6E4-EF95FABE8803}"/>
              </a:ext>
            </a:extLst>
          </p:cNvPr>
          <p:cNvSpPr/>
          <p:nvPr/>
        </p:nvSpPr>
        <p:spPr>
          <a:xfrm>
            <a:off x="9389358" y="3174442"/>
            <a:ext cx="2345683" cy="8243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TW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718A62F-601D-6F02-DEFC-67CE9CECC907}"/>
              </a:ext>
            </a:extLst>
          </p:cNvPr>
          <p:cNvSpPr txBox="1"/>
          <p:nvPr/>
        </p:nvSpPr>
        <p:spPr>
          <a:xfrm>
            <a:off x="9697218" y="3303505"/>
            <a:ext cx="1729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TW" sz="3200" b="1" dirty="0">
                <a:latin typeface="Aparajita" panose="02020603050405020304" pitchFamily="18" charset="0"/>
                <a:cs typeface="Aparajita" panose="02020603050405020304" pitchFamily="18" charset="0"/>
              </a:rPr>
              <a:t>Quenching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36307-5679-3ECF-28C9-4E6144B5F1F5}"/>
              </a:ext>
            </a:extLst>
          </p:cNvPr>
          <p:cNvSpPr txBox="1"/>
          <p:nvPr/>
        </p:nvSpPr>
        <p:spPr>
          <a:xfrm>
            <a:off x="5952371" y="6553205"/>
            <a:ext cx="2872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TW" sz="2000" dirty="0">
                <a:latin typeface="Aparajita" panose="02020603050405020304" pitchFamily="18" charset="0"/>
                <a:cs typeface="Aparajita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76550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92FB6B-CE20-6E4D-2425-44F47DB8D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3F5F7737-0B9C-7A1A-4C25-62C7603EE321}"/>
              </a:ext>
            </a:extLst>
          </p:cNvPr>
          <p:cNvSpPr txBox="1"/>
          <p:nvPr/>
        </p:nvSpPr>
        <p:spPr>
          <a:xfrm>
            <a:off x="302161" y="225453"/>
            <a:ext cx="695925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latin typeface="Aparajita" panose="02020603050405020304" pitchFamily="18" charset="0"/>
                <a:cs typeface="Aparajita" panose="02020603050405020304" pitchFamily="18" charset="0"/>
              </a:rPr>
              <a:t>Criteria for quenched region</a:t>
            </a:r>
            <a:endParaRPr lang="zh-TW" altLang="en-US" sz="3600" dirty="0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5151243-B123-7921-4740-7FC7BBDC7C7E}"/>
              </a:ext>
            </a:extLst>
          </p:cNvPr>
          <p:cNvSpPr txBox="1"/>
          <p:nvPr/>
        </p:nvSpPr>
        <p:spPr>
          <a:xfrm>
            <a:off x="302161" y="1484683"/>
            <a:ext cx="1844139" cy="103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altLang="zh-TW" sz="2400" b="1" dirty="0" err="1">
                <a:latin typeface="Aparajita" panose="02020603050405020304" pitchFamily="18" charset="0"/>
                <a:cs typeface="Aparajita" panose="02020603050405020304" pitchFamily="18" charset="0"/>
              </a:rPr>
              <a:t>sSFR</a:t>
            </a:r>
            <a:r>
              <a:rPr lang="en-US" altLang="zh-TW" sz="2400" dirty="0">
                <a:latin typeface="Aparajita" panose="02020603050405020304" pitchFamily="18" charset="0"/>
                <a:cs typeface="Aparajita" panose="02020603050405020304" pitchFamily="18" charset="0"/>
              </a:rPr>
              <a:t>: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altLang="zh-TW" sz="2400" dirty="0">
                <a:latin typeface="Aparajita" panose="02020603050405020304" pitchFamily="18" charset="0"/>
                <a:cs typeface="Aparajita" panose="02020603050405020304" pitchFamily="18" charset="0"/>
              </a:rPr>
              <a:t>log(</a:t>
            </a:r>
            <a:r>
              <a:rPr lang="en-US" altLang="zh-TW" sz="2400" dirty="0" err="1">
                <a:latin typeface="Aparajita" panose="02020603050405020304" pitchFamily="18" charset="0"/>
                <a:cs typeface="Aparajita" panose="02020603050405020304" pitchFamily="18" charset="0"/>
              </a:rPr>
              <a:t>sSFR</a:t>
            </a:r>
            <a:r>
              <a:rPr lang="en-US" altLang="zh-TW" sz="2400" dirty="0">
                <a:latin typeface="Aparajita" panose="02020603050405020304" pitchFamily="18" charset="0"/>
                <a:cs typeface="Aparajita" panose="02020603050405020304" pitchFamily="18" charset="0"/>
              </a:rPr>
              <a:t>) &lt; -11</a:t>
            </a: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53BA6C7E-2004-73CF-ED1B-52A0CF98FE37}"/>
              </a:ext>
            </a:extLst>
          </p:cNvPr>
          <p:cNvSpPr txBox="1"/>
          <p:nvPr/>
        </p:nvSpPr>
        <p:spPr>
          <a:xfrm>
            <a:off x="10440041" y="6453562"/>
            <a:ext cx="17649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TW" sz="2400" dirty="0">
                <a:latin typeface="Aparajita" panose="02020603050405020304" pitchFamily="18" charset="0"/>
                <a:cs typeface="Aparajita" panose="02020603050405020304" pitchFamily="18" charset="0"/>
              </a:rPr>
              <a:t>Back up</a:t>
            </a:r>
            <a:endParaRPr lang="zh-TW" altLang="en-US" sz="2400" dirty="0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A4A2E19-2CFA-1A7B-E88B-610181FD51F5}"/>
              </a:ext>
            </a:extLst>
          </p:cNvPr>
          <p:cNvCxnSpPr>
            <a:cxnSpLocks/>
          </p:cNvCxnSpPr>
          <p:nvPr/>
        </p:nvCxnSpPr>
        <p:spPr>
          <a:xfrm>
            <a:off x="329784" y="224212"/>
            <a:ext cx="0" cy="540000"/>
          </a:xfrm>
          <a:prstGeom prst="line">
            <a:avLst/>
          </a:prstGeom>
          <a:ln w="381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10">
                <a:extLst>
                  <a:ext uri="{FF2B5EF4-FFF2-40B4-BE49-F238E27FC236}">
                    <a16:creationId xmlns:a16="http://schemas.microsoft.com/office/drawing/2014/main" id="{2BBD5D16-9C47-57FF-9065-F99B4B63EE23}"/>
                  </a:ext>
                </a:extLst>
              </p:cNvPr>
              <p:cNvSpPr txBox="1"/>
              <p:nvPr/>
            </p:nvSpPr>
            <p:spPr>
              <a:xfrm>
                <a:off x="2588161" y="1484683"/>
                <a:ext cx="3785744" cy="1036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8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0" smtClean="0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b>
                        <m:r>
                          <a:rPr lang="en-US" altLang="zh-TW" sz="2000" b="1" i="0" smtClean="0">
                            <a:latin typeface="Cambria Math" panose="02040503050406030204" pitchFamily="18" charset="0"/>
                          </a:rPr>
                          <m:t>𝐧</m:t>
                        </m:r>
                      </m:sub>
                    </m:sSub>
                    <m:r>
                      <a:rPr lang="en-US" altLang="zh-TW" sz="2000" b="1" i="0" smtClean="0">
                        <a:latin typeface="Cambria Math" panose="02040503050406030204" pitchFamily="18" charset="0"/>
                      </a:rPr>
                      <m:t>𝟒𝟎𝟎𝟎</m:t>
                    </m:r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4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: </a:t>
                </a:r>
              </a:p>
              <a:p>
                <a:pPr>
                  <a:spcBef>
                    <a:spcPts val="8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0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0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altLang="zh-TW" sz="2000" b="0" i="0" smtClean="0">
                        <a:latin typeface="Cambria Math" panose="02040503050406030204" pitchFamily="18" charset="0"/>
                      </a:rPr>
                      <m:t>4000&gt;</m:t>
                    </m:r>
                  </m:oMath>
                </a14:m>
                <a:r>
                  <a:rPr lang="en-US" altLang="zh-TW" sz="24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 1.45</a:t>
                </a:r>
              </a:p>
            </p:txBody>
          </p:sp>
        </mc:Choice>
        <mc:Fallback xmlns="">
          <p:sp>
            <p:nvSpPr>
              <p:cNvPr id="4" name="文字方塊 10">
                <a:extLst>
                  <a:ext uri="{FF2B5EF4-FFF2-40B4-BE49-F238E27FC236}">
                    <a16:creationId xmlns:a16="http://schemas.microsoft.com/office/drawing/2014/main" id="{2BBD5D16-9C47-57FF-9065-F99B4B63E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161" y="1484683"/>
                <a:ext cx="3785744" cy="1036181"/>
              </a:xfrm>
              <a:prstGeom prst="rect">
                <a:avLst/>
              </a:prstGeom>
              <a:blipFill>
                <a:blip r:embed="rId3"/>
                <a:stretch>
                  <a:fillRect t="-3659" b="-12195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10">
            <a:extLst>
              <a:ext uri="{FF2B5EF4-FFF2-40B4-BE49-F238E27FC236}">
                <a16:creationId xmlns:a16="http://schemas.microsoft.com/office/drawing/2014/main" id="{B0873A34-A115-1827-6D97-ABB73EA216C9}"/>
              </a:ext>
            </a:extLst>
          </p:cNvPr>
          <p:cNvSpPr txBox="1"/>
          <p:nvPr/>
        </p:nvSpPr>
        <p:spPr>
          <a:xfrm>
            <a:off x="4898066" y="1484683"/>
            <a:ext cx="37857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altLang="zh-TW" sz="2400" b="1" dirty="0">
                <a:latin typeface="Aparajita" panose="02020603050405020304" pitchFamily="18" charset="0"/>
                <a:cs typeface="Aparajita" panose="02020603050405020304" pitchFamily="18" charset="0"/>
              </a:rPr>
              <a:t>PSB</a:t>
            </a:r>
            <a:r>
              <a:rPr lang="en-US" altLang="zh-TW" sz="2400" dirty="0">
                <a:latin typeface="Aparajita" panose="02020603050405020304" pitchFamily="18" charset="0"/>
                <a:cs typeface="Aparajita" panose="02020603050405020304" pitchFamily="18" charset="0"/>
              </a:rPr>
              <a:t>: 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altLang="zh-TW" sz="2400" dirty="0">
                <a:latin typeface="Aparajita" panose="02020603050405020304" pitchFamily="18" charset="0"/>
                <a:cs typeface="Aparajita" panose="02020603050405020304" pitchFamily="18" charset="0"/>
              </a:rPr>
              <a:t>SNR &gt; 10 (H</a:t>
            </a:r>
            <a:r>
              <a:rPr lang="el-GR" altLang="zh-TW" sz="2000" dirty="0">
                <a:latin typeface="Century Schoolbook" panose="02040604050505020304" pitchFamily="18" charset="0"/>
                <a:cs typeface="Aparajita" panose="02020603050405020304" pitchFamily="18" charset="0"/>
              </a:rPr>
              <a:t>α</a:t>
            </a:r>
            <a:r>
              <a:rPr lang="zh-TW" alt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lang="en-US" altLang="zh-TW" sz="2000" dirty="0">
                <a:latin typeface="Aparajita" panose="02020603050405020304" pitchFamily="18" charset="0"/>
                <a:cs typeface="Aparajita" panose="02020603050405020304" pitchFamily="18" charset="0"/>
              </a:rPr>
              <a:t>and </a:t>
            </a:r>
            <a:r>
              <a:rPr lang="en-US" altLang="zh-TW" sz="2400" dirty="0">
                <a:latin typeface="Aparajita" panose="02020603050405020304" pitchFamily="18" charset="0"/>
                <a:cs typeface="Aparajita" panose="02020603050405020304" pitchFamily="18" charset="0"/>
              </a:rPr>
              <a:t>H</a:t>
            </a:r>
            <a:r>
              <a:rPr lang="el-GR" sz="2000" dirty="0">
                <a:latin typeface="Baskerville" panose="02020502070401020303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δ</a:t>
            </a:r>
            <a:r>
              <a:rPr lang="en-US" altLang="zh-TW" sz="2400" dirty="0">
                <a:latin typeface="Aparajita" panose="02020603050405020304" pitchFamily="18" charset="0"/>
                <a:cs typeface="Aparajita" panose="02020603050405020304" pitchFamily="18" charset="0"/>
              </a:rPr>
              <a:t>)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altLang="zh-TW" sz="2400" dirty="0">
                <a:latin typeface="Aparajita" panose="02020603050405020304" pitchFamily="18" charset="0"/>
                <a:cs typeface="Aparajita" panose="02020603050405020304" pitchFamily="18" charset="0"/>
              </a:rPr>
              <a:t>H</a:t>
            </a:r>
            <a:r>
              <a:rPr lang="el-GR" sz="2000" dirty="0">
                <a:latin typeface="Baskerville" panose="02020502070401020303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δ</a:t>
            </a:r>
            <a:r>
              <a:rPr lang="en-US" sz="2000" dirty="0">
                <a:latin typeface="Baskerville" panose="02020502070401020303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 &gt; 3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altLang="zh-TW" sz="24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log(EW(H</a:t>
            </a:r>
            <a:r>
              <a:rPr lang="el-GR" altLang="zh-TW" sz="2000" dirty="0">
                <a:latin typeface="Century Schoolbook" panose="02040604050505020304" pitchFamily="18" charset="0"/>
                <a:cs typeface="Aparajita" panose="02020603050405020304" pitchFamily="18" charset="0"/>
              </a:rPr>
              <a:t>α</a:t>
            </a:r>
            <a:r>
              <a:rPr lang="en-US" altLang="zh-TW" sz="24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)) &lt; 0.23</a:t>
            </a:r>
            <a:r>
              <a:rPr lang="en-US" altLang="zh-TW" sz="2400" dirty="0">
                <a:latin typeface="Aparajita" panose="02020603050405020304" pitchFamily="18" charset="0"/>
                <a:cs typeface="Aparajita" panose="02020603050405020304" pitchFamily="18" charset="0"/>
              </a:rPr>
              <a:t>H</a:t>
            </a:r>
            <a:r>
              <a:rPr lang="el-GR" sz="2000" dirty="0">
                <a:latin typeface="Baskerville" panose="02020502070401020303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δ</a:t>
            </a:r>
            <a:r>
              <a:rPr lang="en-US" sz="2000" dirty="0">
                <a:latin typeface="Baskerville" panose="02020502070401020303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 - 0.46</a:t>
            </a:r>
            <a:endParaRPr lang="en-US" altLang="zh-TW" sz="2400" dirty="0">
              <a:latin typeface="Aparajita" panose="02020603050405020304" pitchFamily="18" charset="0"/>
              <a:ea typeface="Baskerville" panose="02020502070401020303" pitchFamily="18" charset="0"/>
              <a:cs typeface="Aparajita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0">
                <a:extLst>
                  <a:ext uri="{FF2B5EF4-FFF2-40B4-BE49-F238E27FC236}">
                    <a16:creationId xmlns:a16="http://schemas.microsoft.com/office/drawing/2014/main" id="{A2FD7509-0518-05E8-9876-F1E6969E905C}"/>
                  </a:ext>
                </a:extLst>
              </p:cNvPr>
              <p:cNvSpPr txBox="1"/>
              <p:nvPr/>
            </p:nvSpPr>
            <p:spPr>
              <a:xfrm>
                <a:off x="8406256" y="1484683"/>
                <a:ext cx="3785744" cy="3241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US" altLang="zh-TW" sz="2400" b="1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LI(N)ER</a:t>
                </a:r>
                <a:r>
                  <a:rPr lang="en-US" altLang="zh-TW" sz="24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: </a:t>
                </a:r>
              </a:p>
              <a:p>
                <a:pPr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US" altLang="zh-TW" sz="24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SNR cut (H</a:t>
                </a:r>
                <a:r>
                  <a:rPr lang="el-GR" altLang="zh-TW" sz="2000" dirty="0">
                    <a:latin typeface="Century Schoolbook" panose="02040604050505020304" pitchFamily="18" charset="0"/>
                    <a:cs typeface="Aparajita" panose="02020603050405020304" pitchFamily="18" charset="0"/>
                  </a:rPr>
                  <a:t>α</a:t>
                </a:r>
                <a:r>
                  <a:rPr lang="en-US" altLang="zh-TW" sz="2000" dirty="0">
                    <a:latin typeface="Century Schoolbook" panose="02040604050505020304" pitchFamily="18" charset="0"/>
                    <a:cs typeface="Aparajita" panose="02020603050405020304" pitchFamily="18" charset="0"/>
                  </a:rPr>
                  <a:t>, H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cs typeface="Aparajita" panose="02020603050405020304" pitchFamily="18" charset="0"/>
                      </a:rPr>
                      <m:t>𝛽</m:t>
                    </m:r>
                  </m:oMath>
                </a14:m>
                <a:r>
                  <a:rPr lang="en-US" altLang="zh-TW" sz="24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, [OIII], [NII])</a:t>
                </a:r>
              </a:p>
              <a:p>
                <a:pPr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US" altLang="zh-TW" sz="2400" u="sng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EW(H</a:t>
                </a:r>
                <a:r>
                  <a:rPr lang="el-GR" altLang="zh-TW" sz="2400" u="sng" dirty="0">
                    <a:latin typeface="Century Schoolbook" panose="02040604050505020304" pitchFamily="18" charset="0"/>
                    <a:cs typeface="Aparajita" panose="02020603050405020304" pitchFamily="18" charset="0"/>
                  </a:rPr>
                  <a:t>α</a:t>
                </a:r>
                <a:r>
                  <a:rPr lang="en-US" altLang="zh-TW" sz="2400" u="sng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) &lt; -3 (Å)</a:t>
                </a:r>
              </a:p>
              <a:p>
                <a:pPr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US" altLang="zh-TW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(Cid Fernandes et al. 2011)</a:t>
                </a:r>
                <a:endParaRPr lang="en-US" altLang="zh-TW" u="sng" dirty="0">
                  <a:latin typeface="Aparajita" panose="02020603050405020304" pitchFamily="18" charset="0"/>
                  <a:cs typeface="Aparajita" panose="02020603050405020304" pitchFamily="18" charset="0"/>
                </a:endParaRPr>
              </a:p>
              <a:p>
                <a:pPr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US" altLang="zh-TW" sz="2400" u="sng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LINER region</a:t>
                </a:r>
              </a:p>
              <a:p>
                <a:pPr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US" altLang="zh-TW" sz="24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 (BPT </a:t>
                </a:r>
                <a:r>
                  <a:rPr lang="en-US" altLang="zh-TW" sz="1867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diagnosis</a:t>
                </a:r>
                <a:r>
                  <a:rPr lang="en-US" altLang="zh-TW" sz="24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" name="文字方塊 10">
                <a:extLst>
                  <a:ext uri="{FF2B5EF4-FFF2-40B4-BE49-F238E27FC236}">
                    <a16:creationId xmlns:a16="http://schemas.microsoft.com/office/drawing/2014/main" id="{A2FD7509-0518-05E8-9876-F1E6969E9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6256" y="1484683"/>
                <a:ext cx="3785744" cy="3241913"/>
              </a:xfrm>
              <a:prstGeom prst="rect">
                <a:avLst/>
              </a:prstGeom>
              <a:blipFill>
                <a:blip r:embed="rId4"/>
                <a:stretch>
                  <a:fillRect l="-2333" t="-1961" b="-3529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54AD797-E4DF-282B-5E96-CA3728A370B3}"/>
              </a:ext>
            </a:extLst>
          </p:cNvPr>
          <p:cNvSpPr txBox="1"/>
          <p:nvPr/>
        </p:nvSpPr>
        <p:spPr>
          <a:xfrm>
            <a:off x="4481033" y="3737638"/>
            <a:ext cx="407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(Chen et al. 2019) and (Cheng et al. 2024)</a:t>
            </a:r>
            <a:endParaRPr lang="en-US" altLang="zh-TW" sz="1800" dirty="0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132340C-1B13-4E89-52D8-A930C1FF1082}"/>
                  </a:ext>
                </a:extLst>
              </p:cNvPr>
              <p:cNvSpPr txBox="1"/>
              <p:nvPr/>
            </p:nvSpPr>
            <p:spPr>
              <a:xfrm>
                <a:off x="302161" y="6062409"/>
                <a:ext cx="890750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US" altLang="zh-TW" sz="24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All the non-quenched/quenched </a:t>
                </a:r>
                <a:r>
                  <a:rPr lang="en-US" altLang="zh-TW" sz="2400" dirty="0" err="1">
                    <a:latin typeface="Aparajita" panose="02020603050405020304" pitchFamily="18" charset="0"/>
                    <a:cs typeface="Aparajita" panose="02020603050405020304" pitchFamily="18" charset="0"/>
                  </a:rPr>
                  <a:t>spaxels</a:t>
                </a:r>
                <a:r>
                  <a:rPr lang="en-US" altLang="zh-TW" sz="24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 are satisfied with: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.5</m:t>
                        </m:r>
                      </m:sup>
                    </m:sSup>
                  </m:oMath>
                </a14:m>
                <a:r>
                  <a:rPr lang="en-US" altLang="zh-TW" sz="24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 and R/Re &lt; 1.5</a:t>
                </a:r>
                <a:endParaRPr lang="en-US" altLang="zh-TW" sz="2800" dirty="0">
                  <a:latin typeface="Aparajita" panose="02020603050405020304" pitchFamily="18" charset="0"/>
                  <a:cs typeface="Aparajita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132340C-1B13-4E89-52D8-A930C1FF1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61" y="6062409"/>
                <a:ext cx="8907501" cy="461665"/>
              </a:xfrm>
              <a:prstGeom prst="rect">
                <a:avLst/>
              </a:prstGeom>
              <a:blipFill>
                <a:blip r:embed="rId5"/>
                <a:stretch>
                  <a:fillRect l="-1140" t="-8108" b="-2973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5122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241B5-C5ED-59D2-E44B-2E4F9A762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BA19B703-57F0-A47B-E2EB-482634604CCA}"/>
              </a:ext>
            </a:extLst>
          </p:cNvPr>
          <p:cNvSpPr txBox="1"/>
          <p:nvPr/>
        </p:nvSpPr>
        <p:spPr>
          <a:xfrm>
            <a:off x="302161" y="225453"/>
            <a:ext cx="9360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err="1">
                <a:latin typeface="Aparajita" panose="02020603050405020304" pitchFamily="18" charset="0"/>
                <a:cs typeface="Aparajita" panose="02020603050405020304" pitchFamily="18" charset="0"/>
              </a:rPr>
              <a:t>Fq</a:t>
            </a:r>
            <a:r>
              <a:rPr lang="en-US" altLang="zh-TW" sz="3600" dirty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lang="en-US" altLang="zh-TW" sz="3600" dirty="0" err="1">
                <a:latin typeface="Aparajita" panose="02020603050405020304" pitchFamily="18" charset="0"/>
                <a:cs typeface="Aparajita" panose="02020603050405020304" pitchFamily="18" charset="0"/>
              </a:rPr>
              <a:t>Cq</a:t>
            </a:r>
            <a:r>
              <a:rPr lang="en-US" altLang="zh-TW" sz="3600" dirty="0">
                <a:latin typeface="Aparajita" panose="02020603050405020304" pitchFamily="18" charset="0"/>
                <a:cs typeface="Aparajita" panose="02020603050405020304" pitchFamily="18" charset="0"/>
              </a:rPr>
              <a:t> vs. gradient (discrepancy between </a:t>
            </a:r>
            <a:r>
              <a:rPr lang="en-US" altLang="zh-TW" sz="3600" dirty="0" err="1">
                <a:latin typeface="Aparajita" panose="02020603050405020304" pitchFamily="18" charset="0"/>
                <a:cs typeface="Aparajita" panose="02020603050405020304" pitchFamily="18" charset="0"/>
              </a:rPr>
              <a:t>sSFR</a:t>
            </a:r>
            <a:r>
              <a:rPr lang="en-US" altLang="zh-TW" sz="3600" dirty="0">
                <a:latin typeface="Aparajita" panose="02020603050405020304" pitchFamily="18" charset="0"/>
                <a:cs typeface="Aparajita" panose="02020603050405020304" pitchFamily="18" charset="0"/>
              </a:rPr>
              <a:t> and D4000)</a:t>
            </a:r>
            <a:endParaRPr lang="zh-TW" altLang="en-US" sz="3600" dirty="0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9E2F7357-A48A-960F-7E42-708CF92DB6B5}"/>
              </a:ext>
            </a:extLst>
          </p:cNvPr>
          <p:cNvSpPr txBox="1"/>
          <p:nvPr/>
        </p:nvSpPr>
        <p:spPr>
          <a:xfrm>
            <a:off x="10440041" y="6453562"/>
            <a:ext cx="17649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TW" sz="2400" dirty="0">
                <a:latin typeface="Aparajita" panose="02020603050405020304" pitchFamily="18" charset="0"/>
                <a:cs typeface="Aparajita" panose="02020603050405020304" pitchFamily="18" charset="0"/>
              </a:rPr>
              <a:t>Back up</a:t>
            </a:r>
            <a:endParaRPr lang="zh-TW" altLang="en-US" sz="2400" dirty="0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E64B6FB-0A3A-FBF7-AA69-771D651B5D74}"/>
              </a:ext>
            </a:extLst>
          </p:cNvPr>
          <p:cNvCxnSpPr>
            <a:cxnSpLocks/>
          </p:cNvCxnSpPr>
          <p:nvPr/>
        </p:nvCxnSpPr>
        <p:spPr>
          <a:xfrm>
            <a:off x="329784" y="224212"/>
            <a:ext cx="0" cy="540000"/>
          </a:xfrm>
          <a:prstGeom prst="line">
            <a:avLst/>
          </a:prstGeom>
          <a:ln w="381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AE33243-0416-4DE6-49A1-8C779CADCFCD}"/>
              </a:ext>
            </a:extLst>
          </p:cNvPr>
          <p:cNvGrpSpPr/>
          <p:nvPr/>
        </p:nvGrpSpPr>
        <p:grpSpPr>
          <a:xfrm>
            <a:off x="2079508" y="1029352"/>
            <a:ext cx="8032984" cy="5655042"/>
            <a:chOff x="1574416" y="977506"/>
            <a:chExt cx="8032984" cy="565504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8BD305F-CEE9-42C1-0C56-9727D9227744}"/>
                </a:ext>
              </a:extLst>
            </p:cNvPr>
            <p:cNvGrpSpPr/>
            <p:nvPr/>
          </p:nvGrpSpPr>
          <p:grpSpPr>
            <a:xfrm>
              <a:off x="5636526" y="977506"/>
              <a:ext cx="3970874" cy="5655042"/>
              <a:chOff x="2442948" y="1251141"/>
              <a:chExt cx="3653051" cy="5202421"/>
            </a:xfrm>
          </p:grpSpPr>
          <p:pic>
            <p:nvPicPr>
              <p:cNvPr id="22" name="Picture 21" descr="A graph of different types of data&#10;&#10;Description automatically generated">
                <a:extLst>
                  <a:ext uri="{FF2B5EF4-FFF2-40B4-BE49-F238E27FC236}">
                    <a16:creationId xmlns:a16="http://schemas.microsoft.com/office/drawing/2014/main" id="{F6D91B06-3EAC-47A2-6AFA-7626B2F6B6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3000" r="50000"/>
              <a:stretch/>
            </p:blipFill>
            <p:spPr>
              <a:xfrm>
                <a:off x="2442948" y="1251141"/>
                <a:ext cx="3653051" cy="5202421"/>
              </a:xfrm>
              <a:prstGeom prst="rect">
                <a:avLst/>
              </a:prstGeom>
            </p:spPr>
          </p:pic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563645A-530F-B37C-9C3F-2B4A68FD74F4}"/>
                  </a:ext>
                </a:extLst>
              </p:cNvPr>
              <p:cNvSpPr/>
              <p:nvPr/>
            </p:nvSpPr>
            <p:spPr>
              <a:xfrm>
                <a:off x="3044674" y="1292085"/>
                <a:ext cx="2933714" cy="19261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TW" dirty="0"/>
              </a:p>
            </p:txBody>
          </p:sp>
        </p:grp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09FA371-02EF-29BA-79B5-534830571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74416" y="1084869"/>
              <a:ext cx="4062109" cy="5220000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9952A9B-9A81-D971-9090-194BD47E6970}"/>
              </a:ext>
            </a:extLst>
          </p:cNvPr>
          <p:cNvSpPr txBox="1"/>
          <p:nvPr/>
        </p:nvSpPr>
        <p:spPr>
          <a:xfrm>
            <a:off x="3743314" y="888833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sz="2400" dirty="0">
                <a:latin typeface="Aparajita" panose="02020603050405020304" pitchFamily="18" charset="0"/>
                <a:cs typeface="Aparajita" panose="02020603050405020304" pitchFamily="18" charset="0"/>
              </a:rPr>
              <a:t>FqCq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C4F2656-FA6A-B2ED-D20B-E8F5551AB008}"/>
              </a:ext>
            </a:extLst>
          </p:cNvPr>
          <p:cNvSpPr txBox="1"/>
          <p:nvPr/>
        </p:nvSpPr>
        <p:spPr>
          <a:xfrm>
            <a:off x="7601109" y="888833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sz="2400" dirty="0">
                <a:latin typeface="Aparajita" panose="02020603050405020304" pitchFamily="18" charset="0"/>
                <a:cs typeface="Aparajita" panose="02020603050405020304" pitchFamily="18" charset="0"/>
              </a:rPr>
              <a:t>Gradient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E82BB8-6276-4641-D7E4-6BE7E869BC44}"/>
              </a:ext>
            </a:extLst>
          </p:cNvPr>
          <p:cNvSpPr txBox="1"/>
          <p:nvPr/>
        </p:nvSpPr>
        <p:spPr>
          <a:xfrm rot="16200000">
            <a:off x="-209595" y="3167389"/>
            <a:ext cx="39911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dirty="0">
                <a:latin typeface="Aparajita" panose="02020603050405020304" pitchFamily="18" charset="0"/>
                <a:cs typeface="Aparajita" panose="02020603050405020304" pitchFamily="18" charset="0"/>
              </a:rPr>
              <a:t>inside-out quenching fraction</a:t>
            </a:r>
            <a:endParaRPr lang="en-TW" sz="2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575847-7922-DF40-6AA0-8092932C9832}"/>
              </a:ext>
            </a:extLst>
          </p:cNvPr>
          <p:cNvSpPr txBox="1"/>
          <p:nvPr/>
        </p:nvSpPr>
        <p:spPr>
          <a:xfrm>
            <a:off x="9261957" y="6545895"/>
            <a:ext cx="1764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W" dirty="0">
                <a:latin typeface="Aparajita" panose="02020603050405020304" pitchFamily="18" charset="0"/>
                <a:cs typeface="Aparajita" panose="02020603050405020304" pitchFamily="18" charset="0"/>
              </a:rPr>
              <a:t>(Jain et al. in prep.)</a:t>
            </a:r>
          </a:p>
        </p:txBody>
      </p:sp>
    </p:spTree>
    <p:extLst>
      <p:ext uri="{BB962C8B-B14F-4D97-AF65-F5344CB8AC3E}">
        <p14:creationId xmlns:p14="http://schemas.microsoft.com/office/powerpoint/2010/main" val="1188095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1B35A-E6CF-4153-618C-4D0E9CADD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F3948396-A149-61B4-0157-8C1BB82E569A}"/>
              </a:ext>
            </a:extLst>
          </p:cNvPr>
          <p:cNvSpPr txBox="1"/>
          <p:nvPr/>
        </p:nvSpPr>
        <p:spPr>
          <a:xfrm>
            <a:off x="302161" y="225453"/>
            <a:ext cx="9581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err="1">
                <a:latin typeface="Aparajita" panose="02020603050405020304" pitchFamily="18" charset="0"/>
                <a:cs typeface="Aparajita" panose="02020603050405020304" pitchFamily="18" charset="0"/>
              </a:rPr>
              <a:t>Fq</a:t>
            </a:r>
            <a:r>
              <a:rPr lang="en-US" altLang="zh-TW" sz="3600" dirty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lang="en-US" altLang="zh-TW" sz="3600" dirty="0" err="1">
                <a:latin typeface="Aparajita" panose="02020603050405020304" pitchFamily="18" charset="0"/>
                <a:cs typeface="Aparajita" panose="02020603050405020304" pitchFamily="18" charset="0"/>
              </a:rPr>
              <a:t>Cq</a:t>
            </a:r>
            <a:r>
              <a:rPr lang="en-US" altLang="zh-TW" sz="3600" dirty="0">
                <a:latin typeface="Aparajita" panose="02020603050405020304" pitchFamily="18" charset="0"/>
                <a:cs typeface="Aparajita" panose="02020603050405020304" pitchFamily="18" charset="0"/>
              </a:rPr>
              <a:t> vs. gradient (discrepancy between </a:t>
            </a:r>
            <a:r>
              <a:rPr lang="en-US" altLang="zh-TW" sz="3600" dirty="0" err="1">
                <a:latin typeface="Aparajita" panose="02020603050405020304" pitchFamily="18" charset="0"/>
                <a:cs typeface="Aparajita" panose="02020603050405020304" pitchFamily="18" charset="0"/>
              </a:rPr>
              <a:t>sSFR</a:t>
            </a:r>
            <a:r>
              <a:rPr lang="en-US" altLang="zh-TW" sz="3600" dirty="0">
                <a:latin typeface="Aparajita" panose="02020603050405020304" pitchFamily="18" charset="0"/>
                <a:cs typeface="Aparajita" panose="02020603050405020304" pitchFamily="18" charset="0"/>
              </a:rPr>
              <a:t> and D4000)</a:t>
            </a:r>
            <a:endParaRPr lang="zh-TW" altLang="en-US" sz="3600" dirty="0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903411FD-5DBC-E08C-4C0F-6CBF3B9209F9}"/>
              </a:ext>
            </a:extLst>
          </p:cNvPr>
          <p:cNvSpPr txBox="1"/>
          <p:nvPr/>
        </p:nvSpPr>
        <p:spPr>
          <a:xfrm>
            <a:off x="10440041" y="6453562"/>
            <a:ext cx="17649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TW" sz="2400" dirty="0">
                <a:latin typeface="Aparajita" panose="02020603050405020304" pitchFamily="18" charset="0"/>
                <a:cs typeface="Aparajita" panose="02020603050405020304" pitchFamily="18" charset="0"/>
              </a:rPr>
              <a:t>Back up</a:t>
            </a:r>
            <a:endParaRPr lang="zh-TW" altLang="en-US" sz="2400" dirty="0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72D8A10-AF5A-9382-75F8-521729C6B402}"/>
              </a:ext>
            </a:extLst>
          </p:cNvPr>
          <p:cNvCxnSpPr>
            <a:cxnSpLocks/>
          </p:cNvCxnSpPr>
          <p:nvPr/>
        </p:nvCxnSpPr>
        <p:spPr>
          <a:xfrm>
            <a:off x="329784" y="224212"/>
            <a:ext cx="0" cy="540000"/>
          </a:xfrm>
          <a:prstGeom prst="line">
            <a:avLst/>
          </a:prstGeom>
          <a:ln w="381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87CA0FE-999F-1E5A-EC88-F579DF1F760E}"/>
              </a:ext>
            </a:extLst>
          </p:cNvPr>
          <p:cNvGrpSpPr/>
          <p:nvPr/>
        </p:nvGrpSpPr>
        <p:grpSpPr>
          <a:xfrm>
            <a:off x="2047573" y="1043786"/>
            <a:ext cx="8096854" cy="5588761"/>
            <a:chOff x="2104884" y="783055"/>
            <a:chExt cx="8096854" cy="558876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0E688A8-E109-3817-24DE-226FCBE37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10643"/>
            <a:stretch/>
          </p:blipFill>
          <p:spPr>
            <a:xfrm>
              <a:off x="2104884" y="892239"/>
              <a:ext cx="3991116" cy="5223922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727A2AC-7641-210B-11BA-867C886478AE}"/>
                </a:ext>
              </a:extLst>
            </p:cNvPr>
            <p:cNvGrpSpPr/>
            <p:nvPr/>
          </p:nvGrpSpPr>
          <p:grpSpPr>
            <a:xfrm>
              <a:off x="6210622" y="783055"/>
              <a:ext cx="3991116" cy="5588761"/>
              <a:chOff x="7506268" y="1064525"/>
              <a:chExt cx="3676233" cy="5147830"/>
            </a:xfrm>
          </p:grpSpPr>
          <p:pic>
            <p:nvPicPr>
              <p:cNvPr id="12" name="Picture 11" descr="A graph of different types of data&#10;&#10;Description automatically generated">
                <a:extLst>
                  <a:ext uri="{FF2B5EF4-FFF2-40B4-BE49-F238E27FC236}">
                    <a16:creationId xmlns:a16="http://schemas.microsoft.com/office/drawing/2014/main" id="{05350121-FEFF-59CF-F8C4-5D0348A1E0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52701" t="1049"/>
              <a:stretch/>
            </p:blipFill>
            <p:spPr>
              <a:xfrm>
                <a:off x="7506268" y="1064525"/>
                <a:ext cx="3676233" cy="5147830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345EBE6-8BA1-779D-EE6A-E65F1326961E}"/>
                  </a:ext>
                </a:extLst>
              </p:cNvPr>
              <p:cNvSpPr/>
              <p:nvPr/>
            </p:nvSpPr>
            <p:spPr>
              <a:xfrm>
                <a:off x="8134066" y="1078173"/>
                <a:ext cx="2702256" cy="1774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TW" dirty="0"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1F09E80-A9D1-3303-18DD-39024DB89A05}"/>
              </a:ext>
            </a:extLst>
          </p:cNvPr>
          <p:cNvSpPr txBox="1"/>
          <p:nvPr/>
        </p:nvSpPr>
        <p:spPr>
          <a:xfrm>
            <a:off x="3743314" y="888833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sz="2400" dirty="0">
                <a:latin typeface="Aparajita" panose="02020603050405020304" pitchFamily="18" charset="0"/>
                <a:cs typeface="Aparajita" panose="02020603050405020304" pitchFamily="18" charset="0"/>
              </a:rPr>
              <a:t>FqCq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E4741C-262C-937D-F385-4742F5A21994}"/>
              </a:ext>
            </a:extLst>
          </p:cNvPr>
          <p:cNvSpPr txBox="1"/>
          <p:nvPr/>
        </p:nvSpPr>
        <p:spPr>
          <a:xfrm>
            <a:off x="7601109" y="888833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sz="2400" dirty="0">
                <a:latin typeface="Aparajita" panose="02020603050405020304" pitchFamily="18" charset="0"/>
                <a:cs typeface="Aparajita" panose="02020603050405020304" pitchFamily="18" charset="0"/>
              </a:rPr>
              <a:t>Gradient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6DDAA5-35B5-274F-6019-F66D791B1E7A}"/>
              </a:ext>
            </a:extLst>
          </p:cNvPr>
          <p:cNvSpPr txBox="1"/>
          <p:nvPr/>
        </p:nvSpPr>
        <p:spPr>
          <a:xfrm rot="16200000">
            <a:off x="-209595" y="3167389"/>
            <a:ext cx="39911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dirty="0">
                <a:latin typeface="Aparajita" panose="02020603050405020304" pitchFamily="18" charset="0"/>
                <a:cs typeface="Aparajita" panose="02020603050405020304" pitchFamily="18" charset="0"/>
              </a:rPr>
              <a:t>outside-in quenching fraction</a:t>
            </a:r>
            <a:endParaRPr lang="en-TW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28362B-21EF-C18F-00DD-5CC1B1504392}"/>
              </a:ext>
            </a:extLst>
          </p:cNvPr>
          <p:cNvSpPr txBox="1"/>
          <p:nvPr/>
        </p:nvSpPr>
        <p:spPr>
          <a:xfrm>
            <a:off x="9261957" y="6545895"/>
            <a:ext cx="1764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W" dirty="0">
                <a:latin typeface="Aparajita" panose="02020603050405020304" pitchFamily="18" charset="0"/>
                <a:cs typeface="Aparajita" panose="02020603050405020304" pitchFamily="18" charset="0"/>
              </a:rPr>
              <a:t>(Jain et al. in prep.)</a:t>
            </a:r>
          </a:p>
        </p:txBody>
      </p:sp>
    </p:spTree>
    <p:extLst>
      <p:ext uri="{BB962C8B-B14F-4D97-AF65-F5344CB8AC3E}">
        <p14:creationId xmlns:p14="http://schemas.microsoft.com/office/powerpoint/2010/main" val="880508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86ED8-42B2-57C5-BBB2-030BA65F2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E15C8B-B295-5ECD-657C-21240DC4B36A}"/>
              </a:ext>
            </a:extLst>
          </p:cNvPr>
          <p:cNvSpPr txBox="1"/>
          <p:nvPr/>
        </p:nvSpPr>
        <p:spPr>
          <a:xfrm>
            <a:off x="329784" y="224212"/>
            <a:ext cx="4591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sz="36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What can trigger </a:t>
            </a:r>
            <a:r>
              <a:rPr lang="en-TW" sz="3600" b="1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quenching</a:t>
            </a:r>
            <a:r>
              <a:rPr lang="en-TW" sz="36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3029B4-39E9-CE4A-AE91-58CC1AE81C5F}"/>
              </a:ext>
            </a:extLst>
          </p:cNvPr>
          <p:cNvCxnSpPr>
            <a:cxnSpLocks/>
          </p:cNvCxnSpPr>
          <p:nvPr/>
        </p:nvCxnSpPr>
        <p:spPr>
          <a:xfrm>
            <a:off x="329784" y="224212"/>
            <a:ext cx="0" cy="540000"/>
          </a:xfrm>
          <a:prstGeom prst="line">
            <a:avLst/>
          </a:prstGeom>
          <a:ln w="381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8C8303D-8AAE-6867-7C29-DA71FCE96DE2}"/>
              </a:ext>
            </a:extLst>
          </p:cNvPr>
          <p:cNvSpPr txBox="1"/>
          <p:nvPr/>
        </p:nvSpPr>
        <p:spPr>
          <a:xfrm>
            <a:off x="10785846" y="6488668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I</a:t>
            </a:r>
            <a:r>
              <a:rPr lang="en-TW" sz="24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ntroduction</a:t>
            </a:r>
          </a:p>
        </p:txBody>
      </p:sp>
      <p:pic>
        <p:nvPicPr>
          <p:cNvPr id="2" name="圖片 49">
            <a:extLst>
              <a:ext uri="{FF2B5EF4-FFF2-40B4-BE49-F238E27FC236}">
                <a16:creationId xmlns:a16="http://schemas.microsoft.com/office/drawing/2014/main" id="{56773BF0-A811-1329-5D79-44C6DAB2C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84" y="870543"/>
            <a:ext cx="5991791" cy="4445299"/>
          </a:xfrm>
          <a:prstGeom prst="rect">
            <a:avLst/>
          </a:prstGeom>
        </p:spPr>
      </p:pic>
      <p:sp>
        <p:nvSpPr>
          <p:cNvPr id="3" name="文字方塊 7">
            <a:extLst>
              <a:ext uri="{FF2B5EF4-FFF2-40B4-BE49-F238E27FC236}">
                <a16:creationId xmlns:a16="http://schemas.microsoft.com/office/drawing/2014/main" id="{1AD1594D-85BF-EC80-8A8C-8A75E040A07D}"/>
              </a:ext>
            </a:extLst>
          </p:cNvPr>
          <p:cNvSpPr txBox="1"/>
          <p:nvPr/>
        </p:nvSpPr>
        <p:spPr>
          <a:xfrm>
            <a:off x="329784" y="5254788"/>
            <a:ext cx="1826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latin typeface="Aparajita" panose="02020603050405020304" pitchFamily="18" charset="0"/>
                <a:cs typeface="Aparajita" panose="02020603050405020304" pitchFamily="18" charset="0"/>
              </a:rPr>
              <a:t>(Man &amp; Belli</a:t>
            </a:r>
            <a:r>
              <a:rPr lang="zh-TW" altLang="en-US" sz="1400" b="0" i="0" dirty="0">
                <a:solidFill>
                  <a:srgbClr val="222222"/>
                </a:solidFill>
                <a:effectLst/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lang="en-US" altLang="zh-TW" sz="1400" b="0" i="0" dirty="0">
                <a:solidFill>
                  <a:srgbClr val="222222"/>
                </a:solidFill>
                <a:effectLst/>
                <a:latin typeface="Aparajita" panose="02020603050405020304" pitchFamily="18" charset="0"/>
                <a:cs typeface="Aparajita" panose="02020603050405020304" pitchFamily="18" charset="0"/>
              </a:rPr>
              <a:t>2018)</a:t>
            </a:r>
            <a:endParaRPr lang="zh-TW" altLang="en-US" sz="1400" dirty="0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C0FEBB-55EB-61CA-F017-4C2EF09173AC}"/>
              </a:ext>
            </a:extLst>
          </p:cNvPr>
          <p:cNvSpPr txBox="1"/>
          <p:nvPr/>
        </p:nvSpPr>
        <p:spPr>
          <a:xfrm>
            <a:off x="1173544" y="5664241"/>
            <a:ext cx="9844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W" sz="24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Any process that interrupts the star formation can quench galaxies </a:t>
            </a:r>
          </a:p>
          <a:p>
            <a:pPr algn="ctr"/>
            <a:r>
              <a:rPr lang="en-TW" altLang="zh-TW" sz="24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––</a:t>
            </a:r>
            <a:r>
              <a:rPr lang="zh-TW" altLang="en-US" sz="24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 </a:t>
            </a:r>
            <a:r>
              <a:rPr lang="en-TW" sz="24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But it might leave distinct footprints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36A0959-5767-DBD2-579F-93677392C920}"/>
              </a:ext>
            </a:extLst>
          </p:cNvPr>
          <p:cNvSpPr/>
          <p:nvPr/>
        </p:nvSpPr>
        <p:spPr>
          <a:xfrm>
            <a:off x="7721600" y="936705"/>
            <a:ext cx="1800000" cy="1800000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71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C0CF4C6-8F4D-834C-A189-B052EC447F72}"/>
              </a:ext>
            </a:extLst>
          </p:cNvPr>
          <p:cNvSpPr/>
          <p:nvPr/>
        </p:nvSpPr>
        <p:spPr>
          <a:xfrm>
            <a:off x="7721600" y="3429000"/>
            <a:ext cx="1800000" cy="1800000"/>
          </a:xfrm>
          <a:prstGeom prst="ellipse">
            <a:avLst/>
          </a:prstGeom>
          <a:gradFill flip="none" rotWithShape="1">
            <a:gsLst>
              <a:gs pos="0">
                <a:srgbClr val="0070C0"/>
              </a:gs>
              <a:gs pos="71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FA194A-EF76-2624-9DC7-5DEDAB9A5C63}"/>
              </a:ext>
            </a:extLst>
          </p:cNvPr>
          <p:cNvSpPr txBox="1"/>
          <p:nvPr/>
        </p:nvSpPr>
        <p:spPr>
          <a:xfrm>
            <a:off x="9958059" y="1704945"/>
            <a:ext cx="19271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TW" sz="2000" dirty="0">
                <a:solidFill>
                  <a:srgbClr val="0A6BB8"/>
                </a:solidFill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Inside-out quenching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B187F3-5FBA-967E-869C-5D0AE05F1913}"/>
              </a:ext>
            </a:extLst>
          </p:cNvPr>
          <p:cNvSpPr txBox="1"/>
          <p:nvPr/>
        </p:nvSpPr>
        <p:spPr>
          <a:xfrm>
            <a:off x="9912373" y="4128945"/>
            <a:ext cx="1962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TW" sz="2000" dirty="0">
                <a:solidFill>
                  <a:srgbClr val="BB0404"/>
                </a:solidFill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Outside-in quenching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CDB172-0A5E-DC0E-65A5-E75ADF8435A3}"/>
              </a:ext>
            </a:extLst>
          </p:cNvPr>
          <p:cNvSpPr txBox="1"/>
          <p:nvPr/>
        </p:nvSpPr>
        <p:spPr>
          <a:xfrm>
            <a:off x="5952370" y="6553205"/>
            <a:ext cx="287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TW" sz="2000" dirty="0">
                <a:latin typeface="Aparajita" panose="02020603050405020304" pitchFamily="18" charset="0"/>
                <a:cs typeface="Aparajita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51963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638D0-6C2D-280E-D8F2-6899B6998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B4E65C-10E0-F94A-11B0-34A5FEB0D8E8}"/>
              </a:ext>
            </a:extLst>
          </p:cNvPr>
          <p:cNvSpPr txBox="1"/>
          <p:nvPr/>
        </p:nvSpPr>
        <p:spPr>
          <a:xfrm>
            <a:off x="329784" y="224212"/>
            <a:ext cx="3496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sz="36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Game changer –– IFU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FE10D4F-107B-51AE-2030-C872B01CCB90}"/>
              </a:ext>
            </a:extLst>
          </p:cNvPr>
          <p:cNvCxnSpPr>
            <a:cxnSpLocks/>
          </p:cNvCxnSpPr>
          <p:nvPr/>
        </p:nvCxnSpPr>
        <p:spPr>
          <a:xfrm>
            <a:off x="329784" y="224212"/>
            <a:ext cx="0" cy="540000"/>
          </a:xfrm>
          <a:prstGeom prst="line">
            <a:avLst/>
          </a:prstGeom>
          <a:ln w="381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616DE7C-EEB8-BE3D-C663-48B1A7AA2490}"/>
              </a:ext>
            </a:extLst>
          </p:cNvPr>
          <p:cNvSpPr txBox="1"/>
          <p:nvPr/>
        </p:nvSpPr>
        <p:spPr>
          <a:xfrm>
            <a:off x="10785846" y="6488668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I</a:t>
            </a:r>
            <a:r>
              <a:rPr lang="en-TW" sz="24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ntroduction</a:t>
            </a:r>
          </a:p>
        </p:txBody>
      </p:sp>
      <p:pic>
        <p:nvPicPr>
          <p:cNvPr id="1028" name="Picture 4" descr="An image of a spiral galaxy with the face of a MaNGA 127 fiber integral field unit (IFU) superimpossed. Galaxies are being selected from the SDSS Main Galaxy Legacy Area, with selection cuts applied to only redshift and a color-based stellar mass estimate.">
            <a:extLst>
              <a:ext uri="{FF2B5EF4-FFF2-40B4-BE49-F238E27FC236}">
                <a16:creationId xmlns:a16="http://schemas.microsoft.com/office/drawing/2014/main" id="{5ACEF45E-A914-01BC-CAE4-C721B3F31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84" y="956043"/>
            <a:ext cx="38576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12">
            <a:extLst>
              <a:ext uri="{FF2B5EF4-FFF2-40B4-BE49-F238E27FC236}">
                <a16:creationId xmlns:a16="http://schemas.microsoft.com/office/drawing/2014/main" id="{2DD6C2F9-CEF7-4059-3620-26EE1F5B74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663" r="59851"/>
          <a:stretch/>
        </p:blipFill>
        <p:spPr>
          <a:xfrm>
            <a:off x="8668671" y="2670543"/>
            <a:ext cx="2063607" cy="1800000"/>
          </a:xfrm>
          <a:prstGeom prst="rect">
            <a:avLst/>
          </a:prstGeom>
        </p:spPr>
      </p:pic>
      <p:pic>
        <p:nvPicPr>
          <p:cNvPr id="9" name="圖片 18">
            <a:extLst>
              <a:ext uri="{FF2B5EF4-FFF2-40B4-BE49-F238E27FC236}">
                <a16:creationId xmlns:a16="http://schemas.microsoft.com/office/drawing/2014/main" id="{A813A0EA-8F78-BC8E-C761-82E05F134F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0490"/>
          <a:stretch/>
        </p:blipFill>
        <p:spPr>
          <a:xfrm>
            <a:off x="5769529" y="870543"/>
            <a:ext cx="1965473" cy="1800000"/>
          </a:xfrm>
          <a:prstGeom prst="rect">
            <a:avLst/>
          </a:prstGeom>
        </p:spPr>
      </p:pic>
      <p:pic>
        <p:nvPicPr>
          <p:cNvPr id="10" name="圖片 19">
            <a:extLst>
              <a:ext uri="{FF2B5EF4-FFF2-40B4-BE49-F238E27FC236}">
                <a16:creationId xmlns:a16="http://schemas.microsoft.com/office/drawing/2014/main" id="{05560FC9-D789-3332-3E36-E724E7CBEA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536" r="39978"/>
          <a:stretch/>
        </p:blipFill>
        <p:spPr>
          <a:xfrm>
            <a:off x="7735002" y="870543"/>
            <a:ext cx="2063607" cy="1800000"/>
          </a:xfrm>
          <a:prstGeom prst="rect">
            <a:avLst/>
          </a:prstGeom>
        </p:spPr>
      </p:pic>
      <p:pic>
        <p:nvPicPr>
          <p:cNvPr id="11" name="圖片 20">
            <a:extLst>
              <a:ext uri="{FF2B5EF4-FFF2-40B4-BE49-F238E27FC236}">
                <a16:creationId xmlns:a16="http://schemas.microsoft.com/office/drawing/2014/main" id="{489444AB-260B-6137-CD76-379F898D00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514"/>
          <a:stretch/>
        </p:blipFill>
        <p:spPr>
          <a:xfrm>
            <a:off x="9798609" y="870543"/>
            <a:ext cx="2063607" cy="1800000"/>
          </a:xfrm>
          <a:prstGeom prst="rect">
            <a:avLst/>
          </a:prstGeom>
        </p:spPr>
      </p:pic>
      <p:pic>
        <p:nvPicPr>
          <p:cNvPr id="12" name="圖片 21">
            <a:extLst>
              <a:ext uri="{FF2B5EF4-FFF2-40B4-BE49-F238E27FC236}">
                <a16:creationId xmlns:a16="http://schemas.microsoft.com/office/drawing/2014/main" id="{92C18583-22E7-BC40-AA86-6A6AB0E2D9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899" r="19615"/>
          <a:stretch/>
        </p:blipFill>
        <p:spPr>
          <a:xfrm>
            <a:off x="6665319" y="2670543"/>
            <a:ext cx="2063607" cy="1800000"/>
          </a:xfrm>
          <a:prstGeom prst="rect">
            <a:avLst/>
          </a:prstGeom>
        </p:spPr>
      </p:pic>
      <p:pic>
        <p:nvPicPr>
          <p:cNvPr id="15" name="圖片 39">
            <a:extLst>
              <a:ext uri="{FF2B5EF4-FFF2-40B4-BE49-F238E27FC236}">
                <a16:creationId xmlns:a16="http://schemas.microsoft.com/office/drawing/2014/main" id="{DE84B94F-2308-9B1B-2D5A-50F480F55F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71623" flipH="1">
            <a:off x="4145523" y="2028895"/>
            <a:ext cx="1470384" cy="14703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F0EBDD7-3B04-A440-92E9-4116F94C7B3E}"/>
                  </a:ext>
                </a:extLst>
              </p:cNvPr>
              <p:cNvSpPr txBox="1"/>
              <p:nvPr/>
            </p:nvSpPr>
            <p:spPr>
              <a:xfrm>
                <a:off x="329783" y="4598953"/>
                <a:ext cx="9848537" cy="1962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TW" sz="2400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MaNGA DR17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TW" sz="2400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~ 10000 galaxies at 0.01 &lt; z &lt; 0.15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360 ~</a:t>
                </a:r>
                <a:r>
                  <a:rPr lang="zh-TW" altLang="en-US" sz="24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 </a:t>
                </a:r>
                <a:r>
                  <a:rPr lang="en-US" altLang="zh-TW" sz="2400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1030 nm with R ~ 2000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Baskerville" panose="02020502070401020303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Baskerville" panose="02020502070401020303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Baskerville" panose="02020502070401020303" pitchFamily="18" charset="0"/>
                          </a:rPr>
                          <m:t>∗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Baskerville" panose="02020502070401020303" pitchFamily="18" charset="0"/>
                      </a:rPr>
                      <m:t>≥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Baskerville" panose="02020502070401020303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Baskerville" panose="02020502070401020303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Baskerville" panose="02020502070401020303" pitchFamily="18" charset="0"/>
                          </a:rPr>
                          <m:t>9</m:t>
                        </m:r>
                      </m:sup>
                    </m:sSup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Baskerville" panose="02020502070401020303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Baskerville" panose="02020502070401020303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Baskerville" panose="02020502070401020303" pitchFamily="18" charset="0"/>
                          </a:rPr>
                          <m:t>⊙</m:t>
                        </m:r>
                      </m:sub>
                    </m:sSub>
                  </m:oMath>
                </a14:m>
                <a:endParaRPr lang="en-US" sz="2400" b="0" dirty="0">
                  <a:latin typeface="Aparajita" panose="02020603050405020304" pitchFamily="18" charset="0"/>
                  <a:ea typeface="Baskerville" panose="02020502070401020303" pitchFamily="18" charset="0"/>
                  <a:cs typeface="Aparajita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b="0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17 IFUs that vary in diameter from 12''</a:t>
                </a:r>
                <a:r>
                  <a:rPr lang="en-US" sz="2400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 </a:t>
                </a:r>
                <a:r>
                  <a:rPr lang="en-US" sz="2400" b="0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(19 ﬁbers) to 32'' (127 ﬁbers)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F0EBDD7-3B04-A440-92E9-4116F94C7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83" y="4598953"/>
                <a:ext cx="9848537" cy="1962589"/>
              </a:xfrm>
              <a:prstGeom prst="rect">
                <a:avLst/>
              </a:prstGeom>
              <a:blipFill>
                <a:blip r:embed="rId6"/>
                <a:stretch>
                  <a:fillRect l="-901" t="-1923" b="-3846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7">
            <a:extLst>
              <a:ext uri="{FF2B5EF4-FFF2-40B4-BE49-F238E27FC236}">
                <a16:creationId xmlns:a16="http://schemas.microsoft.com/office/drawing/2014/main" id="{9650377C-C2C4-E6D0-3383-B8561D7DD568}"/>
              </a:ext>
            </a:extLst>
          </p:cNvPr>
          <p:cNvSpPr txBox="1"/>
          <p:nvPr/>
        </p:nvSpPr>
        <p:spPr>
          <a:xfrm>
            <a:off x="4187409" y="4101211"/>
            <a:ext cx="1318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Aparajita" panose="02020603050405020304" pitchFamily="18" charset="0"/>
                <a:cs typeface="Aparajita" panose="02020603050405020304" pitchFamily="18" charset="0"/>
              </a:rPr>
              <a:t>Credit: SDSS</a:t>
            </a:r>
            <a:endParaRPr lang="zh-TW" altLang="en-US" dirty="0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DC2106-6A29-ED7D-B4FD-05FA2C359E7D}"/>
              </a:ext>
            </a:extLst>
          </p:cNvPr>
          <p:cNvSpPr txBox="1"/>
          <p:nvPr/>
        </p:nvSpPr>
        <p:spPr>
          <a:xfrm>
            <a:off x="329783" y="6508533"/>
            <a:ext cx="20025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TW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Bundy et al. (2015)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6125ED-FCFA-06E4-D837-FC90D4868F93}"/>
              </a:ext>
            </a:extLst>
          </p:cNvPr>
          <p:cNvSpPr txBox="1"/>
          <p:nvPr/>
        </p:nvSpPr>
        <p:spPr>
          <a:xfrm>
            <a:off x="5952370" y="6553205"/>
            <a:ext cx="287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TW" sz="2000" dirty="0">
                <a:latin typeface="Aparajita" panose="02020603050405020304" pitchFamily="18" charset="0"/>
                <a:cs typeface="Aparajita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24284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32188-5635-0A34-99FB-16CDB3981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F10A41-17DA-7A15-7600-274B2C1FE885}"/>
              </a:ext>
            </a:extLst>
          </p:cNvPr>
          <p:cNvSpPr txBox="1"/>
          <p:nvPr/>
        </p:nvSpPr>
        <p:spPr>
          <a:xfrm>
            <a:off x="329784" y="224212"/>
            <a:ext cx="4301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sz="36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What is quenching exactly?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BCF68C-531A-3358-B49F-FC66E21F1507}"/>
              </a:ext>
            </a:extLst>
          </p:cNvPr>
          <p:cNvCxnSpPr>
            <a:cxnSpLocks/>
          </p:cNvCxnSpPr>
          <p:nvPr/>
        </p:nvCxnSpPr>
        <p:spPr>
          <a:xfrm>
            <a:off x="329784" y="224212"/>
            <a:ext cx="0" cy="540000"/>
          </a:xfrm>
          <a:prstGeom prst="line">
            <a:avLst/>
          </a:prstGeom>
          <a:ln w="381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0DAC153-EBC6-D29B-489C-6AEDB520C78B}"/>
              </a:ext>
            </a:extLst>
          </p:cNvPr>
          <p:cNvSpPr txBox="1"/>
          <p:nvPr/>
        </p:nvSpPr>
        <p:spPr>
          <a:xfrm>
            <a:off x="10907674" y="6488668"/>
            <a:ext cx="128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TW" sz="24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8E51067-1BD1-599B-6308-34CA4BDB3C92}"/>
                  </a:ext>
                </a:extLst>
              </p:cNvPr>
              <p:cNvSpPr txBox="1"/>
              <p:nvPr/>
            </p:nvSpPr>
            <p:spPr>
              <a:xfrm>
                <a:off x="374442" y="1228397"/>
                <a:ext cx="11443115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TW" sz="2000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Hong et al. (2023) used</a:t>
                </a:r>
                <a:r>
                  <a:rPr lang="zh-TW" altLang="en-US" sz="20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0" smtClean="0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b>
                        <m:r>
                          <a:rPr lang="en-US" altLang="zh-TW" sz="2000" b="1" i="0" smtClean="0">
                            <a:latin typeface="Cambria Math" panose="02040503050406030204" pitchFamily="18" charset="0"/>
                          </a:rPr>
                          <m:t>𝐧</m:t>
                        </m:r>
                      </m:sub>
                    </m:sSub>
                    <m:r>
                      <a:rPr lang="en-US" altLang="zh-TW" sz="2000" b="1" i="0" smtClean="0">
                        <a:latin typeface="Cambria Math" panose="02040503050406030204" pitchFamily="18" charset="0"/>
                      </a:rPr>
                      <m:t>𝟒𝟎𝟎𝟎</m:t>
                    </m:r>
                  </m:oMath>
                </a14:m>
                <a:r>
                  <a:rPr lang="en-TW" sz="2000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 to separate the quenched spaxels and star-forming spaxels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TW" sz="2000" dirty="0">
                  <a:latin typeface="Aparajita" panose="02020603050405020304" pitchFamily="18" charset="0"/>
                  <a:ea typeface="Baskerville" panose="02020502070401020303" pitchFamily="18" charset="0"/>
                  <a:cs typeface="Aparajita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Colombo et al. (2020), Ellison et al. (2021), </a:t>
                </a:r>
                <a:r>
                  <a:rPr lang="en-US" sz="2000" dirty="0" err="1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Kalinova</a:t>
                </a:r>
                <a:r>
                  <a:rPr lang="en-US" sz="2000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 et al. (2022), etc. used </a:t>
                </a:r>
                <a:r>
                  <a:rPr lang="en-US" sz="2400" b="1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EW(H</a:t>
                </a:r>
                <a:r>
                  <a:rPr lang="el-GR" sz="2400" b="1" dirty="0">
                    <a:latin typeface="Baskerville" panose="02020502070401020303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α)</a:t>
                </a:r>
                <a:r>
                  <a:rPr lang="en-US" sz="2000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 </a:t>
                </a:r>
                <a:r>
                  <a:rPr lang="en-TW" sz="2000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for the classification.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TW" sz="2000" dirty="0">
                  <a:latin typeface="Aparajita" panose="02020603050405020304" pitchFamily="18" charset="0"/>
                  <a:ea typeface="Baskerville" panose="02020502070401020303" pitchFamily="18" charset="0"/>
                  <a:cs typeface="Aparajita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Rathore et al. (2022) employed the </a:t>
                </a:r>
                <a:r>
                  <a:rPr lang="en-US" sz="2400" b="1" dirty="0" err="1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sSFR</a:t>
                </a:r>
                <a:r>
                  <a:rPr lang="en-US" sz="2000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 to identify quenched regions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>
                  <a:latin typeface="Aparajita" panose="02020603050405020304" pitchFamily="18" charset="0"/>
                  <a:ea typeface="Baskerville" panose="02020502070401020303" pitchFamily="18" charset="0"/>
                  <a:cs typeface="Aparajita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err="1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Corcho</a:t>
                </a:r>
                <a:r>
                  <a:rPr lang="en-US" sz="2000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-Caballero et al. (2021) used </a:t>
                </a:r>
                <a:r>
                  <a:rPr lang="en-US" sz="2400" b="1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EW(H</a:t>
                </a:r>
                <a:r>
                  <a:rPr lang="el-GR" sz="2400" b="1" dirty="0">
                    <a:latin typeface="Baskerville" panose="02020502070401020303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α</a:t>
                </a:r>
                <a:r>
                  <a:rPr lang="en-US" sz="2400" b="1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)</a:t>
                </a:r>
                <a:r>
                  <a:rPr lang="el-GR" sz="2400" dirty="0">
                    <a:latin typeface="Baskerville" panose="02020502070401020303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 </a:t>
                </a:r>
                <a:r>
                  <a:rPr lang="en-US" sz="2000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and the </a:t>
                </a:r>
                <a:r>
                  <a:rPr lang="en-US" sz="2400" b="1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color index (g - r)</a:t>
                </a:r>
                <a:r>
                  <a:rPr lang="en-US" sz="2000" b="1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 </a:t>
                </a:r>
                <a:r>
                  <a:rPr lang="en-US" sz="2000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to define regions at different quenching stages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>
                  <a:latin typeface="Aparajita" panose="02020603050405020304" pitchFamily="18" charset="0"/>
                  <a:ea typeface="Baskerville" panose="02020502070401020303" pitchFamily="18" charset="0"/>
                  <a:cs typeface="Aparajita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Chen et al. (2019) and Cheng et al. (2024) use the </a:t>
                </a:r>
                <a:r>
                  <a:rPr lang="en-US" sz="2400" b="1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H</a:t>
                </a:r>
                <a:r>
                  <a:rPr lang="el-GR" sz="2000" b="1" dirty="0">
                    <a:latin typeface="Baskerville" panose="02020502070401020303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δ</a:t>
                </a:r>
                <a:r>
                  <a:rPr lang="en-US" sz="2400" b="1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A</a:t>
                </a:r>
                <a:r>
                  <a:rPr lang="en-US" sz="2000" b="1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 line</a:t>
                </a:r>
                <a:r>
                  <a:rPr lang="en-US" sz="2000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 and </a:t>
                </a:r>
                <a:r>
                  <a:rPr lang="en-US" sz="2400" b="1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EW(H</a:t>
                </a:r>
                <a:r>
                  <a:rPr lang="el-GR" sz="2400" b="1" dirty="0">
                    <a:latin typeface="Baskerville" panose="02020502070401020303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α)</a:t>
                </a:r>
                <a:r>
                  <a:rPr lang="el-GR" sz="2000" dirty="0">
                    <a:latin typeface="Baskerville" panose="02020502070401020303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 </a:t>
                </a:r>
                <a:r>
                  <a:rPr lang="en-US" sz="2000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to select the </a:t>
                </a:r>
                <a:r>
                  <a:rPr lang="en-US" sz="2400" b="1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post-starburst (PSB) region</a:t>
                </a:r>
                <a:r>
                  <a:rPr lang="en-US" sz="2000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 as the quenched region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>
                  <a:latin typeface="Aparajita" panose="02020603050405020304" pitchFamily="18" charset="0"/>
                  <a:ea typeface="Baskerville" panose="02020502070401020303" pitchFamily="18" charset="0"/>
                  <a:cs typeface="Aparajita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Lin et al. (2019) combine the </a:t>
                </a:r>
                <a:r>
                  <a:rPr lang="en-US" sz="2400" b="1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LI(N)ER</a:t>
                </a:r>
                <a:r>
                  <a:rPr lang="en-US" sz="2000" b="1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 </a:t>
                </a:r>
                <a:r>
                  <a:rPr lang="en-US" sz="2000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in the BPT diagnosis diagram with </a:t>
                </a:r>
                <a:r>
                  <a:rPr lang="en-US" sz="2400" b="1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EW(H</a:t>
                </a:r>
                <a:r>
                  <a:rPr lang="el-GR" sz="2400" b="1" dirty="0">
                    <a:latin typeface="Baskerville" panose="02020502070401020303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α)</a:t>
                </a:r>
                <a:r>
                  <a:rPr lang="el-GR" sz="2000" dirty="0">
                    <a:latin typeface="Baskerville" panose="02020502070401020303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 </a:t>
                </a:r>
                <a:r>
                  <a:rPr lang="en-US" sz="2000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to define the quenched region.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8E51067-1BD1-599B-6308-34CA4BDB3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42" y="1228397"/>
                <a:ext cx="11443115" cy="4093428"/>
              </a:xfrm>
              <a:prstGeom prst="rect">
                <a:avLst/>
              </a:prstGeom>
              <a:blipFill>
                <a:blip r:embed="rId3"/>
                <a:stretch>
                  <a:fillRect l="-443" t="-926" b="-2778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291A6FC-3A3F-618E-6A56-8778065D5879}"/>
              </a:ext>
            </a:extLst>
          </p:cNvPr>
          <p:cNvSpPr txBox="1"/>
          <p:nvPr/>
        </p:nvSpPr>
        <p:spPr>
          <a:xfrm>
            <a:off x="2209660" y="6027003"/>
            <a:ext cx="7772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W" sz="2800" b="1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There are various ways to define quenched region!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43F2CB-C902-BABD-48F8-A435D3E865B7}"/>
              </a:ext>
            </a:extLst>
          </p:cNvPr>
          <p:cNvSpPr txBox="1"/>
          <p:nvPr/>
        </p:nvSpPr>
        <p:spPr>
          <a:xfrm>
            <a:off x="5854698" y="5103673"/>
            <a:ext cx="482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W" b="1" dirty="0">
                <a:latin typeface="Aparajita" panose="02020603050405020304" pitchFamily="18" charset="0"/>
                <a:cs typeface="Aparajita" panose="02020603050405020304" pitchFamily="18" charset="0"/>
              </a:rPr>
              <a:t>.</a:t>
            </a:r>
          </a:p>
          <a:p>
            <a:pPr algn="ctr"/>
            <a:r>
              <a:rPr lang="en-TW" b="1" dirty="0">
                <a:latin typeface="Aparajita" panose="02020603050405020304" pitchFamily="18" charset="0"/>
                <a:cs typeface="Aparajita" panose="02020603050405020304" pitchFamily="18" charset="0"/>
              </a:rPr>
              <a:t>.</a:t>
            </a:r>
          </a:p>
          <a:p>
            <a:pPr algn="ctr"/>
            <a:r>
              <a:rPr lang="en-TW" b="1" dirty="0">
                <a:latin typeface="Aparajita" panose="02020603050405020304" pitchFamily="18" charset="0"/>
                <a:cs typeface="Aparajita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7E3E9F-9D73-C662-417F-09EEE7C723EC}"/>
              </a:ext>
            </a:extLst>
          </p:cNvPr>
          <p:cNvSpPr txBox="1"/>
          <p:nvPr/>
        </p:nvSpPr>
        <p:spPr>
          <a:xfrm>
            <a:off x="5952370" y="6553205"/>
            <a:ext cx="287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TW" sz="2000" dirty="0">
                <a:latin typeface="Aparajita" panose="02020603050405020304" pitchFamily="18" charset="0"/>
                <a:cs typeface="Aparajita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87300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C4B32-EB25-63F8-CD59-B1B8E8A8A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132D95-3244-A74E-97E1-CFC2AAB2FD1C}"/>
              </a:ext>
            </a:extLst>
          </p:cNvPr>
          <p:cNvSpPr txBox="1"/>
          <p:nvPr/>
        </p:nvSpPr>
        <p:spPr>
          <a:xfrm>
            <a:off x="329784" y="224212"/>
            <a:ext cx="1513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sz="36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4 criteria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694225-A4D9-8C75-4AFC-4D91217C1804}"/>
              </a:ext>
            </a:extLst>
          </p:cNvPr>
          <p:cNvCxnSpPr>
            <a:cxnSpLocks/>
          </p:cNvCxnSpPr>
          <p:nvPr/>
        </p:nvCxnSpPr>
        <p:spPr>
          <a:xfrm>
            <a:off x="329784" y="224212"/>
            <a:ext cx="0" cy="540000"/>
          </a:xfrm>
          <a:prstGeom prst="line">
            <a:avLst/>
          </a:prstGeom>
          <a:ln w="381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D82CAA8-4635-5499-C27E-C64CE5B38FB3}"/>
              </a:ext>
            </a:extLst>
          </p:cNvPr>
          <p:cNvSpPr txBox="1"/>
          <p:nvPr/>
        </p:nvSpPr>
        <p:spPr>
          <a:xfrm>
            <a:off x="11237892" y="6488668"/>
            <a:ext cx="954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TW" sz="24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11CFAB0-1D68-2500-4E24-19B37C646170}"/>
                  </a:ext>
                </a:extLst>
              </p:cNvPr>
              <p:cNvSpPr txBox="1"/>
              <p:nvPr/>
            </p:nvSpPr>
            <p:spPr>
              <a:xfrm>
                <a:off x="329784" y="1186143"/>
                <a:ext cx="9599103" cy="5447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TW" sz="2800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To know how the definition affect the result, we consider:</a:t>
                </a:r>
              </a:p>
              <a:p>
                <a:endParaRPr lang="en-TW" sz="2800" dirty="0">
                  <a:latin typeface="Aparajita" panose="02020603050405020304" pitchFamily="18" charset="0"/>
                  <a:ea typeface="Baskerville" panose="02020502070401020303" pitchFamily="18" charset="0"/>
                  <a:cs typeface="Aparajita" panose="020206030504050203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TW" sz="2800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Region with </a:t>
                </a:r>
                <a:r>
                  <a:rPr lang="en-TW" sz="2800" b="1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low sSFR </a:t>
                </a:r>
                <a:r>
                  <a:rPr lang="en-TW" sz="2800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(log(sSFR) &lt; -11)</a:t>
                </a:r>
              </a:p>
              <a:p>
                <a:pPr lvl="1"/>
                <a:r>
                  <a:rPr lang="en-TW" sz="2400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(Pan et al. 2024)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TW" altLang="zh-TW" sz="2800" dirty="0">
                  <a:latin typeface="Aparajita" panose="02020603050405020304" pitchFamily="18" charset="0"/>
                  <a:ea typeface="Baskerville" panose="02020502070401020303" pitchFamily="18" charset="0"/>
                  <a:cs typeface="Aparajita" panose="020206030504050203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800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Region with </a:t>
                </a:r>
                <a:r>
                  <a:rPr lang="en-US" sz="2800" b="1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1" i="0" smtClean="0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b>
                        <m:r>
                          <a:rPr lang="en-US" altLang="zh-TW" sz="2400" b="1" i="0" smtClean="0">
                            <a:latin typeface="Cambria Math" panose="02040503050406030204" pitchFamily="18" charset="0"/>
                          </a:rPr>
                          <m:t>𝐧</m:t>
                        </m:r>
                      </m:sub>
                    </m:sSub>
                    <m:r>
                      <a:rPr lang="en-US" altLang="zh-TW" sz="2400" b="1" i="0" smtClean="0">
                        <a:latin typeface="Cambria Math" panose="02040503050406030204" pitchFamily="18" charset="0"/>
                      </a:rPr>
                      <m:t>𝟒𝟎𝟎𝟎</m:t>
                    </m:r>
                  </m:oMath>
                </a14:m>
                <a:r>
                  <a:rPr lang="en-US" sz="2400" b="1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 </a:t>
                </a:r>
                <a:r>
                  <a:rPr lang="en-US" sz="2800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400" b="0" i="1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400" b="0" i="1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altLang="zh-TW" sz="2400" b="0" i="1">
                        <a:latin typeface="Cambria Math" panose="02040503050406030204" pitchFamily="18" charset="0"/>
                      </a:rPr>
                      <m:t>4000</m:t>
                    </m:r>
                  </m:oMath>
                </a14:m>
                <a:r>
                  <a:rPr lang="en-US" sz="2400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 </a:t>
                </a:r>
                <a:r>
                  <a:rPr lang="en-US" sz="2800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index &gt; 1.45)</a:t>
                </a:r>
              </a:p>
              <a:p>
                <a:pPr lvl="1"/>
                <a:r>
                  <a:rPr lang="en-US" sz="2400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(</a:t>
                </a:r>
                <a:r>
                  <a:rPr lang="en-US" sz="2400" dirty="0" err="1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Bluck</a:t>
                </a:r>
                <a:r>
                  <a:rPr lang="en-US" sz="2400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 et al. 2020)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800" dirty="0">
                  <a:latin typeface="Aparajita" panose="02020603050405020304" pitchFamily="18" charset="0"/>
                  <a:ea typeface="Baskerville" panose="02020502070401020303" pitchFamily="18" charset="0"/>
                  <a:cs typeface="Aparajita" panose="020206030504050203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TW" sz="28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Low-ionization (nuclear) emission-line region (</a:t>
                </a:r>
                <a:r>
                  <a:rPr lang="en-US" altLang="zh-TW" sz="2800" b="1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LI(N)ER</a:t>
                </a:r>
                <a:r>
                  <a:rPr lang="en-US" altLang="zh-TW" sz="28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) from BPT diagram</a:t>
                </a:r>
              </a:p>
              <a:p>
                <a:pPr lvl="1"/>
                <a:r>
                  <a:rPr lang="en-US" sz="2400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(Lin et al. 2019)</a:t>
                </a:r>
                <a:endParaRPr lang="en-US" altLang="zh-TW" sz="2400" dirty="0">
                  <a:latin typeface="Aparajita" panose="02020603050405020304" pitchFamily="18" charset="0"/>
                  <a:cs typeface="Aparajita" panose="020206030504050203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TW" sz="2800" dirty="0">
                  <a:latin typeface="Aparajita" panose="02020603050405020304" pitchFamily="18" charset="0"/>
                  <a:ea typeface="Baskerville" panose="02020502070401020303" pitchFamily="18" charset="0"/>
                  <a:cs typeface="Aparajita" panose="020206030504050203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TW" sz="28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Post-starburst (</a:t>
                </a:r>
                <a:r>
                  <a:rPr lang="en-US" altLang="zh-TW" sz="2800" b="1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PSB</a:t>
                </a:r>
                <a:r>
                  <a:rPr lang="en-US" altLang="zh-TW" sz="28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)</a:t>
                </a:r>
                <a:r>
                  <a:rPr lang="en-TW" altLang="zh-TW" sz="2800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 region selected by </a:t>
                </a:r>
                <a:r>
                  <a:rPr lang="en-US" sz="2800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H</a:t>
                </a:r>
                <a:r>
                  <a:rPr lang="el-GR" sz="2400" dirty="0">
                    <a:latin typeface="Baskerville" panose="02020502070401020303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δ</a:t>
                </a:r>
                <a:r>
                  <a:rPr lang="en-US" sz="2800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 and EW(H</a:t>
                </a:r>
                <a:r>
                  <a:rPr lang="el-GR" sz="2400" dirty="0">
                    <a:latin typeface="Baskerville" panose="02020502070401020303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α</a:t>
                </a:r>
                <a:r>
                  <a:rPr lang="el-GR" sz="2800" dirty="0">
                    <a:latin typeface="Baskerville" panose="02020502070401020303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) </a:t>
                </a:r>
                <a:endParaRPr lang="en-US" sz="2800" dirty="0">
                  <a:latin typeface="Aparajita" panose="02020603050405020304" pitchFamily="18" charset="0"/>
                  <a:ea typeface="Baskerville" panose="02020502070401020303" pitchFamily="18" charset="0"/>
                  <a:cs typeface="Aparajita" panose="02020603050405020304" pitchFamily="18" charset="0"/>
                </a:endParaRPr>
              </a:p>
              <a:p>
                <a:pPr lvl="1"/>
                <a:r>
                  <a:rPr lang="en-US" sz="2400" dirty="0">
                    <a:latin typeface="Aparajita" panose="02020603050405020304" pitchFamily="18" charset="0"/>
                    <a:ea typeface="Baskerville" panose="02020502070401020303" pitchFamily="18" charset="0"/>
                    <a:cs typeface="Aparajita" panose="02020603050405020304" pitchFamily="18" charset="0"/>
                  </a:rPr>
                  <a:t>(Chen et al. 2019) and (Cheng et al. 2024)</a:t>
                </a:r>
                <a:endParaRPr lang="en-US" altLang="zh-TW" sz="2400" dirty="0">
                  <a:latin typeface="Aparajita" panose="02020603050405020304" pitchFamily="18" charset="0"/>
                  <a:cs typeface="Aparajita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11CFAB0-1D68-2500-4E24-19B37C646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84" y="1186143"/>
                <a:ext cx="9599103" cy="5447645"/>
              </a:xfrm>
              <a:prstGeom prst="rect">
                <a:avLst/>
              </a:prstGeom>
              <a:blipFill>
                <a:blip r:embed="rId3"/>
                <a:stretch>
                  <a:fillRect l="-1321" t="-1163" r="-396" b="-1395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F849A76-7F6B-FAEE-8055-525D25EE8306}"/>
              </a:ext>
            </a:extLst>
          </p:cNvPr>
          <p:cNvSpPr txBox="1"/>
          <p:nvPr/>
        </p:nvSpPr>
        <p:spPr>
          <a:xfrm>
            <a:off x="5952370" y="6553205"/>
            <a:ext cx="287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TW" sz="2000" dirty="0">
                <a:latin typeface="Aparajita" panose="02020603050405020304" pitchFamily="18" charset="0"/>
                <a:cs typeface="Aparajita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61531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DA27D-C056-87EE-F748-2BAF3778C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6D17AF2-4E1D-32D5-1D41-C1ED70F0963C}"/>
              </a:ext>
            </a:extLst>
          </p:cNvPr>
          <p:cNvCxnSpPr>
            <a:cxnSpLocks/>
          </p:cNvCxnSpPr>
          <p:nvPr/>
        </p:nvCxnSpPr>
        <p:spPr>
          <a:xfrm>
            <a:off x="329784" y="224212"/>
            <a:ext cx="0" cy="540000"/>
          </a:xfrm>
          <a:prstGeom prst="line">
            <a:avLst/>
          </a:prstGeom>
          <a:ln w="381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7D4965C-9ADD-2594-627C-E53497CAEA98}"/>
              </a:ext>
            </a:extLst>
          </p:cNvPr>
          <p:cNvSpPr txBox="1"/>
          <p:nvPr/>
        </p:nvSpPr>
        <p:spPr>
          <a:xfrm>
            <a:off x="11237892" y="6488668"/>
            <a:ext cx="954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TW" sz="24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Method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806402-E258-CEB3-E831-9554ECA02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970" y="1419887"/>
            <a:ext cx="9504000" cy="40282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345884-8518-986C-BFA9-3F60D3BB6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54" y="1381118"/>
            <a:ext cx="2266549" cy="22665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EB8858-3D99-B254-8B44-543E4B340A3C}"/>
              </a:ext>
            </a:extLst>
          </p:cNvPr>
          <p:cNvSpPr txBox="1"/>
          <p:nvPr/>
        </p:nvSpPr>
        <p:spPr>
          <a:xfrm>
            <a:off x="472517" y="3622773"/>
            <a:ext cx="16505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TW" sz="20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9867-6101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3DED23-88DA-70DF-C119-123E498EDF45}"/>
              </a:ext>
            </a:extLst>
          </p:cNvPr>
          <p:cNvSpPr txBox="1"/>
          <p:nvPr/>
        </p:nvSpPr>
        <p:spPr>
          <a:xfrm>
            <a:off x="2840835" y="983315"/>
            <a:ext cx="185405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TW" sz="24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sSFR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AB95E47-7EDB-D9DD-9C69-8D3182AD6E81}"/>
                  </a:ext>
                </a:extLst>
              </p:cNvPr>
              <p:cNvSpPr txBox="1"/>
              <p:nvPr/>
            </p:nvSpPr>
            <p:spPr>
              <a:xfrm>
                <a:off x="5313660" y="978399"/>
                <a:ext cx="1854056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0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0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en-US" altLang="zh-TW" sz="2000" b="0" i="0" smtClean="0">
                          <a:latin typeface="Cambria Math" panose="02040503050406030204" pitchFamily="18" charset="0"/>
                        </a:rPr>
                        <m:t>4000</m:t>
                      </m:r>
                    </m:oMath>
                  </m:oMathPara>
                </a14:m>
                <a:endParaRPr lang="en-TW" sz="2000" dirty="0">
                  <a:latin typeface="Aparajita" panose="02020603050405020304" pitchFamily="18" charset="0"/>
                  <a:ea typeface="Baskerville" panose="02020502070401020303" pitchFamily="18" charset="0"/>
                  <a:cs typeface="Aparajita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AB95E47-7EDB-D9DD-9C69-8D3182AD6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660" y="978399"/>
                <a:ext cx="1854056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E537114-7DE6-5B36-8362-AAF5A615EE05}"/>
              </a:ext>
            </a:extLst>
          </p:cNvPr>
          <p:cNvSpPr txBox="1"/>
          <p:nvPr/>
        </p:nvSpPr>
        <p:spPr>
          <a:xfrm>
            <a:off x="7658655" y="963650"/>
            <a:ext cx="18540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TW" sz="24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LI(N)ER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F6D114-6641-B5D1-FEBB-04D878F0834D}"/>
              </a:ext>
            </a:extLst>
          </p:cNvPr>
          <p:cNvSpPr txBox="1"/>
          <p:nvPr/>
        </p:nvSpPr>
        <p:spPr>
          <a:xfrm>
            <a:off x="9856161" y="973481"/>
            <a:ext cx="18540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TW" sz="24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PSB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24CBF4-02D7-FBC2-F17A-23CE617D120A}"/>
              </a:ext>
            </a:extLst>
          </p:cNvPr>
          <p:cNvSpPr txBox="1"/>
          <p:nvPr/>
        </p:nvSpPr>
        <p:spPr>
          <a:xfrm>
            <a:off x="6652015" y="5436000"/>
            <a:ext cx="16505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TW" sz="24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arcsec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7A08550D-8651-A571-BE33-0F9ED239BF2C}"/>
              </a:ext>
            </a:extLst>
          </p:cNvPr>
          <p:cNvSpPr/>
          <p:nvPr/>
        </p:nvSpPr>
        <p:spPr>
          <a:xfrm>
            <a:off x="2722366" y="6025259"/>
            <a:ext cx="252000" cy="252000"/>
          </a:xfrm>
          <a:prstGeom prst="roundRect">
            <a:avLst/>
          </a:prstGeom>
          <a:solidFill>
            <a:srgbClr val="4781B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F8C8BB-2C94-6988-EC8A-4A945BD0DE6C}"/>
              </a:ext>
            </a:extLst>
          </p:cNvPr>
          <p:cNvSpPr txBox="1"/>
          <p:nvPr/>
        </p:nvSpPr>
        <p:spPr>
          <a:xfrm>
            <a:off x="3009939" y="5951204"/>
            <a:ext cx="21636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TW" sz="20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Non-quenched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740D718B-1DE6-D5EF-BFFE-BF0C8ABF92AA}"/>
              </a:ext>
            </a:extLst>
          </p:cNvPr>
          <p:cNvSpPr/>
          <p:nvPr/>
        </p:nvSpPr>
        <p:spPr>
          <a:xfrm>
            <a:off x="4761971" y="6025259"/>
            <a:ext cx="252000" cy="252000"/>
          </a:xfrm>
          <a:prstGeom prst="roundRect">
            <a:avLst/>
          </a:prstGeom>
          <a:solidFill>
            <a:srgbClr val="B3222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B6A82E6-C919-6FB3-9A9E-883428D5FA25}"/>
              </a:ext>
            </a:extLst>
          </p:cNvPr>
          <p:cNvSpPr txBox="1"/>
          <p:nvPr/>
        </p:nvSpPr>
        <p:spPr>
          <a:xfrm>
            <a:off x="5049544" y="5951204"/>
            <a:ext cx="12621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TW" sz="20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Quenched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8BAA70C0-BF9E-F125-87AD-EC9A6D06C499}"/>
              </a:ext>
            </a:extLst>
          </p:cNvPr>
          <p:cNvSpPr/>
          <p:nvPr/>
        </p:nvSpPr>
        <p:spPr>
          <a:xfrm>
            <a:off x="6353434" y="6025259"/>
            <a:ext cx="252000" cy="252000"/>
          </a:xfrm>
          <a:prstGeom prst="roundRect">
            <a:avLst/>
          </a:prstGeom>
          <a:solidFill>
            <a:srgbClr val="0000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56E6819-BCAF-BA2B-13EE-A06006D03CA7}"/>
              </a:ext>
            </a:extLst>
          </p:cNvPr>
          <p:cNvSpPr txBox="1"/>
          <p:nvPr/>
        </p:nvSpPr>
        <p:spPr>
          <a:xfrm>
            <a:off x="6641007" y="5951204"/>
            <a:ext cx="16505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TW" sz="20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Unclassified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7AF7E43-A60A-9768-7371-725313BC04FF}"/>
              </a:ext>
            </a:extLst>
          </p:cNvPr>
          <p:cNvSpPr txBox="1"/>
          <p:nvPr/>
        </p:nvSpPr>
        <p:spPr>
          <a:xfrm>
            <a:off x="329784" y="224212"/>
            <a:ext cx="5626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sz="36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How do the criteria affect the result?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A837714-B797-A24A-9DC0-5DB4CA9D5B44}"/>
              </a:ext>
            </a:extLst>
          </p:cNvPr>
          <p:cNvSpPr txBox="1"/>
          <p:nvPr/>
        </p:nvSpPr>
        <p:spPr>
          <a:xfrm>
            <a:off x="5952370" y="6553205"/>
            <a:ext cx="287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TW" sz="2000" dirty="0">
                <a:latin typeface="Aparajita" panose="02020603050405020304" pitchFamily="18" charset="0"/>
                <a:cs typeface="Aparajita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07631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54020-3E18-F823-914E-75C28B14D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666A2C-6C56-104F-E707-887A4E73CE66}"/>
              </a:ext>
            </a:extLst>
          </p:cNvPr>
          <p:cNvSpPr txBox="1"/>
          <p:nvPr/>
        </p:nvSpPr>
        <p:spPr>
          <a:xfrm>
            <a:off x="329784" y="224212"/>
            <a:ext cx="5620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sz="36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Inside-out and Outside-in quenching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FDEF676-BEF6-2CD5-5D55-190BFFFD78CD}"/>
              </a:ext>
            </a:extLst>
          </p:cNvPr>
          <p:cNvCxnSpPr>
            <a:cxnSpLocks/>
          </p:cNvCxnSpPr>
          <p:nvPr/>
        </p:nvCxnSpPr>
        <p:spPr>
          <a:xfrm>
            <a:off x="329784" y="224212"/>
            <a:ext cx="0" cy="540000"/>
          </a:xfrm>
          <a:prstGeom prst="line">
            <a:avLst/>
          </a:prstGeom>
          <a:ln w="381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E464642-25C3-21CC-9F83-5B414600AE4C}"/>
              </a:ext>
            </a:extLst>
          </p:cNvPr>
          <p:cNvSpPr txBox="1"/>
          <p:nvPr/>
        </p:nvSpPr>
        <p:spPr>
          <a:xfrm>
            <a:off x="11237892" y="6488668"/>
            <a:ext cx="954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TW" sz="24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20">
                <a:extLst>
                  <a:ext uri="{FF2B5EF4-FFF2-40B4-BE49-F238E27FC236}">
                    <a16:creationId xmlns:a16="http://schemas.microsoft.com/office/drawing/2014/main" id="{97CDD4A4-A01E-0A89-2B16-2DD013031AB0}"/>
                  </a:ext>
                </a:extLst>
              </p:cNvPr>
              <p:cNvSpPr txBox="1"/>
              <p:nvPr/>
            </p:nvSpPr>
            <p:spPr>
              <a:xfrm>
                <a:off x="638002" y="1588941"/>
                <a:ext cx="2017219" cy="7676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latin typeface="Cambria Math" panose="02040503050406030204" pitchFamily="18" charset="0"/>
                                </a:rPr>
                                <m:t>quenched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latin typeface="Cambria Math" panose="02040503050406030204" pitchFamily="18" charset="0"/>
                                </a:rPr>
                                <m:t>all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sz="2400" dirty="0">
                  <a:latin typeface="Aparajita" panose="02020603050405020304" pitchFamily="18" charset="0"/>
                  <a:cs typeface="Aparajita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字方塊 20">
                <a:extLst>
                  <a:ext uri="{FF2B5EF4-FFF2-40B4-BE49-F238E27FC236}">
                    <a16:creationId xmlns:a16="http://schemas.microsoft.com/office/drawing/2014/main" id="{97CDD4A4-A01E-0A89-2B16-2DD013031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02" y="1588941"/>
                <a:ext cx="2017219" cy="767646"/>
              </a:xfrm>
              <a:prstGeom prst="rect">
                <a:avLst/>
              </a:prstGeom>
              <a:blipFill>
                <a:blip r:embed="rId3"/>
                <a:stretch>
                  <a:fillRect l="-3125" t="-1639" r="-2500" b="-9836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23">
                <a:extLst>
                  <a:ext uri="{FF2B5EF4-FFF2-40B4-BE49-F238E27FC236}">
                    <a16:creationId xmlns:a16="http://schemas.microsoft.com/office/drawing/2014/main" id="{AB6D220E-AB34-822A-2E94-16733357BF37}"/>
                  </a:ext>
                </a:extLst>
              </p:cNvPr>
              <p:cNvSpPr txBox="1"/>
              <p:nvPr/>
            </p:nvSpPr>
            <p:spPr>
              <a:xfrm>
                <a:off x="638002" y="2602542"/>
                <a:ext cx="2917998" cy="731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0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: quiescence</a:t>
                </a:r>
              </a:p>
              <a:p>
                <a:r>
                  <a:rPr lang="en-US" altLang="zh-TW" sz="20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(quenched fraction)</a:t>
                </a:r>
                <a:endParaRPr lang="zh-TW" altLang="en-US" sz="2000" dirty="0">
                  <a:latin typeface="Aparajita" panose="02020603050405020304" pitchFamily="18" charset="0"/>
                  <a:cs typeface="Aparajita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字方塊 23">
                <a:extLst>
                  <a:ext uri="{FF2B5EF4-FFF2-40B4-BE49-F238E27FC236}">
                    <a16:creationId xmlns:a16="http://schemas.microsoft.com/office/drawing/2014/main" id="{AB6D220E-AB34-822A-2E94-16733357B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02" y="2602542"/>
                <a:ext cx="2917998" cy="731547"/>
              </a:xfrm>
              <a:prstGeom prst="rect">
                <a:avLst/>
              </a:prstGeom>
              <a:blipFill>
                <a:blip r:embed="rId4"/>
                <a:stretch>
                  <a:fillRect l="-2174" b="-13559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24">
                <a:extLst>
                  <a:ext uri="{FF2B5EF4-FFF2-40B4-BE49-F238E27FC236}">
                    <a16:creationId xmlns:a16="http://schemas.microsoft.com/office/drawing/2014/main" id="{AD29EE52-FA92-D5D0-07AF-BD0272382498}"/>
                  </a:ext>
                </a:extLst>
              </p:cNvPr>
              <p:cNvSpPr txBox="1"/>
              <p:nvPr/>
            </p:nvSpPr>
            <p:spPr>
              <a:xfrm>
                <a:off x="638002" y="3516244"/>
                <a:ext cx="2302810" cy="9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en-US" altLang="zh-TW" sz="2400" b="0" i="0" smtClean="0">
                                          <a:latin typeface="Aparajita" panose="02020603050405020304" pitchFamily="18" charset="0"/>
                                          <a:cs typeface="Aparajita" panose="02020603050405020304" pitchFamily="18" charset="0"/>
                                        </a:rPr>
                                        <m:t>all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en-US" altLang="zh-TW" sz="2400" b="0" i="0" smtClean="0">
                                          <a:latin typeface="Aparajita" panose="02020603050405020304" pitchFamily="18" charset="0"/>
                                          <a:cs typeface="Aparajita" panose="02020603050405020304" pitchFamily="18" charset="0"/>
                                        </a:rPr>
                                        <m:t>quenched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>
                  <a:latin typeface="Aparajita" panose="02020603050405020304" pitchFamily="18" charset="0"/>
                  <a:cs typeface="Aparajita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字方塊 24">
                <a:extLst>
                  <a:ext uri="{FF2B5EF4-FFF2-40B4-BE49-F238E27FC236}">
                    <a16:creationId xmlns:a16="http://schemas.microsoft.com/office/drawing/2014/main" id="{AD29EE52-FA92-D5D0-07AF-BD0272382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02" y="3516244"/>
                <a:ext cx="2302810" cy="956480"/>
              </a:xfrm>
              <a:prstGeom prst="rect">
                <a:avLst/>
              </a:prstGeom>
              <a:blipFill>
                <a:blip r:embed="rId5"/>
                <a:stretch>
                  <a:fillRect l="-2747" t="-59740" r="-549" b="-92208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25">
                <a:extLst>
                  <a:ext uri="{FF2B5EF4-FFF2-40B4-BE49-F238E27FC236}">
                    <a16:creationId xmlns:a16="http://schemas.microsoft.com/office/drawing/2014/main" id="{C03F1E10-FDB9-F18B-E49E-5BF1E1574A2C}"/>
                  </a:ext>
                </a:extLst>
              </p:cNvPr>
              <p:cNvSpPr txBox="1"/>
              <p:nvPr/>
            </p:nvSpPr>
            <p:spPr>
              <a:xfrm>
                <a:off x="638002" y="4782222"/>
                <a:ext cx="4416598" cy="731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0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:quenching concentration</a:t>
                </a:r>
              </a:p>
              <a:p>
                <a:r>
                  <a:rPr lang="en-US" altLang="zh-TW" sz="20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(the concentration of quenched area)</a:t>
                </a:r>
                <a:endParaRPr lang="zh-TW" altLang="en-US" sz="2000" dirty="0">
                  <a:latin typeface="Aparajita" panose="02020603050405020304" pitchFamily="18" charset="0"/>
                  <a:cs typeface="Aparajita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字方塊 25">
                <a:extLst>
                  <a:ext uri="{FF2B5EF4-FFF2-40B4-BE49-F238E27FC236}">
                    <a16:creationId xmlns:a16="http://schemas.microsoft.com/office/drawing/2014/main" id="{C03F1E10-FDB9-F18B-E49E-5BF1E1574A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02" y="4782222"/>
                <a:ext cx="4416598" cy="731547"/>
              </a:xfrm>
              <a:prstGeom prst="rect">
                <a:avLst/>
              </a:prstGeom>
              <a:blipFill>
                <a:blip r:embed="rId6"/>
                <a:stretch>
                  <a:fillRect l="-1437" b="-1551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圖片 9">
            <a:extLst>
              <a:ext uri="{FF2B5EF4-FFF2-40B4-BE49-F238E27FC236}">
                <a16:creationId xmlns:a16="http://schemas.microsoft.com/office/drawing/2014/main" id="{69E52544-4F9F-CF12-2E12-BA91F8E4DF0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498"/>
          <a:stretch/>
        </p:blipFill>
        <p:spPr>
          <a:xfrm>
            <a:off x="3867123" y="1495585"/>
            <a:ext cx="5345503" cy="40413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23">
                <a:extLst>
                  <a:ext uri="{FF2B5EF4-FFF2-40B4-BE49-F238E27FC236}">
                    <a16:creationId xmlns:a16="http://schemas.microsoft.com/office/drawing/2014/main" id="{45DFE3A7-A562-E7DF-5FE2-F7EB24E71B55}"/>
                  </a:ext>
                </a:extLst>
              </p:cNvPr>
              <p:cNvSpPr txBox="1"/>
              <p:nvPr/>
            </p:nvSpPr>
            <p:spPr>
              <a:xfrm rot="16200000">
                <a:off x="2831231" y="3133291"/>
                <a:ext cx="2121212" cy="42377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0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Log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zh-TW" altLang="en-US" sz="2000" dirty="0">
                  <a:latin typeface="Aparajita" panose="02020603050405020304" pitchFamily="18" charset="0"/>
                  <a:cs typeface="Aparajita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字方塊 23">
                <a:extLst>
                  <a:ext uri="{FF2B5EF4-FFF2-40B4-BE49-F238E27FC236}">
                    <a16:creationId xmlns:a16="http://schemas.microsoft.com/office/drawing/2014/main" id="{45DFE3A7-A562-E7DF-5FE2-F7EB24E71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831231" y="3133291"/>
                <a:ext cx="2121212" cy="423770"/>
              </a:xfrm>
              <a:prstGeom prst="rect">
                <a:avLst/>
              </a:prstGeom>
              <a:blipFill>
                <a:blip r:embed="rId8"/>
                <a:stretch>
                  <a:fillRect r="-25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20">
                <a:extLst>
                  <a:ext uri="{FF2B5EF4-FFF2-40B4-BE49-F238E27FC236}">
                    <a16:creationId xmlns:a16="http://schemas.microsoft.com/office/drawing/2014/main" id="{E5DC7655-38A4-BC57-7D94-982EA11257A1}"/>
                  </a:ext>
                </a:extLst>
              </p:cNvPr>
              <p:cNvSpPr txBox="1"/>
              <p:nvPr/>
            </p:nvSpPr>
            <p:spPr>
              <a:xfrm>
                <a:off x="5479268" y="5287946"/>
                <a:ext cx="2121212" cy="42377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0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log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zh-TW" sz="20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 (%)</a:t>
                </a:r>
                <a:endParaRPr lang="zh-TW" altLang="en-US" sz="2000" dirty="0">
                  <a:latin typeface="Aparajita" panose="02020603050405020304" pitchFamily="18" charset="0"/>
                  <a:cs typeface="Aparajita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字方塊 20">
                <a:extLst>
                  <a:ext uri="{FF2B5EF4-FFF2-40B4-BE49-F238E27FC236}">
                    <a16:creationId xmlns:a16="http://schemas.microsoft.com/office/drawing/2014/main" id="{E5DC7655-38A4-BC57-7D94-982EA11257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268" y="5287946"/>
                <a:ext cx="2121212" cy="423770"/>
              </a:xfrm>
              <a:prstGeom prst="rect">
                <a:avLst/>
              </a:prstGeom>
              <a:blipFill>
                <a:blip r:embed="rId9"/>
                <a:stretch>
                  <a:fillRect b="-294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CE45542-7E37-BC87-161D-035E60F1C059}"/>
              </a:ext>
            </a:extLst>
          </p:cNvPr>
          <p:cNvSpPr txBox="1"/>
          <p:nvPr/>
        </p:nvSpPr>
        <p:spPr>
          <a:xfrm>
            <a:off x="5952371" y="6553205"/>
            <a:ext cx="287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parajita" panose="02020603050405020304" pitchFamily="18" charset="0"/>
                <a:cs typeface="Aparajita" panose="02020603050405020304" pitchFamily="18" charset="0"/>
              </a:rPr>
              <a:t>7</a:t>
            </a:r>
            <a:endParaRPr lang="en-TW" sz="2000" dirty="0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9111FE1-EE75-1EA0-FF33-1545839B1624}"/>
              </a:ext>
            </a:extLst>
          </p:cNvPr>
          <p:cNvSpPr/>
          <p:nvPr/>
        </p:nvSpPr>
        <p:spPr>
          <a:xfrm>
            <a:off x="6042000" y="3584730"/>
            <a:ext cx="108000" cy="108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 sz="2400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6F18C3-3590-9DD3-8D96-69DE918A8EF2}"/>
              </a:ext>
            </a:extLst>
          </p:cNvPr>
          <p:cNvSpPr/>
          <p:nvPr/>
        </p:nvSpPr>
        <p:spPr>
          <a:xfrm>
            <a:off x="6042000" y="3090801"/>
            <a:ext cx="108000" cy="108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 sz="2400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9" name="文字方塊 15">
            <a:extLst>
              <a:ext uri="{FF2B5EF4-FFF2-40B4-BE49-F238E27FC236}">
                <a16:creationId xmlns:a16="http://schemas.microsoft.com/office/drawing/2014/main" id="{3156E47D-6CA6-86FD-AE3C-2B349B0BC5A4}"/>
              </a:ext>
            </a:extLst>
          </p:cNvPr>
          <p:cNvSpPr txBox="1"/>
          <p:nvPr/>
        </p:nvSpPr>
        <p:spPr>
          <a:xfrm>
            <a:off x="689755" y="5624472"/>
            <a:ext cx="15148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(Lin et al. </a:t>
            </a:r>
            <a:r>
              <a:rPr lang="en-US" altLang="zh-TW" sz="2000" b="0" i="0" dirty="0">
                <a:solidFill>
                  <a:srgbClr val="222222"/>
                </a:solidFill>
                <a:effectLst/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2019)</a:t>
            </a:r>
            <a:endParaRPr lang="zh-TW" altLang="en-US" sz="2000" dirty="0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A1A3D3F-0C40-00A7-4741-9C9D9E222C72}"/>
              </a:ext>
            </a:extLst>
          </p:cNvPr>
          <p:cNvSpPr/>
          <p:nvPr/>
        </p:nvSpPr>
        <p:spPr>
          <a:xfrm>
            <a:off x="9753998" y="1130031"/>
            <a:ext cx="1800000" cy="1800000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71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AFBBFDE-F9C8-9646-B5A3-3D390C24D41C}"/>
              </a:ext>
            </a:extLst>
          </p:cNvPr>
          <p:cNvSpPr/>
          <p:nvPr/>
        </p:nvSpPr>
        <p:spPr>
          <a:xfrm>
            <a:off x="9753998" y="3516243"/>
            <a:ext cx="1800000" cy="1800000"/>
          </a:xfrm>
          <a:prstGeom prst="ellipse">
            <a:avLst/>
          </a:prstGeom>
          <a:gradFill flip="none" rotWithShape="1">
            <a:gsLst>
              <a:gs pos="0">
                <a:srgbClr val="0070C0"/>
              </a:gs>
              <a:gs pos="71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1CF976B-E9C8-6B46-77D2-FACEA665BF7A}"/>
              </a:ext>
            </a:extLst>
          </p:cNvPr>
          <p:cNvCxnSpPr>
            <a:cxnSpLocks/>
          </p:cNvCxnSpPr>
          <p:nvPr/>
        </p:nvCxnSpPr>
        <p:spPr>
          <a:xfrm flipV="1">
            <a:off x="6239630" y="2356587"/>
            <a:ext cx="3248927" cy="7342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54852CB-3BC4-7ADE-FEDA-F9FF55B429E0}"/>
              </a:ext>
            </a:extLst>
          </p:cNvPr>
          <p:cNvCxnSpPr>
            <a:cxnSpLocks/>
          </p:cNvCxnSpPr>
          <p:nvPr/>
        </p:nvCxnSpPr>
        <p:spPr>
          <a:xfrm>
            <a:off x="6242928" y="3664245"/>
            <a:ext cx="3235139" cy="7415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5E9ECF6-33B3-B146-F5E6-735B6CAB7F23}"/>
              </a:ext>
            </a:extLst>
          </p:cNvPr>
          <p:cNvSpPr txBox="1"/>
          <p:nvPr/>
        </p:nvSpPr>
        <p:spPr>
          <a:xfrm>
            <a:off x="9758030" y="2933979"/>
            <a:ext cx="19271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TW" sz="2000" dirty="0">
                <a:solidFill>
                  <a:srgbClr val="0A6BB8"/>
                </a:solidFill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Inside-out quenching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7496E9-FE0A-1439-B883-21313499A447}"/>
              </a:ext>
            </a:extLst>
          </p:cNvPr>
          <p:cNvSpPr txBox="1"/>
          <p:nvPr/>
        </p:nvSpPr>
        <p:spPr>
          <a:xfrm>
            <a:off x="9712344" y="5357979"/>
            <a:ext cx="1962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TW" sz="2000" dirty="0">
                <a:solidFill>
                  <a:srgbClr val="BB0404"/>
                </a:solidFill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Outside-in quenching</a:t>
            </a:r>
          </a:p>
        </p:txBody>
      </p:sp>
      <p:pic>
        <p:nvPicPr>
          <p:cNvPr id="16" name="Picture 15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2C3C3819-7DA7-F740-D15E-8F868245F0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65543" y="1287446"/>
            <a:ext cx="5156200" cy="40005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20B8D66-608F-4F94-B4AC-59555EF8BF23}"/>
              </a:ext>
            </a:extLst>
          </p:cNvPr>
          <p:cNvSpPr txBox="1"/>
          <p:nvPr/>
        </p:nvSpPr>
        <p:spPr>
          <a:xfrm>
            <a:off x="5237576" y="2371709"/>
            <a:ext cx="14651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TW" sz="2400" dirty="0">
                <a:solidFill>
                  <a:srgbClr val="056DBB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Inside-out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DEA83D-36AD-CFB5-0C7A-313CC1471C15}"/>
              </a:ext>
            </a:extLst>
          </p:cNvPr>
          <p:cNvSpPr txBox="1"/>
          <p:nvPr/>
        </p:nvSpPr>
        <p:spPr>
          <a:xfrm>
            <a:off x="5622133" y="3692730"/>
            <a:ext cx="14651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TW" sz="2400" dirty="0">
                <a:solidFill>
                  <a:srgbClr val="BB0404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Inside-out</a:t>
            </a:r>
          </a:p>
        </p:txBody>
      </p:sp>
    </p:spTree>
    <p:extLst>
      <p:ext uri="{BB962C8B-B14F-4D97-AF65-F5344CB8AC3E}">
        <p14:creationId xmlns:p14="http://schemas.microsoft.com/office/powerpoint/2010/main" val="1844747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A907A-C2E0-2752-D1E5-D77A41007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graphs&#10;&#10;Description automatically generated">
            <a:extLst>
              <a:ext uri="{FF2B5EF4-FFF2-40B4-BE49-F238E27FC236}">
                <a16:creationId xmlns:a16="http://schemas.microsoft.com/office/drawing/2014/main" id="{A977CA37-3687-3324-ADC8-2DC2DC6EF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40" y="1113868"/>
            <a:ext cx="7081087" cy="5374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387F92-B3A7-6A84-235A-09F11F7149A2}"/>
              </a:ext>
            </a:extLst>
          </p:cNvPr>
          <p:cNvSpPr txBox="1"/>
          <p:nvPr/>
        </p:nvSpPr>
        <p:spPr>
          <a:xfrm>
            <a:off x="329784" y="224212"/>
            <a:ext cx="3350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sz="36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Overlapping galaxies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AF47BA6-4534-90A6-E69F-E0C70691E5C4}"/>
              </a:ext>
            </a:extLst>
          </p:cNvPr>
          <p:cNvCxnSpPr>
            <a:cxnSpLocks/>
          </p:cNvCxnSpPr>
          <p:nvPr/>
        </p:nvCxnSpPr>
        <p:spPr>
          <a:xfrm>
            <a:off x="329784" y="224212"/>
            <a:ext cx="0" cy="540000"/>
          </a:xfrm>
          <a:prstGeom prst="line">
            <a:avLst/>
          </a:prstGeom>
          <a:ln w="381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B9435C7-5C14-4152-09B1-E92C6F03101C}"/>
              </a:ext>
            </a:extLst>
          </p:cNvPr>
          <p:cNvSpPr txBox="1"/>
          <p:nvPr/>
        </p:nvSpPr>
        <p:spPr>
          <a:xfrm>
            <a:off x="11374147" y="6488668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TW" sz="24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Result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221BF6-0EAD-83FA-F733-5D467F9727BC}"/>
              </a:ext>
            </a:extLst>
          </p:cNvPr>
          <p:cNvSpPr txBox="1"/>
          <p:nvPr/>
        </p:nvSpPr>
        <p:spPr>
          <a:xfrm>
            <a:off x="705312" y="2905778"/>
            <a:ext cx="1148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sz="24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sSFR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657B19-D633-7C27-9F3A-81D4FCE78ABD}"/>
              </a:ext>
            </a:extLst>
          </p:cNvPr>
          <p:cNvSpPr/>
          <p:nvPr/>
        </p:nvSpPr>
        <p:spPr>
          <a:xfrm>
            <a:off x="1529697" y="6323888"/>
            <a:ext cx="4110527" cy="1025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82F57B-5961-5A45-845E-C82A9A941570}"/>
              </a:ext>
            </a:extLst>
          </p:cNvPr>
          <p:cNvSpPr/>
          <p:nvPr/>
        </p:nvSpPr>
        <p:spPr>
          <a:xfrm>
            <a:off x="1605184" y="3641255"/>
            <a:ext cx="4110527" cy="1025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07437B-2B2D-4BC3-1AFD-320838E5E698}"/>
              </a:ext>
            </a:extLst>
          </p:cNvPr>
          <p:cNvSpPr/>
          <p:nvPr/>
        </p:nvSpPr>
        <p:spPr>
          <a:xfrm>
            <a:off x="329785" y="2187912"/>
            <a:ext cx="165872" cy="31104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73671E-2223-7B42-90A6-98FA7B141DE9}"/>
              </a:ext>
            </a:extLst>
          </p:cNvPr>
          <p:cNvSpPr/>
          <p:nvPr/>
        </p:nvSpPr>
        <p:spPr>
          <a:xfrm>
            <a:off x="3843819" y="2086014"/>
            <a:ext cx="165872" cy="31104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8D6E88-3E97-1F5D-993F-8621DA505991}"/>
              </a:ext>
            </a:extLst>
          </p:cNvPr>
          <p:cNvSpPr/>
          <p:nvPr/>
        </p:nvSpPr>
        <p:spPr>
          <a:xfrm>
            <a:off x="3660446" y="1997936"/>
            <a:ext cx="183371" cy="3359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E06AA9-5135-BE79-EAA5-5EC40509B292}"/>
              </a:ext>
            </a:extLst>
          </p:cNvPr>
          <p:cNvSpPr/>
          <p:nvPr/>
        </p:nvSpPr>
        <p:spPr>
          <a:xfrm>
            <a:off x="7183025" y="2012912"/>
            <a:ext cx="183371" cy="3359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20">
                <a:extLst>
                  <a:ext uri="{FF2B5EF4-FFF2-40B4-BE49-F238E27FC236}">
                    <a16:creationId xmlns:a16="http://schemas.microsoft.com/office/drawing/2014/main" id="{A09D8A60-33D6-1783-239C-2505F187CFD7}"/>
                  </a:ext>
                </a:extLst>
              </p:cNvPr>
              <p:cNvSpPr txBox="1"/>
              <p:nvPr/>
            </p:nvSpPr>
            <p:spPr>
              <a:xfrm>
                <a:off x="2808849" y="6353535"/>
                <a:ext cx="2121212" cy="42377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0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log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zh-TW" sz="20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 (%)</a:t>
                </a:r>
                <a:endParaRPr lang="zh-TW" altLang="en-US" sz="2000" dirty="0">
                  <a:latin typeface="Aparajita" panose="02020603050405020304" pitchFamily="18" charset="0"/>
                  <a:cs typeface="Aparajita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字方塊 20">
                <a:extLst>
                  <a:ext uri="{FF2B5EF4-FFF2-40B4-BE49-F238E27FC236}">
                    <a16:creationId xmlns:a16="http://schemas.microsoft.com/office/drawing/2014/main" id="{A09D8A60-33D6-1783-239C-2505F187CF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849" y="6353535"/>
                <a:ext cx="2121212" cy="423770"/>
              </a:xfrm>
              <a:prstGeom prst="rect">
                <a:avLst/>
              </a:prstGeom>
              <a:blipFill>
                <a:blip r:embed="rId4"/>
                <a:stretch>
                  <a:fillRect b="-264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3">
                <a:extLst>
                  <a:ext uri="{FF2B5EF4-FFF2-40B4-BE49-F238E27FC236}">
                    <a16:creationId xmlns:a16="http://schemas.microsoft.com/office/drawing/2014/main" id="{8E230C5E-539A-F141-55F1-22650F9540F4}"/>
                  </a:ext>
                </a:extLst>
              </p:cNvPr>
              <p:cNvSpPr txBox="1"/>
              <p:nvPr/>
            </p:nvSpPr>
            <p:spPr>
              <a:xfrm rot="16200000">
                <a:off x="-823977" y="3480643"/>
                <a:ext cx="2121212" cy="42377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000" dirty="0">
                    <a:latin typeface="Aparajita" panose="02020603050405020304" pitchFamily="18" charset="0"/>
                    <a:cs typeface="Aparajita" panose="02020603050405020304" pitchFamily="18" charset="0"/>
                  </a:rPr>
                  <a:t>Log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zh-TW" altLang="en-US" sz="2000" dirty="0">
                  <a:latin typeface="Aparajita" panose="02020603050405020304" pitchFamily="18" charset="0"/>
                  <a:cs typeface="Aparajita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文字方塊 23">
                <a:extLst>
                  <a:ext uri="{FF2B5EF4-FFF2-40B4-BE49-F238E27FC236}">
                    <a16:creationId xmlns:a16="http://schemas.microsoft.com/office/drawing/2014/main" id="{8E230C5E-539A-F141-55F1-22650F954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823977" y="3480643"/>
                <a:ext cx="2121212" cy="423770"/>
              </a:xfrm>
              <a:prstGeom prst="rect">
                <a:avLst/>
              </a:prstGeom>
              <a:blipFill>
                <a:blip r:embed="rId5"/>
                <a:stretch>
                  <a:fillRect r="-25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ABF1A3-3149-52F7-A6DD-CC6614FD14C1}"/>
                  </a:ext>
                </a:extLst>
              </p:cNvPr>
              <p:cNvSpPr txBox="1"/>
              <p:nvPr/>
            </p:nvSpPr>
            <p:spPr>
              <a:xfrm>
                <a:off x="4317290" y="2905779"/>
                <a:ext cx="138336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0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0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en-US" altLang="zh-TW" sz="2000" b="0" i="0" smtClean="0">
                          <a:latin typeface="Cambria Math" panose="02040503050406030204" pitchFamily="18" charset="0"/>
                        </a:rPr>
                        <m:t>4000</m:t>
                      </m:r>
                    </m:oMath>
                  </m:oMathPara>
                </a14:m>
                <a:endParaRPr lang="en-TW" sz="2000" dirty="0">
                  <a:latin typeface="Aparajita" panose="02020603050405020304" pitchFamily="18" charset="0"/>
                  <a:ea typeface="Baskerville" panose="02020502070401020303" pitchFamily="18" charset="0"/>
                  <a:cs typeface="Aparajita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ABF1A3-3149-52F7-A6DD-CC6614FD14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290" y="2905779"/>
                <a:ext cx="1383367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90D82C3F-A278-4D61-2CD3-BE1C29DCEC84}"/>
              </a:ext>
            </a:extLst>
          </p:cNvPr>
          <p:cNvSpPr txBox="1"/>
          <p:nvPr/>
        </p:nvSpPr>
        <p:spPr>
          <a:xfrm>
            <a:off x="4317290" y="5658159"/>
            <a:ext cx="13052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TW" sz="24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LI(N)ER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4891CC-2AF5-5A6E-88C1-1828E122A727}"/>
              </a:ext>
            </a:extLst>
          </p:cNvPr>
          <p:cNvSpPr txBox="1"/>
          <p:nvPr/>
        </p:nvSpPr>
        <p:spPr>
          <a:xfrm>
            <a:off x="699062" y="5658160"/>
            <a:ext cx="13052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TW" sz="24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PSB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06D254E-9EBD-5CBC-AD16-2759949C3207}"/>
              </a:ext>
            </a:extLst>
          </p:cNvPr>
          <p:cNvSpPr txBox="1"/>
          <p:nvPr/>
        </p:nvSpPr>
        <p:spPr>
          <a:xfrm>
            <a:off x="7111384" y="2316653"/>
            <a:ext cx="492443" cy="285299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TW" sz="20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Global sSFR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0601B7-7D0C-3FDC-7BF7-35350ADF7214}"/>
              </a:ext>
            </a:extLst>
          </p:cNvPr>
          <p:cNvSpPr txBox="1"/>
          <p:nvPr/>
        </p:nvSpPr>
        <p:spPr>
          <a:xfrm>
            <a:off x="5952370" y="6553205"/>
            <a:ext cx="287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TW" sz="2000" dirty="0">
                <a:latin typeface="Aparajita" panose="02020603050405020304" pitchFamily="18" charset="0"/>
                <a:cs typeface="Aparajita" panose="02020603050405020304" pitchFamily="18" charset="0"/>
              </a:rPr>
              <a:t>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AA8789-3ABE-C02B-1490-B935E10F1891}"/>
              </a:ext>
            </a:extLst>
          </p:cNvPr>
          <p:cNvSpPr txBox="1"/>
          <p:nvPr/>
        </p:nvSpPr>
        <p:spPr>
          <a:xfrm>
            <a:off x="412721" y="6425786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dirty="0">
                <a:latin typeface="Aparajita" panose="02020603050405020304" pitchFamily="18" charset="0"/>
                <a:cs typeface="Aparajita" panose="02020603050405020304" pitchFamily="18" charset="0"/>
              </a:rPr>
              <a:t>(Ho et al. in prep.)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5A9228A-920C-F27B-560D-98BF9D204CC4}"/>
              </a:ext>
            </a:extLst>
          </p:cNvPr>
          <p:cNvSpPr/>
          <p:nvPr/>
        </p:nvSpPr>
        <p:spPr>
          <a:xfrm>
            <a:off x="4332065" y="864004"/>
            <a:ext cx="252000" cy="252000"/>
          </a:xfrm>
          <a:prstGeom prst="roundRect">
            <a:avLst/>
          </a:prstGeom>
          <a:solidFill>
            <a:srgbClr val="DAF0F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89A851-5E3C-98B0-FF46-33208ECF06DB}"/>
              </a:ext>
            </a:extLst>
          </p:cNvPr>
          <p:cNvSpPr txBox="1"/>
          <p:nvPr/>
        </p:nvSpPr>
        <p:spPr>
          <a:xfrm>
            <a:off x="4619638" y="789949"/>
            <a:ext cx="21636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TW" sz="20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Inside-out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7302A45-C1E4-DC42-02DC-5926AE285376}"/>
              </a:ext>
            </a:extLst>
          </p:cNvPr>
          <p:cNvSpPr/>
          <p:nvPr/>
        </p:nvSpPr>
        <p:spPr>
          <a:xfrm>
            <a:off x="5846045" y="864004"/>
            <a:ext cx="255600" cy="252000"/>
          </a:xfrm>
          <a:prstGeom prst="roundRect">
            <a:avLst/>
          </a:prstGeom>
          <a:solidFill>
            <a:srgbClr val="FFE9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7BA7C7-0F31-D0CB-B3C6-46A5B5CD9BE2}"/>
              </a:ext>
            </a:extLst>
          </p:cNvPr>
          <p:cNvSpPr txBox="1"/>
          <p:nvPr/>
        </p:nvSpPr>
        <p:spPr>
          <a:xfrm>
            <a:off x="6133618" y="789949"/>
            <a:ext cx="10741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TW" sz="2000" dirty="0">
                <a:latin typeface="Aparajita" panose="02020603050405020304" pitchFamily="18" charset="0"/>
                <a:ea typeface="Baskerville" panose="02020502070401020303" pitchFamily="18" charset="0"/>
                <a:cs typeface="Aparajita" panose="02020603050405020304" pitchFamily="18" charset="0"/>
              </a:rPr>
              <a:t>Outside-in</a:t>
            </a:r>
          </a:p>
        </p:txBody>
      </p:sp>
    </p:spTree>
    <p:extLst>
      <p:ext uri="{BB962C8B-B14F-4D97-AF65-F5344CB8AC3E}">
        <p14:creationId xmlns:p14="http://schemas.microsoft.com/office/powerpoint/2010/main" val="4164732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AC11F61-166E-8E42-A883-C7C560D920F5}">
  <we:reference id="4b785c87-866c-4bad-85d8-5d1ae467ac9a" version="3.15.0.0" store="EXCatalog" storeType="EXCatalog"/>
  <we:alternateReferences>
    <we:reference id="WA104381909" version="3.15.0.0" store="zh-TW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23591</TotalTime>
  <Words>1361</Words>
  <Application>Microsoft Macintosh PowerPoint</Application>
  <PresentationFormat>Widescreen</PresentationFormat>
  <Paragraphs>322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Aparajita</vt:lpstr>
      <vt:lpstr>Aptos</vt:lpstr>
      <vt:lpstr>Aptos Display</vt:lpstr>
      <vt:lpstr>Arial</vt:lpstr>
      <vt:lpstr>Baskerville</vt:lpstr>
      <vt:lpstr>Cambria Math</vt:lpstr>
      <vt:lpstr>Century Schoolbook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何梓華</dc:creator>
  <cp:lastModifiedBy>何梓華</cp:lastModifiedBy>
  <cp:revision>9</cp:revision>
  <dcterms:created xsi:type="dcterms:W3CDTF">2025-01-05T02:39:46Z</dcterms:created>
  <dcterms:modified xsi:type="dcterms:W3CDTF">2025-05-15T15:17:38Z</dcterms:modified>
</cp:coreProperties>
</file>