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57" r:id="rId2"/>
    <p:sldId id="270" r:id="rId3"/>
    <p:sldId id="282" r:id="rId4"/>
    <p:sldId id="281" r:id="rId5"/>
    <p:sldId id="263" r:id="rId6"/>
    <p:sldId id="266" r:id="rId7"/>
    <p:sldId id="264" r:id="rId8"/>
    <p:sldId id="272" r:id="rId9"/>
    <p:sldId id="271" r:id="rId10"/>
    <p:sldId id="288" r:id="rId11"/>
    <p:sldId id="268" r:id="rId12"/>
    <p:sldId id="290" r:id="rId13"/>
    <p:sldId id="269" r:id="rId14"/>
    <p:sldId id="279" r:id="rId15"/>
    <p:sldId id="274" r:id="rId16"/>
    <p:sldId id="286" r:id="rId17"/>
    <p:sldId id="277" r:id="rId18"/>
    <p:sldId id="289" r:id="rId19"/>
  </p:sldIdLst>
  <p:sldSz cx="12192000" cy="6858000"/>
  <p:notesSz cx="6858000" cy="9144000"/>
  <p:defaultTextStyle>
    <a:defPPr>
      <a:defRPr lang="en-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68"/>
    <p:restoredTop sz="94765"/>
  </p:normalViewPr>
  <p:slideViewPr>
    <p:cSldViewPr snapToGrid="0">
      <p:cViewPr varScale="1">
        <p:scale>
          <a:sx n="138" d="100"/>
          <a:sy n="138" d="100"/>
        </p:scale>
        <p:origin x="66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W"/>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1BF1A7-3A14-554E-A277-5E93238F0E28}" type="datetimeFigureOut">
              <a:rPr lang="en-TW" smtClean="0"/>
              <a:t>2025/5/6</a:t>
            </a:fld>
            <a:endParaRPr lang="en-TW"/>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W"/>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W"/>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98074F-4B45-9C4B-815D-D0126D99F396}" type="slidenum">
              <a:rPr lang="en-TW" smtClean="0"/>
              <a:t>‹#›</a:t>
            </a:fld>
            <a:endParaRPr lang="en-TW"/>
          </a:p>
        </p:txBody>
      </p:sp>
    </p:spTree>
    <p:extLst>
      <p:ext uri="{BB962C8B-B14F-4D97-AF65-F5344CB8AC3E}">
        <p14:creationId xmlns:p14="http://schemas.microsoft.com/office/powerpoint/2010/main" val="206748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W" sz="2400" dirty="0"/>
          </a:p>
        </p:txBody>
      </p:sp>
    </p:spTree>
    <p:extLst>
      <p:ext uri="{BB962C8B-B14F-4D97-AF65-F5344CB8AC3E}">
        <p14:creationId xmlns:p14="http://schemas.microsoft.com/office/powerpoint/2010/main" val="4032529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A187E-5C25-D909-AFE1-C8CA61C417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42434F-2A89-7E0A-ADB9-3454E10809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D0A599-870B-7531-FF29-8B2A50A2C9D8}"/>
              </a:ext>
            </a:extLst>
          </p:cNvPr>
          <p:cNvSpPr>
            <a:spLocks noGrp="1"/>
          </p:cNvSpPr>
          <p:nvPr>
            <p:ph type="body" idx="1"/>
          </p:nvPr>
        </p:nvSpPr>
        <p:spPr/>
        <p:txBody>
          <a:bodyPr/>
          <a:lstStyle/>
          <a:p>
            <a:pPr marL="171450" indent="-171450">
              <a:buFont typeface="Arial" panose="020B0604020202020204" pitchFamily="34" charset="0"/>
              <a:buChar char="•"/>
            </a:pPr>
            <a:endParaRPr lang="en-TW" dirty="0"/>
          </a:p>
        </p:txBody>
      </p:sp>
    </p:spTree>
    <p:extLst>
      <p:ext uri="{BB962C8B-B14F-4D97-AF65-F5344CB8AC3E}">
        <p14:creationId xmlns:p14="http://schemas.microsoft.com/office/powerpoint/2010/main" val="3142842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TW" dirty="0"/>
          </a:p>
        </p:txBody>
      </p:sp>
    </p:spTree>
    <p:extLst>
      <p:ext uri="{BB962C8B-B14F-4D97-AF65-F5344CB8AC3E}">
        <p14:creationId xmlns:p14="http://schemas.microsoft.com/office/powerpoint/2010/main" val="3563342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W"/>
          </a:p>
        </p:txBody>
      </p:sp>
    </p:spTree>
    <p:extLst>
      <p:ext uri="{BB962C8B-B14F-4D97-AF65-F5344CB8AC3E}">
        <p14:creationId xmlns:p14="http://schemas.microsoft.com/office/powerpoint/2010/main" val="3180198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W" dirty="0"/>
          </a:p>
        </p:txBody>
      </p:sp>
    </p:spTree>
    <p:extLst>
      <p:ext uri="{BB962C8B-B14F-4D97-AF65-F5344CB8AC3E}">
        <p14:creationId xmlns:p14="http://schemas.microsoft.com/office/powerpoint/2010/main" val="2170120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W" dirty="0"/>
          </a:p>
        </p:txBody>
      </p:sp>
    </p:spTree>
    <p:extLst>
      <p:ext uri="{BB962C8B-B14F-4D97-AF65-F5344CB8AC3E}">
        <p14:creationId xmlns:p14="http://schemas.microsoft.com/office/powerpoint/2010/main" val="2624598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TW" dirty="0"/>
          </a:p>
        </p:txBody>
      </p:sp>
    </p:spTree>
    <p:extLst>
      <p:ext uri="{BB962C8B-B14F-4D97-AF65-F5344CB8AC3E}">
        <p14:creationId xmlns:p14="http://schemas.microsoft.com/office/powerpoint/2010/main" val="289665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TW" dirty="0"/>
          </a:p>
        </p:txBody>
      </p:sp>
    </p:spTree>
    <p:extLst>
      <p:ext uri="{BB962C8B-B14F-4D97-AF65-F5344CB8AC3E}">
        <p14:creationId xmlns:p14="http://schemas.microsoft.com/office/powerpoint/2010/main" val="846277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W" dirty="0"/>
          </a:p>
        </p:txBody>
      </p:sp>
    </p:spTree>
    <p:extLst>
      <p:ext uri="{BB962C8B-B14F-4D97-AF65-F5344CB8AC3E}">
        <p14:creationId xmlns:p14="http://schemas.microsoft.com/office/powerpoint/2010/main" val="2130565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W" dirty="0"/>
          </a:p>
        </p:txBody>
      </p:sp>
    </p:spTree>
    <p:extLst>
      <p:ext uri="{BB962C8B-B14F-4D97-AF65-F5344CB8AC3E}">
        <p14:creationId xmlns:p14="http://schemas.microsoft.com/office/powerpoint/2010/main" val="931525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5EB2D-FF26-724F-AE87-11F3EF1817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2DAF11-E032-9BB2-8074-47E742091D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BA23D7-4B5A-899E-5045-5D1112B3D163}"/>
              </a:ext>
            </a:extLst>
          </p:cNvPr>
          <p:cNvSpPr>
            <a:spLocks noGrp="1"/>
          </p:cNvSpPr>
          <p:nvPr>
            <p:ph type="body" idx="1"/>
          </p:nvPr>
        </p:nvSpPr>
        <p:spPr/>
        <p:txBody>
          <a:bodyPr/>
          <a:lstStyle/>
          <a:p>
            <a:endParaRPr lang="en-TW" dirty="0"/>
          </a:p>
        </p:txBody>
      </p:sp>
    </p:spTree>
    <p:extLst>
      <p:ext uri="{BB962C8B-B14F-4D97-AF65-F5344CB8AC3E}">
        <p14:creationId xmlns:p14="http://schemas.microsoft.com/office/powerpoint/2010/main" val="1728131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TW" dirty="0"/>
          </a:p>
        </p:txBody>
      </p:sp>
    </p:spTree>
    <p:extLst>
      <p:ext uri="{BB962C8B-B14F-4D97-AF65-F5344CB8AC3E}">
        <p14:creationId xmlns:p14="http://schemas.microsoft.com/office/powerpoint/2010/main" val="2658886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lumMod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46941-0E5A-A3A2-57B5-EAB4F9FF8C5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TW"/>
          </a:p>
        </p:txBody>
      </p:sp>
      <p:sp>
        <p:nvSpPr>
          <p:cNvPr id="3" name="Subtitle 2">
            <a:extLst>
              <a:ext uri="{FF2B5EF4-FFF2-40B4-BE49-F238E27FC236}">
                <a16:creationId xmlns:a16="http://schemas.microsoft.com/office/drawing/2014/main" id="{29FEA26A-9288-C084-8666-FEE78D123C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W"/>
          </a:p>
        </p:txBody>
      </p:sp>
      <p:sp>
        <p:nvSpPr>
          <p:cNvPr id="6" name="Slide Number Placeholder 5">
            <a:extLst>
              <a:ext uri="{FF2B5EF4-FFF2-40B4-BE49-F238E27FC236}">
                <a16:creationId xmlns:a16="http://schemas.microsoft.com/office/drawing/2014/main" id="{932C6762-BE09-299F-F15A-970AA21E427B}"/>
              </a:ext>
            </a:extLst>
          </p:cNvPr>
          <p:cNvSpPr>
            <a:spLocks noGrp="1"/>
          </p:cNvSpPr>
          <p:nvPr>
            <p:ph type="sldNum" sz="quarter" idx="12"/>
          </p:nvPr>
        </p:nvSpPr>
        <p:spPr/>
        <p:txBody>
          <a:bodyPr/>
          <a:lstStyle/>
          <a:p>
            <a:fld id="{2C7B1C9C-21BE-6849-AED8-A070CDCA5E62}" type="slidenum">
              <a:rPr lang="en-TW" smtClean="0"/>
              <a:t>‹#›</a:t>
            </a:fld>
            <a:endParaRPr lang="en-TW"/>
          </a:p>
        </p:txBody>
      </p:sp>
    </p:spTree>
    <p:extLst>
      <p:ext uri="{BB962C8B-B14F-4D97-AF65-F5344CB8AC3E}">
        <p14:creationId xmlns:p14="http://schemas.microsoft.com/office/powerpoint/2010/main" val="1316587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5EEDB-6F45-99E0-9408-47E30FB3065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TW"/>
          </a:p>
        </p:txBody>
      </p:sp>
      <p:sp>
        <p:nvSpPr>
          <p:cNvPr id="3" name="Vertical Text Placeholder 2">
            <a:extLst>
              <a:ext uri="{FF2B5EF4-FFF2-40B4-BE49-F238E27FC236}">
                <a16:creationId xmlns:a16="http://schemas.microsoft.com/office/drawing/2014/main" id="{4D53E972-2DA5-ACF8-0AB1-D137CD717E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4" name="Date Placeholder 3">
            <a:extLst>
              <a:ext uri="{FF2B5EF4-FFF2-40B4-BE49-F238E27FC236}">
                <a16:creationId xmlns:a16="http://schemas.microsoft.com/office/drawing/2014/main" id="{34D7F265-E8C5-0871-C1E3-39FC47251ACF}"/>
              </a:ext>
            </a:extLst>
          </p:cNvPr>
          <p:cNvSpPr>
            <a:spLocks noGrp="1"/>
          </p:cNvSpPr>
          <p:nvPr>
            <p:ph type="dt" sz="half" idx="10"/>
          </p:nvPr>
        </p:nvSpPr>
        <p:spPr>
          <a:xfrm>
            <a:off x="838200" y="6356350"/>
            <a:ext cx="1608909" cy="365125"/>
          </a:xfrm>
          <a:prstGeom prst="rect">
            <a:avLst/>
          </a:prstGeom>
        </p:spPr>
        <p:txBody>
          <a:bodyPr/>
          <a:lstStyle/>
          <a:p>
            <a:fld id="{D25987CF-4BD7-7041-A331-3F3742020046}" type="datetime1">
              <a:rPr lang="en-US" smtClean="0"/>
              <a:t>5/6/25</a:t>
            </a:fld>
            <a:endParaRPr lang="en-TW"/>
          </a:p>
        </p:txBody>
      </p:sp>
      <p:sp>
        <p:nvSpPr>
          <p:cNvPr id="5" name="Footer Placeholder 4">
            <a:extLst>
              <a:ext uri="{FF2B5EF4-FFF2-40B4-BE49-F238E27FC236}">
                <a16:creationId xmlns:a16="http://schemas.microsoft.com/office/drawing/2014/main" id="{C87A9701-08CE-1C87-CD35-44EE63E7CE70}"/>
              </a:ext>
            </a:extLst>
          </p:cNvPr>
          <p:cNvSpPr>
            <a:spLocks noGrp="1"/>
          </p:cNvSpPr>
          <p:nvPr>
            <p:ph type="ftr" sz="quarter" idx="11"/>
          </p:nvPr>
        </p:nvSpPr>
        <p:spPr>
          <a:xfrm>
            <a:off x="4038600" y="6356350"/>
            <a:ext cx="4114800" cy="365125"/>
          </a:xfrm>
          <a:prstGeom prst="rect">
            <a:avLst/>
          </a:prstGeom>
        </p:spPr>
        <p:txBody>
          <a:bodyPr/>
          <a:lstStyle/>
          <a:p>
            <a:endParaRPr lang="en-TW"/>
          </a:p>
        </p:txBody>
      </p:sp>
      <p:sp>
        <p:nvSpPr>
          <p:cNvPr id="6" name="Slide Number Placeholder 5">
            <a:extLst>
              <a:ext uri="{FF2B5EF4-FFF2-40B4-BE49-F238E27FC236}">
                <a16:creationId xmlns:a16="http://schemas.microsoft.com/office/drawing/2014/main" id="{9302EC63-5513-D4F7-53C9-0996C7ABFDDD}"/>
              </a:ext>
            </a:extLst>
          </p:cNvPr>
          <p:cNvSpPr>
            <a:spLocks noGrp="1"/>
          </p:cNvSpPr>
          <p:nvPr>
            <p:ph type="sldNum" sz="quarter" idx="12"/>
          </p:nvPr>
        </p:nvSpPr>
        <p:spPr/>
        <p:txBody>
          <a:bodyPr/>
          <a:lstStyle/>
          <a:p>
            <a:fld id="{2C7B1C9C-21BE-6849-AED8-A070CDCA5E62}" type="slidenum">
              <a:rPr lang="en-TW" smtClean="0"/>
              <a:t>‹#›</a:t>
            </a:fld>
            <a:endParaRPr lang="en-TW"/>
          </a:p>
        </p:txBody>
      </p:sp>
    </p:spTree>
    <p:extLst>
      <p:ext uri="{BB962C8B-B14F-4D97-AF65-F5344CB8AC3E}">
        <p14:creationId xmlns:p14="http://schemas.microsoft.com/office/powerpoint/2010/main" val="1580500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B7319D-3D79-CF6F-2958-1DB259D2197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TW"/>
          </a:p>
        </p:txBody>
      </p:sp>
      <p:sp>
        <p:nvSpPr>
          <p:cNvPr id="3" name="Vertical Text Placeholder 2">
            <a:extLst>
              <a:ext uri="{FF2B5EF4-FFF2-40B4-BE49-F238E27FC236}">
                <a16:creationId xmlns:a16="http://schemas.microsoft.com/office/drawing/2014/main" id="{90E1F755-9346-1683-68E0-9071910292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4" name="Date Placeholder 3">
            <a:extLst>
              <a:ext uri="{FF2B5EF4-FFF2-40B4-BE49-F238E27FC236}">
                <a16:creationId xmlns:a16="http://schemas.microsoft.com/office/drawing/2014/main" id="{4FF83EA5-7231-4996-8A21-1E706CE3CB16}"/>
              </a:ext>
            </a:extLst>
          </p:cNvPr>
          <p:cNvSpPr>
            <a:spLocks noGrp="1"/>
          </p:cNvSpPr>
          <p:nvPr>
            <p:ph type="dt" sz="half" idx="10"/>
          </p:nvPr>
        </p:nvSpPr>
        <p:spPr>
          <a:xfrm>
            <a:off x="838200" y="6356350"/>
            <a:ext cx="1608909" cy="365125"/>
          </a:xfrm>
          <a:prstGeom prst="rect">
            <a:avLst/>
          </a:prstGeom>
        </p:spPr>
        <p:txBody>
          <a:bodyPr/>
          <a:lstStyle/>
          <a:p>
            <a:fld id="{0A480917-379F-524D-8BC5-766E1358399B}" type="datetime1">
              <a:rPr lang="en-US" smtClean="0"/>
              <a:t>5/6/25</a:t>
            </a:fld>
            <a:endParaRPr lang="en-TW"/>
          </a:p>
        </p:txBody>
      </p:sp>
      <p:sp>
        <p:nvSpPr>
          <p:cNvPr id="5" name="Footer Placeholder 4">
            <a:extLst>
              <a:ext uri="{FF2B5EF4-FFF2-40B4-BE49-F238E27FC236}">
                <a16:creationId xmlns:a16="http://schemas.microsoft.com/office/drawing/2014/main" id="{DF05825A-8E93-9556-CD9C-74E41D59BFB4}"/>
              </a:ext>
            </a:extLst>
          </p:cNvPr>
          <p:cNvSpPr>
            <a:spLocks noGrp="1"/>
          </p:cNvSpPr>
          <p:nvPr>
            <p:ph type="ftr" sz="quarter" idx="11"/>
          </p:nvPr>
        </p:nvSpPr>
        <p:spPr>
          <a:xfrm>
            <a:off x="4038600" y="6356350"/>
            <a:ext cx="4114800" cy="365125"/>
          </a:xfrm>
          <a:prstGeom prst="rect">
            <a:avLst/>
          </a:prstGeom>
        </p:spPr>
        <p:txBody>
          <a:bodyPr/>
          <a:lstStyle/>
          <a:p>
            <a:endParaRPr lang="en-TW"/>
          </a:p>
        </p:txBody>
      </p:sp>
      <p:sp>
        <p:nvSpPr>
          <p:cNvPr id="6" name="Slide Number Placeholder 5">
            <a:extLst>
              <a:ext uri="{FF2B5EF4-FFF2-40B4-BE49-F238E27FC236}">
                <a16:creationId xmlns:a16="http://schemas.microsoft.com/office/drawing/2014/main" id="{E85024D7-1B1B-EE3E-69BE-28BD030BA204}"/>
              </a:ext>
            </a:extLst>
          </p:cNvPr>
          <p:cNvSpPr>
            <a:spLocks noGrp="1"/>
          </p:cNvSpPr>
          <p:nvPr>
            <p:ph type="sldNum" sz="quarter" idx="12"/>
          </p:nvPr>
        </p:nvSpPr>
        <p:spPr/>
        <p:txBody>
          <a:bodyPr/>
          <a:lstStyle/>
          <a:p>
            <a:fld id="{2C7B1C9C-21BE-6849-AED8-A070CDCA5E62}" type="slidenum">
              <a:rPr lang="en-TW" smtClean="0"/>
              <a:t>‹#›</a:t>
            </a:fld>
            <a:endParaRPr lang="en-TW"/>
          </a:p>
        </p:txBody>
      </p:sp>
    </p:spTree>
    <p:extLst>
      <p:ext uri="{BB962C8B-B14F-4D97-AF65-F5344CB8AC3E}">
        <p14:creationId xmlns:p14="http://schemas.microsoft.com/office/powerpoint/2010/main" val="2916052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6A1E9-6D0B-36BB-1AF6-1E27339D6D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TW"/>
          </a:p>
        </p:txBody>
      </p:sp>
      <p:sp>
        <p:nvSpPr>
          <p:cNvPr id="3" name="Content Placeholder 2">
            <a:extLst>
              <a:ext uri="{FF2B5EF4-FFF2-40B4-BE49-F238E27FC236}">
                <a16:creationId xmlns:a16="http://schemas.microsoft.com/office/drawing/2014/main" id="{36E08A5D-42EB-1689-C079-4965C67659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6" name="Slide Number Placeholder 5">
            <a:extLst>
              <a:ext uri="{FF2B5EF4-FFF2-40B4-BE49-F238E27FC236}">
                <a16:creationId xmlns:a16="http://schemas.microsoft.com/office/drawing/2014/main" id="{8CCDD94D-DC6F-A48A-E698-838D3B547DBD}"/>
              </a:ext>
            </a:extLst>
          </p:cNvPr>
          <p:cNvSpPr>
            <a:spLocks noGrp="1"/>
          </p:cNvSpPr>
          <p:nvPr>
            <p:ph type="sldNum" sz="quarter" idx="12"/>
          </p:nvPr>
        </p:nvSpPr>
        <p:spPr/>
        <p:txBody>
          <a:bodyPr/>
          <a:lstStyle/>
          <a:p>
            <a:fld id="{2C7B1C9C-21BE-6849-AED8-A070CDCA5E62}" type="slidenum">
              <a:rPr lang="en-TW" smtClean="0"/>
              <a:t>‹#›</a:t>
            </a:fld>
            <a:endParaRPr lang="en-TW"/>
          </a:p>
        </p:txBody>
      </p:sp>
      <p:sp>
        <p:nvSpPr>
          <p:cNvPr id="11" name="TextBox 10">
            <a:extLst>
              <a:ext uri="{FF2B5EF4-FFF2-40B4-BE49-F238E27FC236}">
                <a16:creationId xmlns:a16="http://schemas.microsoft.com/office/drawing/2014/main" id="{3B1DBDEF-00BC-3B53-F371-80467E012CC2}"/>
              </a:ext>
            </a:extLst>
          </p:cNvPr>
          <p:cNvSpPr txBox="1"/>
          <p:nvPr userDrawn="1"/>
        </p:nvSpPr>
        <p:spPr>
          <a:xfrm>
            <a:off x="748937" y="242014"/>
            <a:ext cx="404077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TW" sz="1000" dirty="0">
                <a:solidFill>
                  <a:schemeClr val="tx1"/>
                </a:solidFill>
                <a:highlight>
                  <a:srgbClr val="800080"/>
                </a:highlight>
              </a:rPr>
              <a:t>Koothodil Abhijith Augustine (</a:t>
            </a:r>
            <a:r>
              <a:rPr lang="ja-JP" altLang="en-US" sz="1000">
                <a:solidFill>
                  <a:schemeClr val="tx1"/>
                </a:solidFill>
                <a:highlight>
                  <a:srgbClr val="800080"/>
                </a:highlight>
              </a:rPr>
              <a:t>阿比</a:t>
            </a:r>
            <a:r>
              <a:rPr lang="en-TW" sz="1000" dirty="0">
                <a:solidFill>
                  <a:schemeClr val="tx1"/>
                </a:solidFill>
                <a:highlight>
                  <a:srgbClr val="800080"/>
                </a:highlight>
              </a:rPr>
              <a:t>) | Anti-Correlation in the Crab        </a:t>
            </a:r>
          </a:p>
        </p:txBody>
      </p:sp>
    </p:spTree>
    <p:extLst>
      <p:ext uri="{BB962C8B-B14F-4D97-AF65-F5344CB8AC3E}">
        <p14:creationId xmlns:p14="http://schemas.microsoft.com/office/powerpoint/2010/main" val="1990159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05C37-7100-5C98-A575-65FE0264494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TW"/>
          </a:p>
        </p:txBody>
      </p:sp>
      <p:sp>
        <p:nvSpPr>
          <p:cNvPr id="3" name="Text Placeholder 2">
            <a:extLst>
              <a:ext uri="{FF2B5EF4-FFF2-40B4-BE49-F238E27FC236}">
                <a16:creationId xmlns:a16="http://schemas.microsoft.com/office/drawing/2014/main" id="{D880CF72-AA72-9135-3DE5-8BBE760489E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7EE148-1853-8432-FC2F-E4F539BC31BE}"/>
              </a:ext>
            </a:extLst>
          </p:cNvPr>
          <p:cNvSpPr>
            <a:spLocks noGrp="1"/>
          </p:cNvSpPr>
          <p:nvPr>
            <p:ph type="dt" sz="half" idx="10"/>
          </p:nvPr>
        </p:nvSpPr>
        <p:spPr>
          <a:xfrm>
            <a:off x="838200" y="6356350"/>
            <a:ext cx="1608909" cy="365125"/>
          </a:xfrm>
          <a:prstGeom prst="rect">
            <a:avLst/>
          </a:prstGeom>
        </p:spPr>
        <p:txBody>
          <a:bodyPr/>
          <a:lstStyle/>
          <a:p>
            <a:fld id="{66C48024-731D-A341-BF26-36D85468DA55}" type="datetime1">
              <a:rPr lang="en-US" smtClean="0"/>
              <a:t>5/6/25</a:t>
            </a:fld>
            <a:endParaRPr lang="en-TW"/>
          </a:p>
        </p:txBody>
      </p:sp>
      <p:sp>
        <p:nvSpPr>
          <p:cNvPr id="5" name="Footer Placeholder 4">
            <a:extLst>
              <a:ext uri="{FF2B5EF4-FFF2-40B4-BE49-F238E27FC236}">
                <a16:creationId xmlns:a16="http://schemas.microsoft.com/office/drawing/2014/main" id="{8ACF4950-2D22-E528-F779-440EE6FFDA40}"/>
              </a:ext>
            </a:extLst>
          </p:cNvPr>
          <p:cNvSpPr>
            <a:spLocks noGrp="1"/>
          </p:cNvSpPr>
          <p:nvPr>
            <p:ph type="ftr" sz="quarter" idx="11"/>
          </p:nvPr>
        </p:nvSpPr>
        <p:spPr>
          <a:xfrm>
            <a:off x="4038600" y="6356350"/>
            <a:ext cx="4114800" cy="365125"/>
          </a:xfrm>
          <a:prstGeom prst="rect">
            <a:avLst/>
          </a:prstGeom>
        </p:spPr>
        <p:txBody>
          <a:bodyPr/>
          <a:lstStyle/>
          <a:p>
            <a:endParaRPr lang="en-TW"/>
          </a:p>
        </p:txBody>
      </p:sp>
      <p:sp>
        <p:nvSpPr>
          <p:cNvPr id="6" name="Slide Number Placeholder 5">
            <a:extLst>
              <a:ext uri="{FF2B5EF4-FFF2-40B4-BE49-F238E27FC236}">
                <a16:creationId xmlns:a16="http://schemas.microsoft.com/office/drawing/2014/main" id="{3080F9E1-032B-5786-5E0F-9A3566893F75}"/>
              </a:ext>
            </a:extLst>
          </p:cNvPr>
          <p:cNvSpPr>
            <a:spLocks noGrp="1"/>
          </p:cNvSpPr>
          <p:nvPr>
            <p:ph type="sldNum" sz="quarter" idx="12"/>
          </p:nvPr>
        </p:nvSpPr>
        <p:spPr/>
        <p:txBody>
          <a:bodyPr/>
          <a:lstStyle/>
          <a:p>
            <a:fld id="{2C7B1C9C-21BE-6849-AED8-A070CDCA5E62}" type="slidenum">
              <a:rPr lang="en-TW" smtClean="0"/>
              <a:t>‹#›</a:t>
            </a:fld>
            <a:endParaRPr lang="en-TW"/>
          </a:p>
        </p:txBody>
      </p:sp>
    </p:spTree>
    <p:extLst>
      <p:ext uri="{BB962C8B-B14F-4D97-AF65-F5344CB8AC3E}">
        <p14:creationId xmlns:p14="http://schemas.microsoft.com/office/powerpoint/2010/main" val="13989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20595-C5F1-6347-3964-C25ED2B016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TW"/>
          </a:p>
        </p:txBody>
      </p:sp>
      <p:sp>
        <p:nvSpPr>
          <p:cNvPr id="3" name="Content Placeholder 2">
            <a:extLst>
              <a:ext uri="{FF2B5EF4-FFF2-40B4-BE49-F238E27FC236}">
                <a16:creationId xmlns:a16="http://schemas.microsoft.com/office/drawing/2014/main" id="{44237605-B1C9-7882-BC34-226854180E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4" name="Content Placeholder 3">
            <a:extLst>
              <a:ext uri="{FF2B5EF4-FFF2-40B4-BE49-F238E27FC236}">
                <a16:creationId xmlns:a16="http://schemas.microsoft.com/office/drawing/2014/main" id="{9DF52E04-FB76-9137-3762-1B002916E6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5" name="Date Placeholder 4">
            <a:extLst>
              <a:ext uri="{FF2B5EF4-FFF2-40B4-BE49-F238E27FC236}">
                <a16:creationId xmlns:a16="http://schemas.microsoft.com/office/drawing/2014/main" id="{EDBE4CC1-5DD5-366B-128D-4C673C3E132E}"/>
              </a:ext>
            </a:extLst>
          </p:cNvPr>
          <p:cNvSpPr>
            <a:spLocks noGrp="1"/>
          </p:cNvSpPr>
          <p:nvPr>
            <p:ph type="dt" sz="half" idx="10"/>
          </p:nvPr>
        </p:nvSpPr>
        <p:spPr>
          <a:xfrm>
            <a:off x="838200" y="6356350"/>
            <a:ext cx="1608909" cy="365125"/>
          </a:xfrm>
          <a:prstGeom prst="rect">
            <a:avLst/>
          </a:prstGeom>
        </p:spPr>
        <p:txBody>
          <a:bodyPr/>
          <a:lstStyle/>
          <a:p>
            <a:fld id="{87FF0C89-81AD-9446-9CEC-FBF339E984FC}" type="datetime1">
              <a:rPr lang="en-US" smtClean="0"/>
              <a:t>5/6/25</a:t>
            </a:fld>
            <a:endParaRPr lang="en-TW"/>
          </a:p>
        </p:txBody>
      </p:sp>
      <p:sp>
        <p:nvSpPr>
          <p:cNvPr id="6" name="Footer Placeholder 5">
            <a:extLst>
              <a:ext uri="{FF2B5EF4-FFF2-40B4-BE49-F238E27FC236}">
                <a16:creationId xmlns:a16="http://schemas.microsoft.com/office/drawing/2014/main" id="{8EC4A85D-902C-B36B-D115-8E02FB0F8CC9}"/>
              </a:ext>
            </a:extLst>
          </p:cNvPr>
          <p:cNvSpPr>
            <a:spLocks noGrp="1"/>
          </p:cNvSpPr>
          <p:nvPr>
            <p:ph type="ftr" sz="quarter" idx="11"/>
          </p:nvPr>
        </p:nvSpPr>
        <p:spPr>
          <a:xfrm>
            <a:off x="4038600" y="6356350"/>
            <a:ext cx="4114800" cy="365125"/>
          </a:xfrm>
          <a:prstGeom prst="rect">
            <a:avLst/>
          </a:prstGeom>
        </p:spPr>
        <p:txBody>
          <a:bodyPr/>
          <a:lstStyle/>
          <a:p>
            <a:endParaRPr lang="en-TW"/>
          </a:p>
        </p:txBody>
      </p:sp>
      <p:sp>
        <p:nvSpPr>
          <p:cNvPr id="7" name="Slide Number Placeholder 6">
            <a:extLst>
              <a:ext uri="{FF2B5EF4-FFF2-40B4-BE49-F238E27FC236}">
                <a16:creationId xmlns:a16="http://schemas.microsoft.com/office/drawing/2014/main" id="{96F119E3-C3DA-01DD-5E71-B14009366A56}"/>
              </a:ext>
            </a:extLst>
          </p:cNvPr>
          <p:cNvSpPr>
            <a:spLocks noGrp="1"/>
          </p:cNvSpPr>
          <p:nvPr>
            <p:ph type="sldNum" sz="quarter" idx="12"/>
          </p:nvPr>
        </p:nvSpPr>
        <p:spPr/>
        <p:txBody>
          <a:bodyPr/>
          <a:lstStyle/>
          <a:p>
            <a:fld id="{2C7B1C9C-21BE-6849-AED8-A070CDCA5E62}" type="slidenum">
              <a:rPr lang="en-TW" smtClean="0"/>
              <a:t>‹#›</a:t>
            </a:fld>
            <a:endParaRPr lang="en-TW"/>
          </a:p>
        </p:txBody>
      </p:sp>
    </p:spTree>
    <p:extLst>
      <p:ext uri="{BB962C8B-B14F-4D97-AF65-F5344CB8AC3E}">
        <p14:creationId xmlns:p14="http://schemas.microsoft.com/office/powerpoint/2010/main" val="2034656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BCADC-F700-57D4-1DCC-70056100479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TW"/>
          </a:p>
        </p:txBody>
      </p:sp>
      <p:sp>
        <p:nvSpPr>
          <p:cNvPr id="3" name="Text Placeholder 2">
            <a:extLst>
              <a:ext uri="{FF2B5EF4-FFF2-40B4-BE49-F238E27FC236}">
                <a16:creationId xmlns:a16="http://schemas.microsoft.com/office/drawing/2014/main" id="{45B00A26-E355-BA06-798E-E16768C940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776FC2-591B-50A3-1900-F0E4310566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5" name="Text Placeholder 4">
            <a:extLst>
              <a:ext uri="{FF2B5EF4-FFF2-40B4-BE49-F238E27FC236}">
                <a16:creationId xmlns:a16="http://schemas.microsoft.com/office/drawing/2014/main" id="{B675363A-7E52-0D96-4D4A-9132889DE5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751513-3676-18AD-582D-09B01F1B9D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7" name="Date Placeholder 6">
            <a:extLst>
              <a:ext uri="{FF2B5EF4-FFF2-40B4-BE49-F238E27FC236}">
                <a16:creationId xmlns:a16="http://schemas.microsoft.com/office/drawing/2014/main" id="{299228D0-0E07-49F3-3757-B993F69D3BD3}"/>
              </a:ext>
            </a:extLst>
          </p:cNvPr>
          <p:cNvSpPr>
            <a:spLocks noGrp="1"/>
          </p:cNvSpPr>
          <p:nvPr>
            <p:ph type="dt" sz="half" idx="10"/>
          </p:nvPr>
        </p:nvSpPr>
        <p:spPr>
          <a:xfrm>
            <a:off x="838200" y="6356350"/>
            <a:ext cx="1608909" cy="365125"/>
          </a:xfrm>
          <a:prstGeom prst="rect">
            <a:avLst/>
          </a:prstGeom>
        </p:spPr>
        <p:txBody>
          <a:bodyPr/>
          <a:lstStyle/>
          <a:p>
            <a:fld id="{BB40E009-7EAD-9348-9A0F-F90E1FDB3771}" type="datetime1">
              <a:rPr lang="en-US" smtClean="0"/>
              <a:t>5/6/25</a:t>
            </a:fld>
            <a:endParaRPr lang="en-TW"/>
          </a:p>
        </p:txBody>
      </p:sp>
      <p:sp>
        <p:nvSpPr>
          <p:cNvPr id="8" name="Footer Placeholder 7">
            <a:extLst>
              <a:ext uri="{FF2B5EF4-FFF2-40B4-BE49-F238E27FC236}">
                <a16:creationId xmlns:a16="http://schemas.microsoft.com/office/drawing/2014/main" id="{4F708D29-88F4-F65F-327E-B14D12AA1A69}"/>
              </a:ext>
            </a:extLst>
          </p:cNvPr>
          <p:cNvSpPr>
            <a:spLocks noGrp="1"/>
          </p:cNvSpPr>
          <p:nvPr>
            <p:ph type="ftr" sz="quarter" idx="11"/>
          </p:nvPr>
        </p:nvSpPr>
        <p:spPr>
          <a:xfrm>
            <a:off x="4038600" y="6356350"/>
            <a:ext cx="4114800" cy="365125"/>
          </a:xfrm>
          <a:prstGeom prst="rect">
            <a:avLst/>
          </a:prstGeom>
        </p:spPr>
        <p:txBody>
          <a:bodyPr/>
          <a:lstStyle/>
          <a:p>
            <a:endParaRPr lang="en-TW"/>
          </a:p>
        </p:txBody>
      </p:sp>
      <p:sp>
        <p:nvSpPr>
          <p:cNvPr id="9" name="Slide Number Placeholder 8">
            <a:extLst>
              <a:ext uri="{FF2B5EF4-FFF2-40B4-BE49-F238E27FC236}">
                <a16:creationId xmlns:a16="http://schemas.microsoft.com/office/drawing/2014/main" id="{CF8B68F0-6B4D-7D27-4202-89E63E50AB24}"/>
              </a:ext>
            </a:extLst>
          </p:cNvPr>
          <p:cNvSpPr>
            <a:spLocks noGrp="1"/>
          </p:cNvSpPr>
          <p:nvPr>
            <p:ph type="sldNum" sz="quarter" idx="12"/>
          </p:nvPr>
        </p:nvSpPr>
        <p:spPr/>
        <p:txBody>
          <a:bodyPr/>
          <a:lstStyle/>
          <a:p>
            <a:fld id="{2C7B1C9C-21BE-6849-AED8-A070CDCA5E62}" type="slidenum">
              <a:rPr lang="en-TW" smtClean="0"/>
              <a:t>‹#›</a:t>
            </a:fld>
            <a:endParaRPr lang="en-TW"/>
          </a:p>
        </p:txBody>
      </p:sp>
    </p:spTree>
    <p:extLst>
      <p:ext uri="{BB962C8B-B14F-4D97-AF65-F5344CB8AC3E}">
        <p14:creationId xmlns:p14="http://schemas.microsoft.com/office/powerpoint/2010/main" val="2771967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CB54E-3B39-DBCC-2DD0-BC88D826E27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TW"/>
          </a:p>
        </p:txBody>
      </p:sp>
      <p:sp>
        <p:nvSpPr>
          <p:cNvPr id="3" name="Date Placeholder 2">
            <a:extLst>
              <a:ext uri="{FF2B5EF4-FFF2-40B4-BE49-F238E27FC236}">
                <a16:creationId xmlns:a16="http://schemas.microsoft.com/office/drawing/2014/main" id="{04F15089-A8B7-ECB1-8E52-83508823C494}"/>
              </a:ext>
            </a:extLst>
          </p:cNvPr>
          <p:cNvSpPr>
            <a:spLocks noGrp="1"/>
          </p:cNvSpPr>
          <p:nvPr>
            <p:ph type="dt" sz="half" idx="10"/>
          </p:nvPr>
        </p:nvSpPr>
        <p:spPr>
          <a:xfrm>
            <a:off x="838200" y="6356350"/>
            <a:ext cx="1608909" cy="365125"/>
          </a:xfrm>
          <a:prstGeom prst="rect">
            <a:avLst/>
          </a:prstGeom>
        </p:spPr>
        <p:txBody>
          <a:bodyPr/>
          <a:lstStyle/>
          <a:p>
            <a:fld id="{6C1AEEC5-50D5-AF44-BAAE-AE934EDB7CD6}" type="datetime1">
              <a:rPr lang="en-US" smtClean="0"/>
              <a:t>5/6/25</a:t>
            </a:fld>
            <a:endParaRPr lang="en-TW"/>
          </a:p>
        </p:txBody>
      </p:sp>
      <p:sp>
        <p:nvSpPr>
          <p:cNvPr id="4" name="Footer Placeholder 3">
            <a:extLst>
              <a:ext uri="{FF2B5EF4-FFF2-40B4-BE49-F238E27FC236}">
                <a16:creationId xmlns:a16="http://schemas.microsoft.com/office/drawing/2014/main" id="{A1D86B6D-DEFB-3081-D2F9-28E035CD7CA2}"/>
              </a:ext>
            </a:extLst>
          </p:cNvPr>
          <p:cNvSpPr>
            <a:spLocks noGrp="1"/>
          </p:cNvSpPr>
          <p:nvPr>
            <p:ph type="ftr" sz="quarter" idx="11"/>
          </p:nvPr>
        </p:nvSpPr>
        <p:spPr>
          <a:xfrm>
            <a:off x="4038600" y="6356350"/>
            <a:ext cx="4114800" cy="365125"/>
          </a:xfrm>
          <a:prstGeom prst="rect">
            <a:avLst/>
          </a:prstGeom>
        </p:spPr>
        <p:txBody>
          <a:bodyPr/>
          <a:lstStyle/>
          <a:p>
            <a:endParaRPr lang="en-TW"/>
          </a:p>
        </p:txBody>
      </p:sp>
      <p:sp>
        <p:nvSpPr>
          <p:cNvPr id="5" name="Slide Number Placeholder 4">
            <a:extLst>
              <a:ext uri="{FF2B5EF4-FFF2-40B4-BE49-F238E27FC236}">
                <a16:creationId xmlns:a16="http://schemas.microsoft.com/office/drawing/2014/main" id="{912928EB-1053-E01B-C27D-E95A6D7B24FD}"/>
              </a:ext>
            </a:extLst>
          </p:cNvPr>
          <p:cNvSpPr>
            <a:spLocks noGrp="1"/>
          </p:cNvSpPr>
          <p:nvPr>
            <p:ph type="sldNum" sz="quarter" idx="12"/>
          </p:nvPr>
        </p:nvSpPr>
        <p:spPr/>
        <p:txBody>
          <a:bodyPr/>
          <a:lstStyle/>
          <a:p>
            <a:fld id="{2C7B1C9C-21BE-6849-AED8-A070CDCA5E62}" type="slidenum">
              <a:rPr lang="en-TW" smtClean="0"/>
              <a:t>‹#›</a:t>
            </a:fld>
            <a:endParaRPr lang="en-TW"/>
          </a:p>
        </p:txBody>
      </p:sp>
    </p:spTree>
    <p:extLst>
      <p:ext uri="{BB962C8B-B14F-4D97-AF65-F5344CB8AC3E}">
        <p14:creationId xmlns:p14="http://schemas.microsoft.com/office/powerpoint/2010/main" val="1098470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BFC40B-3443-BB3B-3BC3-749D328FAFC8}"/>
              </a:ext>
            </a:extLst>
          </p:cNvPr>
          <p:cNvSpPr>
            <a:spLocks noGrp="1"/>
          </p:cNvSpPr>
          <p:nvPr>
            <p:ph type="dt" sz="half" idx="10"/>
          </p:nvPr>
        </p:nvSpPr>
        <p:spPr>
          <a:xfrm>
            <a:off x="838200" y="6356350"/>
            <a:ext cx="1608909" cy="365125"/>
          </a:xfrm>
          <a:prstGeom prst="rect">
            <a:avLst/>
          </a:prstGeom>
        </p:spPr>
        <p:txBody>
          <a:bodyPr/>
          <a:lstStyle/>
          <a:p>
            <a:fld id="{743C41C9-F3CF-4347-A947-5E5C78DF5E56}" type="datetime1">
              <a:rPr lang="en-US" smtClean="0"/>
              <a:t>5/6/25</a:t>
            </a:fld>
            <a:endParaRPr lang="en-TW"/>
          </a:p>
        </p:txBody>
      </p:sp>
      <p:sp>
        <p:nvSpPr>
          <p:cNvPr id="3" name="Footer Placeholder 2">
            <a:extLst>
              <a:ext uri="{FF2B5EF4-FFF2-40B4-BE49-F238E27FC236}">
                <a16:creationId xmlns:a16="http://schemas.microsoft.com/office/drawing/2014/main" id="{0415A218-1356-3259-B075-35E8E23B704D}"/>
              </a:ext>
            </a:extLst>
          </p:cNvPr>
          <p:cNvSpPr>
            <a:spLocks noGrp="1"/>
          </p:cNvSpPr>
          <p:nvPr>
            <p:ph type="ftr" sz="quarter" idx="11"/>
          </p:nvPr>
        </p:nvSpPr>
        <p:spPr>
          <a:xfrm>
            <a:off x="4038600" y="6356350"/>
            <a:ext cx="4114800" cy="365125"/>
          </a:xfrm>
          <a:prstGeom prst="rect">
            <a:avLst/>
          </a:prstGeom>
        </p:spPr>
        <p:txBody>
          <a:bodyPr/>
          <a:lstStyle/>
          <a:p>
            <a:endParaRPr lang="en-TW"/>
          </a:p>
        </p:txBody>
      </p:sp>
      <p:sp>
        <p:nvSpPr>
          <p:cNvPr id="4" name="Slide Number Placeholder 3">
            <a:extLst>
              <a:ext uri="{FF2B5EF4-FFF2-40B4-BE49-F238E27FC236}">
                <a16:creationId xmlns:a16="http://schemas.microsoft.com/office/drawing/2014/main" id="{64C34818-DAE3-484A-257F-15095F000A81}"/>
              </a:ext>
            </a:extLst>
          </p:cNvPr>
          <p:cNvSpPr>
            <a:spLocks noGrp="1"/>
          </p:cNvSpPr>
          <p:nvPr>
            <p:ph type="sldNum" sz="quarter" idx="12"/>
          </p:nvPr>
        </p:nvSpPr>
        <p:spPr/>
        <p:txBody>
          <a:bodyPr/>
          <a:lstStyle/>
          <a:p>
            <a:fld id="{2C7B1C9C-21BE-6849-AED8-A070CDCA5E62}" type="slidenum">
              <a:rPr lang="en-TW" smtClean="0"/>
              <a:t>‹#›</a:t>
            </a:fld>
            <a:endParaRPr lang="en-TW"/>
          </a:p>
        </p:txBody>
      </p:sp>
    </p:spTree>
    <p:extLst>
      <p:ext uri="{BB962C8B-B14F-4D97-AF65-F5344CB8AC3E}">
        <p14:creationId xmlns:p14="http://schemas.microsoft.com/office/powerpoint/2010/main" val="3606339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C9E1E-C69A-BC44-0A6F-EE8CB19016B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TW"/>
          </a:p>
        </p:txBody>
      </p:sp>
      <p:sp>
        <p:nvSpPr>
          <p:cNvPr id="3" name="Content Placeholder 2">
            <a:extLst>
              <a:ext uri="{FF2B5EF4-FFF2-40B4-BE49-F238E27FC236}">
                <a16:creationId xmlns:a16="http://schemas.microsoft.com/office/drawing/2014/main" id="{949EF6C3-6EC0-2810-CD26-BEA9D7E35C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4" name="Text Placeholder 3">
            <a:extLst>
              <a:ext uri="{FF2B5EF4-FFF2-40B4-BE49-F238E27FC236}">
                <a16:creationId xmlns:a16="http://schemas.microsoft.com/office/drawing/2014/main" id="{7653C5D9-95E6-2A54-931E-7F245E3A8F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C7274A-A94E-E3AE-D167-33422C0798FD}"/>
              </a:ext>
            </a:extLst>
          </p:cNvPr>
          <p:cNvSpPr>
            <a:spLocks noGrp="1"/>
          </p:cNvSpPr>
          <p:nvPr>
            <p:ph type="dt" sz="half" idx="10"/>
          </p:nvPr>
        </p:nvSpPr>
        <p:spPr>
          <a:xfrm>
            <a:off x="838200" y="6356350"/>
            <a:ext cx="1608909" cy="365125"/>
          </a:xfrm>
          <a:prstGeom prst="rect">
            <a:avLst/>
          </a:prstGeom>
        </p:spPr>
        <p:txBody>
          <a:bodyPr/>
          <a:lstStyle/>
          <a:p>
            <a:fld id="{436C04F4-8239-854B-A9BB-F3D7ED769E75}" type="datetime1">
              <a:rPr lang="en-US" smtClean="0"/>
              <a:t>5/6/25</a:t>
            </a:fld>
            <a:endParaRPr lang="en-TW"/>
          </a:p>
        </p:txBody>
      </p:sp>
      <p:sp>
        <p:nvSpPr>
          <p:cNvPr id="6" name="Footer Placeholder 5">
            <a:extLst>
              <a:ext uri="{FF2B5EF4-FFF2-40B4-BE49-F238E27FC236}">
                <a16:creationId xmlns:a16="http://schemas.microsoft.com/office/drawing/2014/main" id="{2E4029B2-7A8D-8C48-8147-8814176FEC01}"/>
              </a:ext>
            </a:extLst>
          </p:cNvPr>
          <p:cNvSpPr>
            <a:spLocks noGrp="1"/>
          </p:cNvSpPr>
          <p:nvPr>
            <p:ph type="ftr" sz="quarter" idx="11"/>
          </p:nvPr>
        </p:nvSpPr>
        <p:spPr>
          <a:xfrm>
            <a:off x="4038600" y="6356350"/>
            <a:ext cx="4114800" cy="365125"/>
          </a:xfrm>
          <a:prstGeom prst="rect">
            <a:avLst/>
          </a:prstGeom>
        </p:spPr>
        <p:txBody>
          <a:bodyPr/>
          <a:lstStyle/>
          <a:p>
            <a:endParaRPr lang="en-TW"/>
          </a:p>
        </p:txBody>
      </p:sp>
      <p:sp>
        <p:nvSpPr>
          <p:cNvPr id="7" name="Slide Number Placeholder 6">
            <a:extLst>
              <a:ext uri="{FF2B5EF4-FFF2-40B4-BE49-F238E27FC236}">
                <a16:creationId xmlns:a16="http://schemas.microsoft.com/office/drawing/2014/main" id="{FE70EB15-A71B-935D-E453-7201E83CB399}"/>
              </a:ext>
            </a:extLst>
          </p:cNvPr>
          <p:cNvSpPr>
            <a:spLocks noGrp="1"/>
          </p:cNvSpPr>
          <p:nvPr>
            <p:ph type="sldNum" sz="quarter" idx="12"/>
          </p:nvPr>
        </p:nvSpPr>
        <p:spPr/>
        <p:txBody>
          <a:bodyPr/>
          <a:lstStyle/>
          <a:p>
            <a:fld id="{2C7B1C9C-21BE-6849-AED8-A070CDCA5E62}" type="slidenum">
              <a:rPr lang="en-TW" smtClean="0"/>
              <a:t>‹#›</a:t>
            </a:fld>
            <a:endParaRPr lang="en-TW"/>
          </a:p>
        </p:txBody>
      </p:sp>
    </p:spTree>
    <p:extLst>
      <p:ext uri="{BB962C8B-B14F-4D97-AF65-F5344CB8AC3E}">
        <p14:creationId xmlns:p14="http://schemas.microsoft.com/office/powerpoint/2010/main" val="2761323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2D4DF-A477-28C0-934B-E1277877F3A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TW"/>
          </a:p>
        </p:txBody>
      </p:sp>
      <p:sp>
        <p:nvSpPr>
          <p:cNvPr id="3" name="Picture Placeholder 2">
            <a:extLst>
              <a:ext uri="{FF2B5EF4-FFF2-40B4-BE49-F238E27FC236}">
                <a16:creationId xmlns:a16="http://schemas.microsoft.com/office/drawing/2014/main" id="{1F21FE15-3AB4-1420-5D1A-E0A3305675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W"/>
          </a:p>
        </p:txBody>
      </p:sp>
      <p:sp>
        <p:nvSpPr>
          <p:cNvPr id="4" name="Text Placeholder 3">
            <a:extLst>
              <a:ext uri="{FF2B5EF4-FFF2-40B4-BE49-F238E27FC236}">
                <a16:creationId xmlns:a16="http://schemas.microsoft.com/office/drawing/2014/main" id="{172B1D3D-38F8-F4CE-E537-61223DE6BE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376B4C-E488-128D-C867-D00EF0ECCFFA}"/>
              </a:ext>
            </a:extLst>
          </p:cNvPr>
          <p:cNvSpPr>
            <a:spLocks noGrp="1"/>
          </p:cNvSpPr>
          <p:nvPr>
            <p:ph type="dt" sz="half" idx="10"/>
          </p:nvPr>
        </p:nvSpPr>
        <p:spPr>
          <a:xfrm>
            <a:off x="838200" y="6356350"/>
            <a:ext cx="1608909" cy="365125"/>
          </a:xfrm>
          <a:prstGeom prst="rect">
            <a:avLst/>
          </a:prstGeom>
        </p:spPr>
        <p:txBody>
          <a:bodyPr/>
          <a:lstStyle/>
          <a:p>
            <a:fld id="{9B2ED0F3-7020-004B-B427-AB4CAFD305FA}" type="datetime1">
              <a:rPr lang="en-US" smtClean="0"/>
              <a:t>5/6/25</a:t>
            </a:fld>
            <a:endParaRPr lang="en-TW"/>
          </a:p>
        </p:txBody>
      </p:sp>
      <p:sp>
        <p:nvSpPr>
          <p:cNvPr id="6" name="Footer Placeholder 5">
            <a:extLst>
              <a:ext uri="{FF2B5EF4-FFF2-40B4-BE49-F238E27FC236}">
                <a16:creationId xmlns:a16="http://schemas.microsoft.com/office/drawing/2014/main" id="{B64B029E-77D5-413C-A0BB-320A2A1B1F65}"/>
              </a:ext>
            </a:extLst>
          </p:cNvPr>
          <p:cNvSpPr>
            <a:spLocks noGrp="1"/>
          </p:cNvSpPr>
          <p:nvPr>
            <p:ph type="ftr" sz="quarter" idx="11"/>
          </p:nvPr>
        </p:nvSpPr>
        <p:spPr>
          <a:xfrm>
            <a:off x="4038600" y="6356350"/>
            <a:ext cx="4114800" cy="365125"/>
          </a:xfrm>
          <a:prstGeom prst="rect">
            <a:avLst/>
          </a:prstGeom>
        </p:spPr>
        <p:txBody>
          <a:bodyPr/>
          <a:lstStyle/>
          <a:p>
            <a:endParaRPr lang="en-TW"/>
          </a:p>
        </p:txBody>
      </p:sp>
      <p:sp>
        <p:nvSpPr>
          <p:cNvPr id="7" name="Slide Number Placeholder 6">
            <a:extLst>
              <a:ext uri="{FF2B5EF4-FFF2-40B4-BE49-F238E27FC236}">
                <a16:creationId xmlns:a16="http://schemas.microsoft.com/office/drawing/2014/main" id="{283A2ABF-173B-4BD4-8A6D-E84A88B2A8D5}"/>
              </a:ext>
            </a:extLst>
          </p:cNvPr>
          <p:cNvSpPr>
            <a:spLocks noGrp="1"/>
          </p:cNvSpPr>
          <p:nvPr>
            <p:ph type="sldNum" sz="quarter" idx="12"/>
          </p:nvPr>
        </p:nvSpPr>
        <p:spPr/>
        <p:txBody>
          <a:bodyPr/>
          <a:lstStyle/>
          <a:p>
            <a:fld id="{2C7B1C9C-21BE-6849-AED8-A070CDCA5E62}" type="slidenum">
              <a:rPr lang="en-TW" smtClean="0"/>
              <a:t>‹#›</a:t>
            </a:fld>
            <a:endParaRPr lang="en-TW"/>
          </a:p>
        </p:txBody>
      </p:sp>
    </p:spTree>
    <p:extLst>
      <p:ext uri="{BB962C8B-B14F-4D97-AF65-F5344CB8AC3E}">
        <p14:creationId xmlns:p14="http://schemas.microsoft.com/office/powerpoint/2010/main" val="1540191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5F0BEF-0AFB-00FE-641D-C76CA327046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TW" dirty="0"/>
          </a:p>
        </p:txBody>
      </p:sp>
      <p:sp>
        <p:nvSpPr>
          <p:cNvPr id="6" name="Slide Number Placeholder 5">
            <a:extLst>
              <a:ext uri="{FF2B5EF4-FFF2-40B4-BE49-F238E27FC236}">
                <a16:creationId xmlns:a16="http://schemas.microsoft.com/office/drawing/2014/main" id="{E177A517-9F99-1CC0-5CB9-7312BB8763FD}"/>
              </a:ext>
            </a:extLst>
          </p:cNvPr>
          <p:cNvSpPr>
            <a:spLocks noGrp="1"/>
          </p:cNvSpPr>
          <p:nvPr>
            <p:ph type="sldNum" sz="quarter" idx="4"/>
          </p:nvPr>
        </p:nvSpPr>
        <p:spPr>
          <a:xfrm>
            <a:off x="10644512" y="6356350"/>
            <a:ext cx="709288" cy="228011"/>
          </a:xfrm>
          <a:prstGeom prst="rect">
            <a:avLst/>
          </a:prstGeom>
        </p:spPr>
        <p:txBody>
          <a:bodyPr vert="horz" lIns="91440" tIns="45720" rIns="91440" bIns="45720" rtlCol="0" anchor="ctr"/>
          <a:lstStyle>
            <a:lvl1pPr algn="r">
              <a:defRPr sz="1200">
                <a:solidFill>
                  <a:schemeClr val="tx1">
                    <a:tint val="82000"/>
                  </a:schemeClr>
                </a:solidFill>
              </a:defRPr>
            </a:lvl1pPr>
          </a:lstStyle>
          <a:p>
            <a:endParaRPr lang="en-TW" dirty="0"/>
          </a:p>
        </p:txBody>
      </p:sp>
      <p:pic>
        <p:nvPicPr>
          <p:cNvPr id="12" name="圖片 7">
            <a:extLst>
              <a:ext uri="{FF2B5EF4-FFF2-40B4-BE49-F238E27FC236}">
                <a16:creationId xmlns:a16="http://schemas.microsoft.com/office/drawing/2014/main" id="{CA713DB5-6AB3-6503-CB1A-035DE6BA40C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353800" y="132681"/>
            <a:ext cx="709288" cy="443985"/>
          </a:xfrm>
          <a:prstGeom prst="rect">
            <a:avLst/>
          </a:prstGeom>
        </p:spPr>
      </p:pic>
      <p:sp>
        <p:nvSpPr>
          <p:cNvPr id="13" name="Title Placeholder 12">
            <a:extLst>
              <a:ext uri="{FF2B5EF4-FFF2-40B4-BE49-F238E27FC236}">
                <a16:creationId xmlns:a16="http://schemas.microsoft.com/office/drawing/2014/main" id="{6D544706-6824-1DE2-54DF-0953590508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W"/>
          </a:p>
        </p:txBody>
      </p:sp>
    </p:spTree>
    <p:extLst>
      <p:ext uri="{BB962C8B-B14F-4D97-AF65-F5344CB8AC3E}">
        <p14:creationId xmlns:p14="http://schemas.microsoft.com/office/powerpoint/2010/main" val="37206154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right glowing nebula in space&#10;&#10;Description automatically generated with medium confidence">
            <a:extLst>
              <a:ext uri="{FF2B5EF4-FFF2-40B4-BE49-F238E27FC236}">
                <a16:creationId xmlns:a16="http://schemas.microsoft.com/office/drawing/2014/main" id="{6B61E2CD-4C1A-835A-8BF1-D158437EDEF0}"/>
              </a:ext>
            </a:extLst>
          </p:cNvPr>
          <p:cNvPicPr>
            <a:picLocks noChangeAspect="1"/>
          </p:cNvPicPr>
          <p:nvPr/>
        </p:nvPicPr>
        <p:blipFill>
          <a:blip r:embed="rId3">
            <a:alphaModFix amt="20000"/>
          </a:blip>
          <a:stretch>
            <a:fillRect/>
          </a:stretch>
        </p:blipFill>
        <p:spPr>
          <a:xfrm>
            <a:off x="0" y="79225"/>
            <a:ext cx="12192000" cy="6858000"/>
          </a:xfrm>
          <a:prstGeom prst="rect">
            <a:avLst/>
          </a:prstGeom>
        </p:spPr>
      </p:pic>
      <p:sp>
        <p:nvSpPr>
          <p:cNvPr id="2" name="Title 1">
            <a:extLst>
              <a:ext uri="{FF2B5EF4-FFF2-40B4-BE49-F238E27FC236}">
                <a16:creationId xmlns:a16="http://schemas.microsoft.com/office/drawing/2014/main" id="{00326C7C-0EC6-6704-4D60-E687B9309357}"/>
              </a:ext>
            </a:extLst>
          </p:cNvPr>
          <p:cNvSpPr>
            <a:spLocks noGrp="1"/>
          </p:cNvSpPr>
          <p:nvPr>
            <p:ph type="ctrTitle"/>
          </p:nvPr>
        </p:nvSpPr>
        <p:spPr>
          <a:xfrm>
            <a:off x="1428205" y="1552650"/>
            <a:ext cx="9335589" cy="2158775"/>
          </a:xfrm>
        </p:spPr>
        <p:txBody>
          <a:bodyPr>
            <a:noAutofit/>
          </a:bodyPr>
          <a:lstStyle/>
          <a:p>
            <a:r>
              <a:rPr lang="en-US" sz="4400" b="1" dirty="0">
                <a:solidFill>
                  <a:schemeClr val="accent3">
                    <a:lumMod val="60000"/>
                    <a:lumOff val="40000"/>
                  </a:schemeClr>
                </a:solidFill>
                <a:latin typeface="Comic Sans MS" panose="030F0902030302020204" pitchFamily="66" charset="0"/>
              </a:rPr>
              <a:t>Anti-correlation between Flux and Photon Index of Hard X-ray Emission from The Crab</a:t>
            </a:r>
            <a:endParaRPr lang="en-TW" sz="4400" b="1" dirty="0">
              <a:solidFill>
                <a:schemeClr val="accent3">
                  <a:lumMod val="60000"/>
                  <a:lumOff val="40000"/>
                </a:schemeClr>
              </a:solidFill>
              <a:latin typeface="Comic Sans MS" panose="030F0902030302020204" pitchFamily="66" charset="0"/>
            </a:endParaRPr>
          </a:p>
        </p:txBody>
      </p:sp>
      <p:sp>
        <p:nvSpPr>
          <p:cNvPr id="3" name="Subtitle 2">
            <a:extLst>
              <a:ext uri="{FF2B5EF4-FFF2-40B4-BE49-F238E27FC236}">
                <a16:creationId xmlns:a16="http://schemas.microsoft.com/office/drawing/2014/main" id="{94B79D38-549B-17B0-4333-F163A9F2B623}"/>
              </a:ext>
            </a:extLst>
          </p:cNvPr>
          <p:cNvSpPr>
            <a:spLocks noGrp="1"/>
          </p:cNvSpPr>
          <p:nvPr>
            <p:ph type="subTitle" idx="1"/>
          </p:nvPr>
        </p:nvSpPr>
        <p:spPr>
          <a:xfrm>
            <a:off x="343989" y="4414482"/>
            <a:ext cx="11686903" cy="904085"/>
          </a:xfrm>
        </p:spPr>
        <p:txBody>
          <a:bodyPr>
            <a:noAutofit/>
          </a:bodyPr>
          <a:lstStyle/>
          <a:p>
            <a:pPr algn="l"/>
            <a:r>
              <a:rPr lang="en-US" sz="2000" b="1" dirty="0" err="1">
                <a:solidFill>
                  <a:schemeClr val="accent4">
                    <a:lumMod val="60000"/>
                    <a:lumOff val="40000"/>
                  </a:schemeClr>
                </a:solidFill>
                <a:latin typeface="Lucida Grande" panose="020B0600040502020204" pitchFamily="34" charset="0"/>
                <a:cs typeface="Lucida Grande" panose="020B0600040502020204" pitchFamily="34" charset="0"/>
              </a:rPr>
              <a:t>Koothodil</a:t>
            </a:r>
            <a:r>
              <a:rPr lang="en-US" sz="2000" b="1" dirty="0">
                <a:solidFill>
                  <a:schemeClr val="accent4">
                    <a:lumMod val="60000"/>
                    <a:lumOff val="40000"/>
                  </a:schemeClr>
                </a:solidFill>
                <a:latin typeface="Lucida Grande" panose="020B0600040502020204" pitchFamily="34" charset="0"/>
                <a:cs typeface="Lucida Grande" panose="020B0600040502020204" pitchFamily="34" charset="0"/>
              </a:rPr>
              <a:t> </a:t>
            </a:r>
            <a:r>
              <a:rPr lang="en-US" sz="2000" b="1" dirty="0" err="1">
                <a:solidFill>
                  <a:schemeClr val="accent4">
                    <a:lumMod val="60000"/>
                    <a:lumOff val="40000"/>
                  </a:schemeClr>
                </a:solidFill>
                <a:latin typeface="Lucida Grande" panose="020B0600040502020204" pitchFamily="34" charset="0"/>
                <a:cs typeface="Lucida Grande" panose="020B0600040502020204" pitchFamily="34" charset="0"/>
              </a:rPr>
              <a:t>Abhijith</a:t>
            </a:r>
            <a:r>
              <a:rPr lang="en-US" sz="2000" b="1" dirty="0">
                <a:solidFill>
                  <a:schemeClr val="accent4">
                    <a:lumMod val="60000"/>
                    <a:lumOff val="40000"/>
                  </a:schemeClr>
                </a:solidFill>
                <a:latin typeface="Lucida Grande" panose="020B0600040502020204" pitchFamily="34" charset="0"/>
                <a:cs typeface="Lucida Grande" panose="020B0600040502020204" pitchFamily="34" charset="0"/>
              </a:rPr>
              <a:t> Augustine (</a:t>
            </a:r>
            <a:r>
              <a:rPr lang="en-US" sz="2000" b="1" dirty="0" err="1">
                <a:solidFill>
                  <a:schemeClr val="accent4">
                    <a:lumMod val="60000"/>
                    <a:lumOff val="40000"/>
                  </a:schemeClr>
                </a:solidFill>
                <a:latin typeface="Lucida Grande" panose="020B0600040502020204" pitchFamily="34" charset="0"/>
                <a:cs typeface="Lucida Grande" panose="020B0600040502020204" pitchFamily="34" charset="0"/>
              </a:rPr>
              <a:t>Abhi</a:t>
            </a:r>
            <a:r>
              <a:rPr lang="en-US" sz="2000" b="1" dirty="0">
                <a:solidFill>
                  <a:schemeClr val="accent4">
                    <a:lumMod val="60000"/>
                    <a:lumOff val="40000"/>
                  </a:schemeClr>
                </a:solidFill>
                <a:latin typeface="Lucida Grande" panose="020B0600040502020204" pitchFamily="34" charset="0"/>
                <a:cs typeface="Lucida Grande" panose="020B0600040502020204" pitchFamily="34" charset="0"/>
              </a:rPr>
              <a:t>/</a:t>
            </a:r>
            <a:r>
              <a:rPr lang="ja-JP" altLang="en-US" sz="2000" b="1">
                <a:solidFill>
                  <a:schemeClr val="accent4">
                    <a:lumMod val="60000"/>
                    <a:lumOff val="40000"/>
                  </a:schemeClr>
                </a:solidFill>
                <a:latin typeface="Lucida Grande" panose="020B0600040502020204" pitchFamily="34" charset="0"/>
                <a:cs typeface="Lucida Grande" panose="020B0600040502020204" pitchFamily="34" charset="0"/>
              </a:rPr>
              <a:t>阿比</a:t>
            </a:r>
            <a:r>
              <a:rPr lang="en-US" sz="2000" b="1" dirty="0">
                <a:solidFill>
                  <a:schemeClr val="accent4">
                    <a:lumMod val="60000"/>
                    <a:lumOff val="40000"/>
                  </a:schemeClr>
                </a:solidFill>
                <a:latin typeface="Lucida Grande" panose="020B0600040502020204" pitchFamily="34" charset="0"/>
                <a:cs typeface="Lucida Grande" panose="020B0600040502020204" pitchFamily="34" charset="0"/>
              </a:rPr>
              <a:t>), </a:t>
            </a:r>
            <a:r>
              <a:rPr lang="en-US" sz="2000" b="1" dirty="0" err="1">
                <a:solidFill>
                  <a:schemeClr val="accent4">
                    <a:lumMod val="60000"/>
                    <a:lumOff val="40000"/>
                  </a:schemeClr>
                </a:solidFill>
                <a:latin typeface="Lucida Grande" panose="020B0600040502020204" pitchFamily="34" charset="0"/>
                <a:cs typeface="Lucida Grande" panose="020B0600040502020204" pitchFamily="34" charset="0"/>
              </a:rPr>
              <a:t>IoA</a:t>
            </a:r>
            <a:r>
              <a:rPr lang="en-US" sz="2000" b="1" dirty="0">
                <a:solidFill>
                  <a:schemeClr val="accent4">
                    <a:lumMod val="60000"/>
                    <a:lumOff val="40000"/>
                  </a:schemeClr>
                </a:solidFill>
                <a:latin typeface="Lucida Grande" panose="020B0600040502020204" pitchFamily="34" charset="0"/>
                <a:cs typeface="Lucida Grande" panose="020B0600040502020204" pitchFamily="34" charset="0"/>
              </a:rPr>
              <a:t>, NTHU</a:t>
            </a:r>
          </a:p>
          <a:p>
            <a:pPr algn="l"/>
            <a:r>
              <a:rPr lang="en-US" sz="2000" b="1" dirty="0">
                <a:solidFill>
                  <a:schemeClr val="accent4">
                    <a:lumMod val="60000"/>
                    <a:lumOff val="40000"/>
                  </a:schemeClr>
                </a:solidFill>
                <a:latin typeface="Lucida Grande" panose="020B0600040502020204" pitchFamily="34" charset="0"/>
                <a:cs typeface="Lucida Grande" panose="020B0600040502020204" pitchFamily="34" charset="0"/>
              </a:rPr>
              <a:t>Prof. Hsiang-</a:t>
            </a:r>
            <a:r>
              <a:rPr lang="en-US" sz="2000" b="1" dirty="0" err="1">
                <a:solidFill>
                  <a:schemeClr val="accent4">
                    <a:lumMod val="60000"/>
                    <a:lumOff val="40000"/>
                  </a:schemeClr>
                </a:solidFill>
                <a:latin typeface="Lucida Grande" panose="020B0600040502020204" pitchFamily="34" charset="0"/>
                <a:cs typeface="Lucida Grande" panose="020B0600040502020204" pitchFamily="34" charset="0"/>
              </a:rPr>
              <a:t>Kuang</a:t>
            </a:r>
            <a:r>
              <a:rPr lang="en-US" sz="2000" b="1" dirty="0">
                <a:solidFill>
                  <a:schemeClr val="accent4">
                    <a:lumMod val="60000"/>
                    <a:lumOff val="40000"/>
                  </a:schemeClr>
                </a:solidFill>
                <a:latin typeface="Lucida Grande" panose="020B0600040502020204" pitchFamily="34" charset="0"/>
                <a:cs typeface="Lucida Grande" panose="020B0600040502020204" pitchFamily="34" charset="0"/>
              </a:rPr>
              <a:t> Chang (</a:t>
            </a:r>
            <a:r>
              <a:rPr lang="ja-JP" altLang="en-US" sz="2000" b="1">
                <a:solidFill>
                  <a:schemeClr val="accent4">
                    <a:lumMod val="60000"/>
                    <a:lumOff val="40000"/>
                  </a:schemeClr>
                </a:solidFill>
                <a:latin typeface="Lucida Grande" panose="020B0600040502020204" pitchFamily="34" charset="0"/>
                <a:cs typeface="Lucida Grande" panose="020B0600040502020204" pitchFamily="34" charset="0"/>
              </a:rPr>
              <a:t>張祥光</a:t>
            </a:r>
            <a:r>
              <a:rPr lang="en-US" sz="2000" b="1" dirty="0">
                <a:solidFill>
                  <a:schemeClr val="accent4">
                    <a:lumMod val="60000"/>
                    <a:lumOff val="40000"/>
                  </a:schemeClr>
                </a:solidFill>
                <a:latin typeface="Lucida Grande" panose="020B0600040502020204" pitchFamily="34" charset="0"/>
                <a:cs typeface="Lucida Grande" panose="020B0600040502020204" pitchFamily="34" charset="0"/>
              </a:rPr>
              <a:t>), </a:t>
            </a:r>
            <a:r>
              <a:rPr lang="en-US" sz="2000" b="1" dirty="0" err="1">
                <a:solidFill>
                  <a:schemeClr val="accent4">
                    <a:lumMod val="60000"/>
                    <a:lumOff val="40000"/>
                  </a:schemeClr>
                </a:solidFill>
                <a:latin typeface="Lucida Grande" panose="020B0600040502020204" pitchFamily="34" charset="0"/>
                <a:cs typeface="Lucida Grande" panose="020B0600040502020204" pitchFamily="34" charset="0"/>
              </a:rPr>
              <a:t>IoA</a:t>
            </a:r>
            <a:r>
              <a:rPr lang="en-US" sz="2000" b="1" dirty="0">
                <a:solidFill>
                  <a:schemeClr val="accent4">
                    <a:lumMod val="60000"/>
                    <a:lumOff val="40000"/>
                  </a:schemeClr>
                </a:solidFill>
                <a:latin typeface="Lucida Grande" panose="020B0600040502020204" pitchFamily="34" charset="0"/>
                <a:cs typeface="Lucida Grande" panose="020B0600040502020204" pitchFamily="34" charset="0"/>
              </a:rPr>
              <a:t>, NTHU</a:t>
            </a:r>
          </a:p>
        </p:txBody>
      </p:sp>
      <p:sp>
        <p:nvSpPr>
          <p:cNvPr id="4" name="TextBox 3">
            <a:extLst>
              <a:ext uri="{FF2B5EF4-FFF2-40B4-BE49-F238E27FC236}">
                <a16:creationId xmlns:a16="http://schemas.microsoft.com/office/drawing/2014/main" id="{92500E67-C77B-8A98-AA41-A8213562B328}"/>
              </a:ext>
            </a:extLst>
          </p:cNvPr>
          <p:cNvSpPr txBox="1"/>
          <p:nvPr/>
        </p:nvSpPr>
        <p:spPr>
          <a:xfrm>
            <a:off x="343989" y="6021624"/>
            <a:ext cx="472331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TW" sz="1800" b="0" i="0" u="none" strike="noStrike" kern="1200" cap="none" spc="0" normalizeH="0" baseline="0" noProof="0" dirty="0">
                <a:ln>
                  <a:noFill/>
                </a:ln>
                <a:solidFill>
                  <a:srgbClr val="E97132">
                    <a:lumMod val="40000"/>
                    <a:lumOff val="60000"/>
                  </a:srgbClr>
                </a:solidFill>
                <a:effectLst/>
                <a:uLnTx/>
                <a:uFillTx/>
                <a:latin typeface="Rockwell" panose="02060603020205020403"/>
                <a:ea typeface="+mn-ea"/>
                <a:cs typeface="+mn-cs"/>
              </a:rPr>
              <a:t>Acknowledgement: Prof. Amy Yarleen Lien, The University of Tampa</a:t>
            </a:r>
          </a:p>
        </p:txBody>
      </p:sp>
    </p:spTree>
    <p:extLst>
      <p:ext uri="{BB962C8B-B14F-4D97-AF65-F5344CB8AC3E}">
        <p14:creationId xmlns:p14="http://schemas.microsoft.com/office/powerpoint/2010/main" val="2722756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BF8F4-4451-2281-9017-E3D5E919B571}"/>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FF1B628C-209D-D485-BEEF-DF9B4D0530BE}"/>
              </a:ext>
            </a:extLst>
          </p:cNvPr>
          <p:cNvSpPr txBox="1"/>
          <p:nvPr/>
        </p:nvSpPr>
        <p:spPr>
          <a:xfrm>
            <a:off x="838199" y="6362245"/>
            <a:ext cx="10515599" cy="246221"/>
          </a:xfrm>
          <a:prstGeom prst="rect">
            <a:avLst/>
          </a:prstGeom>
          <a:solidFill>
            <a:schemeClr val="bg1">
              <a:lumMod val="50000"/>
              <a:lumOff val="50000"/>
            </a:schemeClr>
          </a:solidFill>
        </p:spPr>
        <p:txBody>
          <a:bodyPr wrap="square" rtlCol="0">
            <a:spAutoFit/>
          </a:bodyPr>
          <a:lstStyle/>
          <a:p>
            <a:r>
              <a:rPr kumimoji="0" lang="en-TW" sz="10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rPr>
              <a:t>Introduction Data Analysis </a:t>
            </a:r>
            <a:r>
              <a:rPr kumimoji="0" lang="en-TW" sz="1000" b="0" i="0" u="none" strike="noStrike" kern="1200" cap="none" spc="0" normalizeH="0" baseline="0" noProof="0" dirty="0">
                <a:ln>
                  <a:noFill/>
                </a:ln>
                <a:solidFill>
                  <a:srgbClr val="002060"/>
                </a:solidFill>
                <a:effectLst/>
                <a:highlight>
                  <a:srgbClr val="808080"/>
                </a:highlight>
                <a:uLnTx/>
                <a:uFillTx/>
                <a:latin typeface="Rockwell" panose="02060603020205020403"/>
                <a:ea typeface="+mn-ea"/>
                <a:cs typeface="+mn-cs"/>
              </a:rPr>
              <a:t>Results</a:t>
            </a:r>
            <a:r>
              <a:rPr kumimoji="0" lang="en-TW" sz="10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rPr>
              <a:t> Discussion Conclusion					</a:t>
            </a:r>
            <a:r>
              <a:rPr kumimoji="0" lang="en-US" sz="1000" b="0" i="0" u="none" strike="noStrike" kern="1200" cap="none" spc="0" normalizeH="0" baseline="0" noProof="0" dirty="0">
                <a:ln>
                  <a:noFill/>
                </a:ln>
                <a:solidFill>
                  <a:prstClr val="white"/>
                </a:solidFill>
                <a:effectLst/>
                <a:highlight>
                  <a:srgbClr val="808080"/>
                </a:highlight>
                <a:uLnTx/>
                <a:uFillTx/>
                <a:latin typeface="Rockwell" panose="02060603020205020403"/>
                <a:ea typeface="+mn-ea"/>
                <a:cs typeface="+mn-cs"/>
              </a:rPr>
              <a:t> abhijithaugustine007@gmail.com</a:t>
            </a:r>
            <a:endParaRPr kumimoji="0" lang="en-TW" sz="18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1F1201A2-AE32-26F3-3331-6B2DE040E23A}"/>
              </a:ext>
            </a:extLst>
          </p:cNvPr>
          <p:cNvSpPr>
            <a:spLocks noGrp="1"/>
          </p:cNvSpPr>
          <p:nvPr>
            <p:ph type="title"/>
          </p:nvPr>
        </p:nvSpPr>
        <p:spPr/>
        <p:txBody>
          <a:bodyPr/>
          <a:lstStyle/>
          <a:p>
            <a:r>
              <a:rPr lang="en-US" dirty="0"/>
              <a:t>Hardness ratio plot</a:t>
            </a:r>
            <a:endParaRPr lang="en-TW" dirty="0"/>
          </a:p>
        </p:txBody>
      </p:sp>
      <p:sp>
        <p:nvSpPr>
          <p:cNvPr id="6" name="Slide Number Placeholder 5">
            <a:extLst>
              <a:ext uri="{FF2B5EF4-FFF2-40B4-BE49-F238E27FC236}">
                <a16:creationId xmlns:a16="http://schemas.microsoft.com/office/drawing/2014/main" id="{3B169B1A-6901-1E3B-3550-7E5C58C1BA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C9C-21BE-6849-AED8-A070CDCA5E62}" type="slidenum">
              <a:rPr kumimoji="0" lang="en-TW" sz="1200" b="0" i="0" u="none" strike="noStrike" kern="1200" cap="none" spc="0" normalizeH="0" baseline="0" noProof="0" smtClean="0">
                <a:ln>
                  <a:noFill/>
                </a:ln>
                <a:solidFill>
                  <a:prstClr val="white">
                    <a:tint val="82000"/>
                  </a:prstClr>
                </a:solidFill>
                <a:effectLst/>
                <a:uLnTx/>
                <a:uFillTx/>
                <a:latin typeface="Rockwell" panose="020606030202050204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TW" sz="1200" b="0" i="0" u="none" strike="noStrike" kern="1200" cap="none" spc="0" normalizeH="0" baseline="0" noProof="0">
              <a:ln>
                <a:noFill/>
              </a:ln>
              <a:solidFill>
                <a:prstClr val="white">
                  <a:tint val="82000"/>
                </a:prstClr>
              </a:solidFill>
              <a:effectLst/>
              <a:uLnTx/>
              <a:uFillTx/>
              <a:latin typeface="Rockwell" panose="02060603020205020403"/>
              <a:ea typeface="+mn-ea"/>
              <a:cs typeface="+mn-cs"/>
            </a:endParaRPr>
          </a:p>
        </p:txBody>
      </p:sp>
      <p:sp>
        <p:nvSpPr>
          <p:cNvPr id="5" name="Content Placeholder 4">
            <a:extLst>
              <a:ext uri="{FF2B5EF4-FFF2-40B4-BE49-F238E27FC236}">
                <a16:creationId xmlns:a16="http://schemas.microsoft.com/office/drawing/2014/main" id="{6AD6C724-AFEC-7DA8-751C-714B1DE71952}"/>
              </a:ext>
            </a:extLst>
          </p:cNvPr>
          <p:cNvSpPr>
            <a:spLocks noGrp="1"/>
          </p:cNvSpPr>
          <p:nvPr>
            <p:ph idx="1"/>
          </p:nvPr>
        </p:nvSpPr>
        <p:spPr>
          <a:xfrm>
            <a:off x="838199" y="1690688"/>
            <a:ext cx="4483814" cy="4351338"/>
          </a:xfrm>
        </p:spPr>
        <p:txBody>
          <a:bodyPr>
            <a:normAutofit fontScale="92500" lnSpcReduction="10000"/>
          </a:bodyPr>
          <a:lstStyle/>
          <a:p>
            <a:r>
              <a:rPr lang="en-US" dirty="0"/>
              <a:t>The Swift BAT 157-Month Hard X-ray Survey data.</a:t>
            </a:r>
          </a:p>
          <a:p>
            <a:r>
              <a:rPr lang="en-US" dirty="0"/>
              <a:t>The soft band (14–50 keV) and hard band (50–195 keV) were used to calculate the hardness ratio.</a:t>
            </a:r>
          </a:p>
          <a:p>
            <a:r>
              <a:rPr lang="en-US" dirty="0"/>
              <a:t>The Spearman’s rank correlation coefficients for the first and later observations are 0.26 (p = 0.03) and 0.56 (p ≈ 10−8).</a:t>
            </a:r>
            <a:endParaRPr lang="en-TW" dirty="0"/>
          </a:p>
        </p:txBody>
      </p:sp>
      <p:pic>
        <p:nvPicPr>
          <p:cNvPr id="3" name="Picture 2">
            <a:extLst>
              <a:ext uri="{FF2B5EF4-FFF2-40B4-BE49-F238E27FC236}">
                <a16:creationId xmlns:a16="http://schemas.microsoft.com/office/drawing/2014/main" id="{1EFFB496-A762-8BB7-0E99-F65682868CF0}"/>
              </a:ext>
            </a:extLst>
          </p:cNvPr>
          <p:cNvPicPr>
            <a:picLocks noChangeAspect="1"/>
          </p:cNvPicPr>
          <p:nvPr/>
        </p:nvPicPr>
        <p:blipFill>
          <a:blip r:embed="rId3"/>
          <a:stretch>
            <a:fillRect/>
          </a:stretch>
        </p:blipFill>
        <p:spPr>
          <a:xfrm>
            <a:off x="5560065" y="1708437"/>
            <a:ext cx="5793733" cy="3441126"/>
          </a:xfrm>
          <a:prstGeom prst="rect">
            <a:avLst/>
          </a:prstGeom>
        </p:spPr>
      </p:pic>
    </p:spTree>
    <p:extLst>
      <p:ext uri="{BB962C8B-B14F-4D97-AF65-F5344CB8AC3E}">
        <p14:creationId xmlns:p14="http://schemas.microsoft.com/office/powerpoint/2010/main" val="2974743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89558B2-B9E0-FC83-C859-272DB7A9BB0B}"/>
              </a:ext>
            </a:extLst>
          </p:cNvPr>
          <p:cNvSpPr txBox="1"/>
          <p:nvPr/>
        </p:nvSpPr>
        <p:spPr>
          <a:xfrm>
            <a:off x="838199" y="6362245"/>
            <a:ext cx="10515599" cy="246221"/>
          </a:xfrm>
          <a:prstGeom prst="rect">
            <a:avLst/>
          </a:prstGeom>
          <a:solidFill>
            <a:schemeClr val="bg1">
              <a:lumMod val="50000"/>
              <a:lumOff val="50000"/>
            </a:schemeClr>
          </a:solidFill>
        </p:spPr>
        <p:txBody>
          <a:bodyPr wrap="square" rtlCol="0">
            <a:spAutoFit/>
          </a:bodyPr>
          <a:lstStyle/>
          <a:p>
            <a:r>
              <a:rPr kumimoji="0" lang="en-TW" sz="10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rPr>
              <a:t>Introduction Data Analysis Results </a:t>
            </a:r>
            <a:r>
              <a:rPr kumimoji="0" lang="en-TW" sz="1000" b="0" i="0" u="none" strike="noStrike" kern="1200" cap="none" spc="0" normalizeH="0" baseline="0" noProof="0" dirty="0">
                <a:ln>
                  <a:noFill/>
                </a:ln>
                <a:solidFill>
                  <a:srgbClr val="002060"/>
                </a:solidFill>
                <a:effectLst/>
                <a:highlight>
                  <a:srgbClr val="808080"/>
                </a:highlight>
                <a:uLnTx/>
                <a:uFillTx/>
                <a:latin typeface="Rockwell" panose="02060603020205020403"/>
                <a:ea typeface="+mn-ea"/>
                <a:cs typeface="+mn-cs"/>
              </a:rPr>
              <a:t>Disussion</a:t>
            </a:r>
            <a:r>
              <a:rPr kumimoji="0" lang="en-TW" sz="10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rPr>
              <a:t> Conclusion</a:t>
            </a:r>
            <a:r>
              <a:rPr lang="en-TW" sz="1000" dirty="0">
                <a:solidFill>
                  <a:srgbClr val="E8E8E8">
                    <a:lumMod val="75000"/>
                  </a:srgbClr>
                </a:solidFill>
                <a:highlight>
                  <a:srgbClr val="808080"/>
                </a:highlight>
                <a:latin typeface="Rockwell" panose="02060603020205020403"/>
              </a:rPr>
              <a:t>					</a:t>
            </a:r>
            <a:r>
              <a:rPr kumimoji="0" lang="en-US" sz="1000" b="0" i="0" u="none" strike="noStrike" kern="1200" cap="none" spc="0" normalizeH="0" baseline="0" noProof="0" dirty="0">
                <a:ln>
                  <a:noFill/>
                </a:ln>
                <a:solidFill>
                  <a:prstClr val="white"/>
                </a:solidFill>
                <a:effectLst/>
                <a:highlight>
                  <a:srgbClr val="808080"/>
                </a:highlight>
                <a:uLnTx/>
                <a:uFillTx/>
                <a:latin typeface="Rockwell" panose="02060603020205020403"/>
                <a:ea typeface="+mn-ea"/>
                <a:cs typeface="+mn-cs"/>
              </a:rPr>
              <a:t> abhijithaugustine007@gmail.com</a:t>
            </a:r>
            <a:endParaRPr kumimoji="0" lang="en-TW" sz="1800" b="0" i="0" u="none" strike="noStrike" kern="1200" cap="none" spc="0" normalizeH="0" baseline="0" noProof="0" dirty="0">
              <a:ln>
                <a:noFill/>
              </a:ln>
              <a:effectLst/>
              <a:highlight>
                <a:srgbClr val="808080"/>
              </a:highligh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5F01F212-AD45-4C05-A894-59D9465859E1}"/>
              </a:ext>
            </a:extLst>
          </p:cNvPr>
          <p:cNvSpPr>
            <a:spLocks noGrp="1"/>
          </p:cNvSpPr>
          <p:nvPr>
            <p:ph type="title"/>
          </p:nvPr>
        </p:nvSpPr>
        <p:spPr/>
        <p:txBody>
          <a:bodyPr>
            <a:normAutofit/>
          </a:bodyPr>
          <a:lstStyle/>
          <a:p>
            <a:r>
              <a:rPr lang="en-US" dirty="0"/>
              <a:t>Discussions</a:t>
            </a:r>
            <a:endParaRPr lang="en-TW" dirty="0"/>
          </a:p>
        </p:txBody>
      </p:sp>
      <p:sp>
        <p:nvSpPr>
          <p:cNvPr id="6" name="Slide Number Placeholder 5">
            <a:extLst>
              <a:ext uri="{FF2B5EF4-FFF2-40B4-BE49-F238E27FC236}">
                <a16:creationId xmlns:a16="http://schemas.microsoft.com/office/drawing/2014/main" id="{5926912F-34A8-81D6-7A77-1AB3E93C26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C9C-21BE-6849-AED8-A070CDCA5E62}" type="slidenum">
              <a:rPr kumimoji="0" lang="en-TW" sz="1200" b="0" i="0" u="none" strike="noStrike" kern="1200" cap="none" spc="0" normalizeH="0" baseline="0" noProof="0" smtClean="0">
                <a:ln>
                  <a:noFill/>
                </a:ln>
                <a:solidFill>
                  <a:prstClr val="white">
                    <a:tint val="82000"/>
                  </a:prstClr>
                </a:solidFill>
                <a:effectLst/>
                <a:uLnTx/>
                <a:uFillTx/>
                <a:latin typeface="Rockwell" panose="020606030202050204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TW" sz="1200" b="0" i="0" u="none" strike="noStrike" kern="1200" cap="none" spc="0" normalizeH="0" baseline="0" noProof="0">
              <a:ln>
                <a:noFill/>
              </a:ln>
              <a:solidFill>
                <a:prstClr val="white">
                  <a:tint val="82000"/>
                </a:prstClr>
              </a:solidFill>
              <a:effectLst/>
              <a:uLnTx/>
              <a:uFillTx/>
              <a:latin typeface="Rockwell" panose="02060603020205020403"/>
              <a:ea typeface="+mn-ea"/>
              <a:cs typeface="+mn-cs"/>
            </a:endParaRPr>
          </a:p>
        </p:txBody>
      </p:sp>
      <p:sp>
        <p:nvSpPr>
          <p:cNvPr id="5" name="Content Placeholder 4">
            <a:extLst>
              <a:ext uri="{FF2B5EF4-FFF2-40B4-BE49-F238E27FC236}">
                <a16:creationId xmlns:a16="http://schemas.microsoft.com/office/drawing/2014/main" id="{C4C2F085-6440-E3E3-407D-DA98A3B2FE7B}"/>
              </a:ext>
            </a:extLst>
          </p:cNvPr>
          <p:cNvSpPr>
            <a:spLocks noGrp="1"/>
          </p:cNvSpPr>
          <p:nvPr>
            <p:ph idx="1"/>
          </p:nvPr>
        </p:nvSpPr>
        <p:spPr>
          <a:xfrm>
            <a:off x="838200" y="1432874"/>
            <a:ext cx="10515600" cy="4766314"/>
          </a:xfrm>
        </p:spPr>
        <p:txBody>
          <a:bodyPr>
            <a:normAutofit fontScale="92500"/>
          </a:bodyPr>
          <a:lstStyle/>
          <a:p>
            <a:pPr algn="just"/>
            <a:r>
              <a:rPr lang="en-US" dirty="0"/>
              <a:t>The study finds a statistically significant anti-correlation between the hard X‑ray flux and the spectral power‑law photon index.</a:t>
            </a:r>
          </a:p>
          <a:p>
            <a:pPr algn="just"/>
            <a:endParaRPr lang="en-US" dirty="0"/>
          </a:p>
          <a:p>
            <a:pPr algn="just"/>
            <a:r>
              <a:rPr lang="en-US" dirty="0"/>
              <a:t>In simpler terms, when the Crab system becomes brighter in hard X‑rays, its spectrum becomes harder (i.e. the photon index is lower).</a:t>
            </a:r>
          </a:p>
          <a:p>
            <a:pPr algn="just"/>
            <a:endParaRPr lang="en-US" dirty="0"/>
          </a:p>
          <a:p>
            <a:pPr algn="just"/>
            <a:r>
              <a:rPr lang="en-US" dirty="0"/>
              <a:t>The anti-correlation is consistent with the long‐standing notion that the observed X‑ray emission is synchrotron radiation of shocked pulsar winds (in which electrons/positrons are accelerated to relativistic speeds through DSA). </a:t>
            </a:r>
          </a:p>
        </p:txBody>
      </p:sp>
    </p:spTree>
    <p:extLst>
      <p:ext uri="{BB962C8B-B14F-4D97-AF65-F5344CB8AC3E}">
        <p14:creationId xmlns:p14="http://schemas.microsoft.com/office/powerpoint/2010/main" val="1840573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80104-BAEE-E34F-65F0-AA1C7846EA99}"/>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AB1AB651-0A85-0695-47E9-07402ED0E614}"/>
              </a:ext>
            </a:extLst>
          </p:cNvPr>
          <p:cNvSpPr txBox="1"/>
          <p:nvPr/>
        </p:nvSpPr>
        <p:spPr>
          <a:xfrm>
            <a:off x="838199" y="6362245"/>
            <a:ext cx="10515599" cy="246221"/>
          </a:xfrm>
          <a:prstGeom prst="rect">
            <a:avLst/>
          </a:prstGeom>
          <a:solidFill>
            <a:schemeClr val="bg1">
              <a:lumMod val="50000"/>
              <a:lumOff val="50000"/>
            </a:schemeClr>
          </a:solidFill>
        </p:spPr>
        <p:txBody>
          <a:bodyPr wrap="square" rtlCol="0">
            <a:spAutoFit/>
          </a:bodyPr>
          <a:lstStyle/>
          <a:p>
            <a:r>
              <a:rPr kumimoji="0" lang="en-TW" sz="10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rPr>
              <a:t>Introduction Data Analysis Results </a:t>
            </a:r>
            <a:r>
              <a:rPr kumimoji="0" lang="en-TW" sz="1000" b="0" i="0" u="none" strike="noStrike" kern="1200" cap="none" spc="0" normalizeH="0" baseline="0" noProof="0" dirty="0">
                <a:ln>
                  <a:noFill/>
                </a:ln>
                <a:solidFill>
                  <a:srgbClr val="002060"/>
                </a:solidFill>
                <a:effectLst/>
                <a:highlight>
                  <a:srgbClr val="808080"/>
                </a:highlight>
                <a:uLnTx/>
                <a:uFillTx/>
                <a:latin typeface="Rockwell" panose="02060603020205020403"/>
                <a:ea typeface="+mn-ea"/>
                <a:cs typeface="+mn-cs"/>
              </a:rPr>
              <a:t>Disussion</a:t>
            </a:r>
            <a:r>
              <a:rPr kumimoji="0" lang="en-TW" sz="10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rPr>
              <a:t> Conclusion					</a:t>
            </a:r>
            <a:r>
              <a:rPr kumimoji="0" lang="en-US" sz="1000" b="0" i="0" u="none" strike="noStrike" kern="1200" cap="none" spc="0" normalizeH="0" baseline="0" noProof="0" dirty="0">
                <a:ln>
                  <a:noFill/>
                </a:ln>
                <a:solidFill>
                  <a:prstClr val="white"/>
                </a:solidFill>
                <a:effectLst/>
                <a:highlight>
                  <a:srgbClr val="808080"/>
                </a:highlight>
                <a:uLnTx/>
                <a:uFillTx/>
                <a:latin typeface="Rockwell" panose="02060603020205020403"/>
                <a:ea typeface="+mn-ea"/>
                <a:cs typeface="+mn-cs"/>
              </a:rPr>
              <a:t> abhijithaugustine007@gmail.com</a:t>
            </a:r>
            <a:endParaRPr kumimoji="0" lang="en-TW" sz="18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03A01892-7430-848A-28B4-CA1D45BBBBC1}"/>
              </a:ext>
            </a:extLst>
          </p:cNvPr>
          <p:cNvSpPr>
            <a:spLocks noGrp="1"/>
          </p:cNvSpPr>
          <p:nvPr>
            <p:ph type="title"/>
          </p:nvPr>
        </p:nvSpPr>
        <p:spPr/>
        <p:txBody>
          <a:bodyPr>
            <a:normAutofit/>
          </a:bodyPr>
          <a:lstStyle/>
          <a:p>
            <a:r>
              <a:rPr lang="en-US" dirty="0"/>
              <a:t>Discussions</a:t>
            </a:r>
            <a:endParaRPr lang="en-TW" dirty="0"/>
          </a:p>
        </p:txBody>
      </p:sp>
      <p:sp>
        <p:nvSpPr>
          <p:cNvPr id="6" name="Slide Number Placeholder 5">
            <a:extLst>
              <a:ext uri="{FF2B5EF4-FFF2-40B4-BE49-F238E27FC236}">
                <a16:creationId xmlns:a16="http://schemas.microsoft.com/office/drawing/2014/main" id="{E1D57559-92E1-1114-2FE3-259F8377F9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C9C-21BE-6849-AED8-A070CDCA5E62}" type="slidenum">
              <a:rPr kumimoji="0" lang="en-TW" sz="1200" b="0" i="0" u="none" strike="noStrike" kern="1200" cap="none" spc="0" normalizeH="0" baseline="0" noProof="0" smtClean="0">
                <a:ln>
                  <a:noFill/>
                </a:ln>
                <a:solidFill>
                  <a:prstClr val="white">
                    <a:tint val="82000"/>
                  </a:prstClr>
                </a:solidFill>
                <a:effectLst/>
                <a:uLnTx/>
                <a:uFillTx/>
                <a:latin typeface="Rockwell" panose="020606030202050204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TW" sz="1200" b="0" i="0" u="none" strike="noStrike" kern="1200" cap="none" spc="0" normalizeH="0" baseline="0" noProof="0">
              <a:ln>
                <a:noFill/>
              </a:ln>
              <a:solidFill>
                <a:prstClr val="white">
                  <a:tint val="82000"/>
                </a:prstClr>
              </a:solidFill>
              <a:effectLst/>
              <a:uLnTx/>
              <a:uFillTx/>
              <a:latin typeface="Rockwell" panose="02060603020205020403"/>
              <a:ea typeface="+mn-ea"/>
              <a:cs typeface="+mn-cs"/>
            </a:endParaRPr>
          </a:p>
        </p:txBody>
      </p:sp>
      <p:sp>
        <p:nvSpPr>
          <p:cNvPr id="5" name="Content Placeholder 4">
            <a:extLst>
              <a:ext uri="{FF2B5EF4-FFF2-40B4-BE49-F238E27FC236}">
                <a16:creationId xmlns:a16="http://schemas.microsoft.com/office/drawing/2014/main" id="{F5271C46-FC8A-A4F7-7EE0-2DA3E6CDA005}"/>
              </a:ext>
            </a:extLst>
          </p:cNvPr>
          <p:cNvSpPr>
            <a:spLocks noGrp="1"/>
          </p:cNvSpPr>
          <p:nvPr>
            <p:ph idx="1"/>
          </p:nvPr>
        </p:nvSpPr>
        <p:spPr>
          <a:xfrm>
            <a:off x="838200" y="1432874"/>
            <a:ext cx="10515600" cy="4766314"/>
          </a:xfrm>
        </p:spPr>
        <p:txBody>
          <a:bodyPr>
            <a:normAutofit/>
          </a:bodyPr>
          <a:lstStyle/>
          <a:p>
            <a:pPr algn="just"/>
            <a:r>
              <a:rPr lang="en-US" dirty="0"/>
              <a:t>We demonstrate that the Crab’s X‑ray flux is not constant but “flickers” over long timescales, with systematic variations that are closely linked to its spectral properties.</a:t>
            </a:r>
          </a:p>
          <a:p>
            <a:pPr algn="just"/>
            <a:endParaRPr lang="en-US" dirty="0"/>
          </a:p>
          <a:p>
            <a:pPr algn="just"/>
            <a:r>
              <a:rPr lang="en-US" dirty="0"/>
              <a:t>The results imply that the changes in the spectral index track alterations in the properties of the accelerated electron population within the PWN. This finding reinforces models of diffusive shock acceleration where variations in the magnetic field and shock conditions lead to the observed spectral changes.</a:t>
            </a:r>
          </a:p>
          <a:p>
            <a:pPr algn="just"/>
            <a:endParaRPr lang="en-TW" dirty="0"/>
          </a:p>
        </p:txBody>
      </p:sp>
    </p:spTree>
    <p:extLst>
      <p:ext uri="{BB962C8B-B14F-4D97-AF65-F5344CB8AC3E}">
        <p14:creationId xmlns:p14="http://schemas.microsoft.com/office/powerpoint/2010/main" val="141848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89558B2-B9E0-FC83-C859-272DB7A9BB0B}"/>
              </a:ext>
            </a:extLst>
          </p:cNvPr>
          <p:cNvSpPr txBox="1"/>
          <p:nvPr/>
        </p:nvSpPr>
        <p:spPr>
          <a:xfrm>
            <a:off x="838199" y="6362245"/>
            <a:ext cx="10515599" cy="246221"/>
          </a:xfrm>
          <a:prstGeom prst="rect">
            <a:avLst/>
          </a:prstGeom>
          <a:solidFill>
            <a:schemeClr val="bg1">
              <a:lumMod val="50000"/>
              <a:lumOff val="50000"/>
            </a:schemeClr>
          </a:solidFill>
        </p:spPr>
        <p:txBody>
          <a:bodyPr wrap="square" rtlCol="0">
            <a:spAutoFit/>
          </a:bodyPr>
          <a:lstStyle/>
          <a:p>
            <a:r>
              <a:rPr kumimoji="0" lang="en-TW" sz="10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rPr>
              <a:t>Introduction Data Analysis Results Discussion </a:t>
            </a:r>
            <a:r>
              <a:rPr kumimoji="0" lang="en-TW" sz="1000" b="0" i="0" u="none" strike="noStrike" kern="1200" cap="none" spc="0" normalizeH="0" baseline="0" noProof="0" dirty="0">
                <a:ln>
                  <a:noFill/>
                </a:ln>
                <a:solidFill>
                  <a:srgbClr val="002060"/>
                </a:solidFill>
                <a:effectLst/>
                <a:highlight>
                  <a:srgbClr val="808080"/>
                </a:highlight>
                <a:uLnTx/>
                <a:uFillTx/>
                <a:latin typeface="Rockwell" panose="02060603020205020403"/>
                <a:ea typeface="+mn-ea"/>
                <a:cs typeface="+mn-cs"/>
              </a:rPr>
              <a:t>Conclusion					</a:t>
            </a:r>
            <a:r>
              <a:rPr kumimoji="0" lang="en-US" sz="1000" b="0" i="0" u="none" strike="noStrike" kern="1200" cap="none" spc="0" normalizeH="0" baseline="0" noProof="0" dirty="0">
                <a:ln>
                  <a:noFill/>
                </a:ln>
                <a:solidFill>
                  <a:prstClr val="white"/>
                </a:solidFill>
                <a:effectLst/>
                <a:highlight>
                  <a:srgbClr val="808080"/>
                </a:highlight>
                <a:uLnTx/>
                <a:uFillTx/>
                <a:latin typeface="Rockwell" panose="02060603020205020403"/>
                <a:ea typeface="+mn-ea"/>
                <a:cs typeface="+mn-cs"/>
              </a:rPr>
              <a:t> abhijithaugustine007@gmail.com</a:t>
            </a:r>
            <a:endParaRPr kumimoji="0" lang="en-TW" sz="1800" b="0" i="0" u="none" strike="noStrike" kern="1200" cap="none" spc="0" normalizeH="0" baseline="0" noProof="0" dirty="0">
              <a:ln>
                <a:noFill/>
              </a:ln>
              <a:solidFill>
                <a:prstClr val="white"/>
              </a:solidFill>
              <a:effectLst/>
              <a:highlight>
                <a:srgbClr val="808080"/>
              </a:highligh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5F01F212-AD45-4C05-A894-59D9465859E1}"/>
              </a:ext>
            </a:extLst>
          </p:cNvPr>
          <p:cNvSpPr>
            <a:spLocks noGrp="1"/>
          </p:cNvSpPr>
          <p:nvPr>
            <p:ph type="title"/>
          </p:nvPr>
        </p:nvSpPr>
        <p:spPr/>
        <p:txBody>
          <a:bodyPr/>
          <a:lstStyle/>
          <a:p>
            <a:r>
              <a:rPr lang="en-TW" dirty="0"/>
              <a:t>Conclusions and Future…</a:t>
            </a:r>
          </a:p>
        </p:txBody>
      </p:sp>
      <p:sp>
        <p:nvSpPr>
          <p:cNvPr id="6" name="Slide Number Placeholder 5">
            <a:extLst>
              <a:ext uri="{FF2B5EF4-FFF2-40B4-BE49-F238E27FC236}">
                <a16:creationId xmlns:a16="http://schemas.microsoft.com/office/drawing/2014/main" id="{5926912F-34A8-81D6-7A77-1AB3E93C26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C9C-21BE-6849-AED8-A070CDCA5E62}" type="slidenum">
              <a:rPr kumimoji="0" lang="en-TW" sz="1200" b="0" i="0" u="none" strike="noStrike" kern="1200" cap="none" spc="0" normalizeH="0" baseline="0" noProof="0" smtClean="0">
                <a:ln>
                  <a:noFill/>
                </a:ln>
                <a:solidFill>
                  <a:prstClr val="white">
                    <a:tint val="82000"/>
                  </a:prstClr>
                </a:solidFill>
                <a:effectLst/>
                <a:uLnTx/>
                <a:uFillTx/>
                <a:latin typeface="Rockwell" panose="020606030202050204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TW" sz="1200" b="0" i="0" u="none" strike="noStrike" kern="1200" cap="none" spc="0" normalizeH="0" baseline="0" noProof="0" dirty="0">
              <a:ln>
                <a:noFill/>
              </a:ln>
              <a:solidFill>
                <a:prstClr val="white">
                  <a:tint val="82000"/>
                </a:prstClr>
              </a:solidFill>
              <a:effectLst/>
              <a:uLnTx/>
              <a:uFillTx/>
              <a:latin typeface="Rockwell" panose="02060603020205020403"/>
              <a:ea typeface="+mn-ea"/>
              <a:cs typeface="+mn-cs"/>
            </a:endParaRPr>
          </a:p>
        </p:txBody>
      </p:sp>
      <p:sp>
        <p:nvSpPr>
          <p:cNvPr id="5" name="Content Placeholder 4">
            <a:extLst>
              <a:ext uri="{FF2B5EF4-FFF2-40B4-BE49-F238E27FC236}">
                <a16:creationId xmlns:a16="http://schemas.microsoft.com/office/drawing/2014/main" id="{C4C2F085-6440-E3E3-407D-DA98A3B2FE7B}"/>
              </a:ext>
            </a:extLst>
          </p:cNvPr>
          <p:cNvSpPr>
            <a:spLocks noGrp="1"/>
          </p:cNvSpPr>
          <p:nvPr>
            <p:ph idx="1"/>
          </p:nvPr>
        </p:nvSpPr>
        <p:spPr>
          <a:xfrm>
            <a:off x="838198" y="1626467"/>
            <a:ext cx="10515600" cy="4804497"/>
          </a:xfrm>
        </p:spPr>
        <p:txBody>
          <a:bodyPr>
            <a:normAutofit/>
          </a:bodyPr>
          <a:lstStyle/>
          <a:p>
            <a:pPr algn="just"/>
            <a:r>
              <a:rPr lang="en-US" dirty="0"/>
              <a:t>Anti-correlation between flux and photon index in 15-150 keV energy range has been established.</a:t>
            </a:r>
          </a:p>
          <a:p>
            <a:pPr algn="just"/>
            <a:endParaRPr lang="en-US" dirty="0"/>
          </a:p>
          <a:p>
            <a:pPr algn="just"/>
            <a:r>
              <a:rPr lang="en-US" dirty="0"/>
              <a:t>Do we see this correlation and cyclic dance between photon index and flux in other wavelengths as well?</a:t>
            </a:r>
          </a:p>
          <a:p>
            <a:pPr algn="just"/>
            <a:endParaRPr lang="en-US" dirty="0"/>
          </a:p>
          <a:p>
            <a:pPr algn="just"/>
            <a:r>
              <a:rPr lang="en-US" dirty="0"/>
              <a:t>Do we see this in other Pulsar Wind Nebulae?</a:t>
            </a:r>
          </a:p>
          <a:p>
            <a:pPr algn="just"/>
            <a:endParaRPr lang="en-US" dirty="0"/>
          </a:p>
          <a:p>
            <a:pPr algn="just"/>
            <a:r>
              <a:rPr lang="en-US" dirty="0"/>
              <a:t>See Augustine_2025_ApJ_981_173 for more details.</a:t>
            </a:r>
            <a:endParaRPr lang="en-TW" dirty="0"/>
          </a:p>
        </p:txBody>
      </p:sp>
    </p:spTree>
    <p:extLst>
      <p:ext uri="{BB962C8B-B14F-4D97-AF65-F5344CB8AC3E}">
        <p14:creationId xmlns:p14="http://schemas.microsoft.com/office/powerpoint/2010/main" val="1956990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89558B2-B9E0-FC83-C859-272DB7A9BB0B}"/>
              </a:ext>
            </a:extLst>
          </p:cNvPr>
          <p:cNvSpPr txBox="1"/>
          <p:nvPr/>
        </p:nvSpPr>
        <p:spPr>
          <a:xfrm>
            <a:off x="838199" y="6362245"/>
            <a:ext cx="10515599" cy="246221"/>
          </a:xfrm>
          <a:prstGeom prst="rect">
            <a:avLst/>
          </a:prstGeom>
          <a:solidFill>
            <a:schemeClr val="bg1">
              <a:lumMod val="50000"/>
              <a:lumOff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TW" sz="10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rPr>
              <a:t>Introduction Data Analysis Results Discussion Conclusion</a:t>
            </a:r>
            <a:r>
              <a:rPr kumimoji="0" lang="en-TW" sz="1000" b="0" i="0" u="none" strike="noStrike" kern="1200" cap="none" spc="0" normalizeH="0" baseline="0" noProof="0" dirty="0">
                <a:ln>
                  <a:noFill/>
                </a:ln>
                <a:solidFill>
                  <a:prstClr val="white"/>
                </a:solidFill>
                <a:effectLst/>
                <a:highlight>
                  <a:srgbClr val="808080"/>
                </a:highlight>
                <a:uLnTx/>
                <a:uFillTx/>
                <a:latin typeface="Rockwell" panose="02060603020205020403"/>
                <a:ea typeface="+mn-ea"/>
                <a:cs typeface="+mn-cs"/>
              </a:rPr>
              <a:t> </a:t>
            </a:r>
            <a:r>
              <a:rPr kumimoji="0" lang="en-US" sz="1000" b="0" i="0" u="none" strike="noStrike" kern="1200" cap="none" spc="0" normalizeH="0" baseline="0" noProof="0" dirty="0">
                <a:ln>
                  <a:noFill/>
                </a:ln>
                <a:solidFill>
                  <a:srgbClr val="C00000"/>
                </a:solidFill>
                <a:effectLst/>
                <a:highlight>
                  <a:srgbClr val="808080"/>
                </a:highlight>
                <a:uLnTx/>
                <a:uFillTx/>
                <a:latin typeface="Rockwell" panose="02060603020205020403"/>
                <a:ea typeface="+mn-ea"/>
                <a:cs typeface="+mn-cs"/>
              </a:rPr>
              <a:t>Backups</a:t>
            </a:r>
            <a:endParaRPr kumimoji="0" lang="en-TW" sz="1800" b="0" i="0" u="none" strike="noStrike" kern="1200" cap="none" spc="0" normalizeH="0" baseline="0" noProof="0" dirty="0">
              <a:ln>
                <a:noFill/>
              </a:ln>
              <a:solidFill>
                <a:srgbClr val="C00000"/>
              </a:solidFill>
              <a:effectLst/>
              <a:highlight>
                <a:srgbClr val="808080"/>
              </a:highlight>
              <a:uLnTx/>
              <a:uFillTx/>
              <a:latin typeface="Rockwell" panose="02060603020205020403"/>
              <a:ea typeface="+mn-ea"/>
              <a:cs typeface="+mn-cs"/>
            </a:endParaRPr>
          </a:p>
        </p:txBody>
      </p:sp>
      <p:sp>
        <p:nvSpPr>
          <p:cNvPr id="6" name="Slide Number Placeholder 5">
            <a:extLst>
              <a:ext uri="{FF2B5EF4-FFF2-40B4-BE49-F238E27FC236}">
                <a16:creationId xmlns:a16="http://schemas.microsoft.com/office/drawing/2014/main" id="{5926912F-34A8-81D6-7A77-1AB3E93C26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C9C-21BE-6849-AED8-A070CDCA5E62}" type="slidenum">
              <a:rPr kumimoji="0" lang="en-TW" sz="1200" b="0" i="0" u="none" strike="noStrike" kern="1200" cap="none" spc="0" normalizeH="0" baseline="0" noProof="0" smtClean="0">
                <a:ln>
                  <a:noFill/>
                </a:ln>
                <a:solidFill>
                  <a:prstClr val="white">
                    <a:tint val="82000"/>
                  </a:prstClr>
                </a:solidFill>
                <a:effectLst/>
                <a:uLnTx/>
                <a:uFillTx/>
                <a:latin typeface="Rockwell" panose="020606030202050204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TW" sz="1200" b="0" i="0" u="none" strike="noStrike" kern="1200" cap="none" spc="0" normalizeH="0" baseline="0" noProof="0">
              <a:ln>
                <a:noFill/>
              </a:ln>
              <a:solidFill>
                <a:prstClr val="white">
                  <a:tint val="82000"/>
                </a:prstClr>
              </a:solidFill>
              <a:effectLst/>
              <a:uLnTx/>
              <a:uFillTx/>
              <a:latin typeface="Rockwell" panose="02060603020205020403"/>
              <a:ea typeface="+mn-ea"/>
              <a:cs typeface="+mn-cs"/>
            </a:endParaRPr>
          </a:p>
        </p:txBody>
      </p:sp>
      <p:sp>
        <p:nvSpPr>
          <p:cNvPr id="5" name="Content Placeholder 4">
            <a:extLst>
              <a:ext uri="{FF2B5EF4-FFF2-40B4-BE49-F238E27FC236}">
                <a16:creationId xmlns:a16="http://schemas.microsoft.com/office/drawing/2014/main" id="{C4C2F085-6440-E3E3-407D-DA98A3B2FE7B}"/>
              </a:ext>
            </a:extLst>
          </p:cNvPr>
          <p:cNvSpPr>
            <a:spLocks noGrp="1"/>
          </p:cNvSpPr>
          <p:nvPr>
            <p:ph idx="1"/>
          </p:nvPr>
        </p:nvSpPr>
        <p:spPr>
          <a:xfrm>
            <a:off x="989815" y="2261816"/>
            <a:ext cx="6767173" cy="2334367"/>
          </a:xfrm>
        </p:spPr>
        <p:txBody>
          <a:bodyPr>
            <a:noAutofit/>
          </a:bodyPr>
          <a:lstStyle/>
          <a:p>
            <a:pPr marL="0" indent="0">
              <a:buNone/>
            </a:pPr>
            <a:r>
              <a:rPr lang="en-TW" sz="8000" b="1" dirty="0">
                <a:latin typeface="Eras Bold ITC" panose="020F0502020204030204" pitchFamily="34" charset="0"/>
                <a:cs typeface="Eras Bold ITC" panose="020F0502020204030204" pitchFamily="34" charset="0"/>
              </a:rPr>
              <a:t>Extra Slides</a:t>
            </a:r>
          </a:p>
        </p:txBody>
      </p:sp>
    </p:spTree>
    <p:extLst>
      <p:ext uri="{BB962C8B-B14F-4D97-AF65-F5344CB8AC3E}">
        <p14:creationId xmlns:p14="http://schemas.microsoft.com/office/powerpoint/2010/main" val="3071503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A34A21-9F20-8E32-8B37-8FD980A6E0E0}"/>
              </a:ext>
            </a:extLst>
          </p:cNvPr>
          <p:cNvSpPr txBox="1"/>
          <p:nvPr/>
        </p:nvSpPr>
        <p:spPr>
          <a:xfrm>
            <a:off x="838199" y="6362245"/>
            <a:ext cx="10515599" cy="246221"/>
          </a:xfrm>
          <a:prstGeom prst="rect">
            <a:avLst/>
          </a:prstGeom>
          <a:solidFill>
            <a:schemeClr val="bg1">
              <a:lumMod val="50000"/>
              <a:lumOff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TW" sz="10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rPr>
              <a:t>Introduction Data Analysis Results Discussion Conclusion </a:t>
            </a:r>
            <a:r>
              <a:rPr kumimoji="0" lang="en-TW" sz="1000" b="0" i="0" u="none" strike="noStrike" kern="1200" cap="none" spc="0" normalizeH="0" baseline="0" noProof="0" dirty="0">
                <a:ln>
                  <a:noFill/>
                </a:ln>
                <a:solidFill>
                  <a:srgbClr val="A02B93"/>
                </a:solidFill>
                <a:effectLst/>
                <a:highlight>
                  <a:srgbClr val="808080"/>
                </a:highlight>
                <a:uLnTx/>
                <a:uFillTx/>
                <a:latin typeface="Rockwell" panose="02060603020205020403"/>
                <a:ea typeface="+mn-ea"/>
                <a:cs typeface="+mn-cs"/>
              </a:rPr>
              <a:t>Backups</a:t>
            </a:r>
            <a:endParaRPr kumimoji="0" lang="en-TW" sz="1800" b="0" i="0" u="none" strike="noStrike" kern="1200" cap="none" spc="0" normalizeH="0" baseline="0" noProof="0" dirty="0">
              <a:ln>
                <a:noFill/>
              </a:ln>
              <a:solidFill>
                <a:srgbClr val="A02B93"/>
              </a:solidFill>
              <a:effectLst/>
              <a:highlight>
                <a:srgbClr val="808080"/>
              </a:highligh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17790D80-659B-2518-7884-85EF70620E4C}"/>
              </a:ext>
            </a:extLst>
          </p:cNvPr>
          <p:cNvSpPr>
            <a:spLocks noGrp="1"/>
          </p:cNvSpPr>
          <p:nvPr>
            <p:ph type="title"/>
          </p:nvPr>
        </p:nvSpPr>
        <p:spPr/>
        <p:txBody>
          <a:bodyPr/>
          <a:lstStyle/>
          <a:p>
            <a:r>
              <a:rPr lang="en-TW" dirty="0"/>
              <a:t>Swift BAT</a:t>
            </a:r>
          </a:p>
        </p:txBody>
      </p:sp>
      <p:sp>
        <p:nvSpPr>
          <p:cNvPr id="4" name="Slide Number Placeholder 3">
            <a:extLst>
              <a:ext uri="{FF2B5EF4-FFF2-40B4-BE49-F238E27FC236}">
                <a16:creationId xmlns:a16="http://schemas.microsoft.com/office/drawing/2014/main" id="{4D1B845B-9018-6513-2F25-9E974B88D6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C9C-21BE-6849-AED8-A070CDCA5E62}" type="slidenum">
              <a:rPr kumimoji="0" lang="en-TW" sz="1200" b="0" i="0" u="none" strike="noStrike" kern="1200" cap="none" spc="0" normalizeH="0" baseline="0" noProof="0" smtClean="0">
                <a:ln>
                  <a:noFill/>
                </a:ln>
                <a:solidFill>
                  <a:prstClr val="white">
                    <a:tint val="82000"/>
                  </a:prstClr>
                </a:solidFill>
                <a:effectLst/>
                <a:uLnTx/>
                <a:uFillTx/>
                <a:latin typeface="Rockwell" panose="020606030202050204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TW" sz="1200" b="0" i="0" u="none" strike="noStrike" kern="1200" cap="none" spc="0" normalizeH="0" baseline="0" noProof="0">
              <a:ln>
                <a:noFill/>
              </a:ln>
              <a:solidFill>
                <a:prstClr val="white">
                  <a:tint val="82000"/>
                </a:prstClr>
              </a:solidFill>
              <a:effectLst/>
              <a:uLnTx/>
              <a:uFillTx/>
              <a:latin typeface="Rockwell" panose="02060603020205020403"/>
              <a:ea typeface="+mn-ea"/>
              <a:cs typeface="+mn-cs"/>
            </a:endParaRPr>
          </a:p>
        </p:txBody>
      </p:sp>
      <p:pic>
        <p:nvPicPr>
          <p:cNvPr id="3" name="Content Placeholder 2" descr="A diagram of a bat partial coding map&#10;&#10;Description automatically generated">
            <a:extLst>
              <a:ext uri="{FF2B5EF4-FFF2-40B4-BE49-F238E27FC236}">
                <a16:creationId xmlns:a16="http://schemas.microsoft.com/office/drawing/2014/main" id="{656FCF02-821C-D3C3-244F-5011865DE6AF}"/>
              </a:ext>
            </a:extLst>
          </p:cNvPr>
          <p:cNvPicPr>
            <a:picLocks noGrp="1" noChangeAspect="1"/>
          </p:cNvPicPr>
          <p:nvPr>
            <p:ph idx="1"/>
          </p:nvPr>
        </p:nvPicPr>
        <p:blipFill>
          <a:blip r:embed="rId3"/>
          <a:stretch>
            <a:fillRect/>
          </a:stretch>
        </p:blipFill>
        <p:spPr>
          <a:xfrm>
            <a:off x="5919375" y="1902259"/>
            <a:ext cx="5439668" cy="3804213"/>
          </a:xfrm>
          <a:prstGeom prst="rect">
            <a:avLst/>
          </a:prstGeom>
        </p:spPr>
      </p:pic>
      <p:sp>
        <p:nvSpPr>
          <p:cNvPr id="6" name="TextBox 5">
            <a:extLst>
              <a:ext uri="{FF2B5EF4-FFF2-40B4-BE49-F238E27FC236}">
                <a16:creationId xmlns:a16="http://schemas.microsoft.com/office/drawing/2014/main" id="{73D1858C-3835-4392-3F91-0B49EB77B43B}"/>
              </a:ext>
            </a:extLst>
          </p:cNvPr>
          <p:cNvSpPr txBox="1"/>
          <p:nvPr/>
        </p:nvSpPr>
        <p:spPr>
          <a:xfrm>
            <a:off x="1117877" y="5698593"/>
            <a:ext cx="4399267"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TW" sz="1200" b="0" i="0" u="none" strike="noStrike" kern="1200" cap="none" spc="0" normalizeH="0" baseline="0" noProof="0" dirty="0">
                <a:ln>
                  <a:noFill/>
                </a:ln>
                <a:solidFill>
                  <a:prstClr val="white"/>
                </a:solidFill>
                <a:effectLst/>
                <a:uLnTx/>
                <a:uFillTx/>
                <a:latin typeface="Rockwell" panose="02060603020205020403"/>
                <a:ea typeface="+mn-ea"/>
                <a:cs typeface="+mn-cs"/>
              </a:rPr>
              <a:t>Credit :</a:t>
            </a:r>
            <a:r>
              <a:rPr kumimoji="0" lang="en-US" sz="1200" b="0" i="0" u="none" strike="noStrike" kern="1200" cap="none" spc="0" normalizeH="0" baseline="0" noProof="0" dirty="0">
                <a:ln>
                  <a:noFill/>
                </a:ln>
                <a:solidFill>
                  <a:prstClr val="white"/>
                </a:solidFill>
                <a:effectLst/>
                <a:uLnTx/>
                <a:uFillTx/>
                <a:latin typeface="Rockwell" panose="02060603020205020403"/>
                <a:ea typeface="+mn-lt"/>
                <a:cs typeface="+mn-lt"/>
              </a:rPr>
              <a:t> NASA’s Imagine the Universe and Prof. Amy Lien </a:t>
            </a:r>
          </a:p>
        </p:txBody>
      </p:sp>
      <p:grpSp>
        <p:nvGrpSpPr>
          <p:cNvPr id="7" name="Group 6">
            <a:extLst>
              <a:ext uri="{FF2B5EF4-FFF2-40B4-BE49-F238E27FC236}">
                <a16:creationId xmlns:a16="http://schemas.microsoft.com/office/drawing/2014/main" id="{CA6831FD-F24E-5EE4-594A-D8882909F9EE}"/>
              </a:ext>
            </a:extLst>
          </p:cNvPr>
          <p:cNvGrpSpPr/>
          <p:nvPr/>
        </p:nvGrpSpPr>
        <p:grpSpPr>
          <a:xfrm>
            <a:off x="1140674" y="1902259"/>
            <a:ext cx="4304145" cy="3724564"/>
            <a:chOff x="7320868" y="2507503"/>
            <a:chExt cx="5162219" cy="5162219"/>
          </a:xfrm>
        </p:grpSpPr>
        <p:pic>
          <p:nvPicPr>
            <p:cNvPr id="8" name="Picture 7">
              <a:extLst>
                <a:ext uri="{FF2B5EF4-FFF2-40B4-BE49-F238E27FC236}">
                  <a16:creationId xmlns:a16="http://schemas.microsoft.com/office/drawing/2014/main" id="{567D82E3-7984-5476-71D7-5E67A87CB0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0868" y="2507503"/>
              <a:ext cx="5162219" cy="5162219"/>
            </a:xfrm>
            <a:prstGeom prst="rect">
              <a:avLst/>
            </a:prstGeom>
          </p:spPr>
        </p:pic>
        <p:cxnSp>
          <p:nvCxnSpPr>
            <p:cNvPr id="10" name="Straight Connector 9">
              <a:extLst>
                <a:ext uri="{FF2B5EF4-FFF2-40B4-BE49-F238E27FC236}">
                  <a16:creationId xmlns:a16="http://schemas.microsoft.com/office/drawing/2014/main" id="{6F62D029-ABDB-BB1E-3102-C3E8C2FD89C8}"/>
                </a:ext>
              </a:extLst>
            </p:cNvPr>
            <p:cNvCxnSpPr/>
            <p:nvPr/>
          </p:nvCxnSpPr>
          <p:spPr>
            <a:xfrm>
              <a:off x="9091745" y="6008114"/>
              <a:ext cx="2438881" cy="1016239"/>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BDC14463-B328-6DE2-6263-7A5DE2BADF25}"/>
                </a:ext>
              </a:extLst>
            </p:cNvPr>
            <p:cNvCxnSpPr/>
            <p:nvPr/>
          </p:nvCxnSpPr>
          <p:spPr>
            <a:xfrm>
              <a:off x="9244145" y="5802434"/>
              <a:ext cx="2438881" cy="1016239"/>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771348B7-A244-C822-D4CE-5CD77FD865C0}"/>
                </a:ext>
              </a:extLst>
            </p:cNvPr>
            <p:cNvCxnSpPr/>
            <p:nvPr/>
          </p:nvCxnSpPr>
          <p:spPr>
            <a:xfrm>
              <a:off x="9511995" y="5678929"/>
              <a:ext cx="2424450" cy="1016239"/>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0A3C87F-28A4-DA6F-99F5-366DBE5773B6}"/>
                </a:ext>
              </a:extLst>
            </p:cNvPr>
            <p:cNvCxnSpPr/>
            <p:nvPr/>
          </p:nvCxnSpPr>
          <p:spPr>
            <a:xfrm>
              <a:off x="9649964" y="5499994"/>
              <a:ext cx="2438881" cy="983723"/>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6B43499-8066-26EF-85B9-45055F742562}"/>
                </a:ext>
              </a:extLst>
            </p:cNvPr>
            <p:cNvCxnSpPr/>
            <p:nvPr/>
          </p:nvCxnSpPr>
          <p:spPr>
            <a:xfrm>
              <a:off x="8990726" y="6187049"/>
              <a:ext cx="2438881" cy="1016239"/>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5D00906-D558-B0B8-F7FC-2F4F38846F13}"/>
                </a:ext>
              </a:extLst>
            </p:cNvPr>
            <p:cNvCxnSpPr/>
            <p:nvPr/>
          </p:nvCxnSpPr>
          <p:spPr>
            <a:xfrm>
              <a:off x="8854501" y="6367273"/>
              <a:ext cx="2438881" cy="1016239"/>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79BBCC1-B276-E2D3-A7C2-A8998D836323}"/>
                </a:ext>
              </a:extLst>
            </p:cNvPr>
            <p:cNvCxnSpPr/>
            <p:nvPr/>
          </p:nvCxnSpPr>
          <p:spPr>
            <a:xfrm>
              <a:off x="10311185" y="5499994"/>
              <a:ext cx="1777660" cy="687055"/>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410B320D-DE1A-EDC0-EB7C-14D430C5D6B2}"/>
                </a:ext>
              </a:extLst>
            </p:cNvPr>
            <p:cNvCxnSpPr/>
            <p:nvPr/>
          </p:nvCxnSpPr>
          <p:spPr>
            <a:xfrm>
              <a:off x="10419420" y="5294314"/>
              <a:ext cx="1821825" cy="713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09AFA7B5-59C6-723D-B93E-8522CD9C6097}"/>
                </a:ext>
              </a:extLst>
            </p:cNvPr>
            <p:cNvCxnSpPr/>
            <p:nvPr/>
          </p:nvCxnSpPr>
          <p:spPr>
            <a:xfrm>
              <a:off x="10635889" y="5102564"/>
              <a:ext cx="1847198" cy="760901"/>
            </a:xfrm>
            <a:prstGeom prst="line">
              <a:avLst/>
            </a:prstGeom>
          </p:spPr>
          <p:style>
            <a:lnRef idx="2">
              <a:schemeClr val="accent1"/>
            </a:lnRef>
            <a:fillRef idx="0">
              <a:schemeClr val="accent1"/>
            </a:fillRef>
            <a:effectRef idx="1">
              <a:schemeClr val="accent1"/>
            </a:effectRef>
            <a:fontRef idx="minor">
              <a:schemeClr val="tx1"/>
            </a:fontRef>
          </p:style>
        </p:cxnSp>
        <p:grpSp>
          <p:nvGrpSpPr>
            <p:cNvPr id="19" name="Group 18">
              <a:extLst>
                <a:ext uri="{FF2B5EF4-FFF2-40B4-BE49-F238E27FC236}">
                  <a16:creationId xmlns:a16="http://schemas.microsoft.com/office/drawing/2014/main" id="{B910D302-21C2-9A94-E485-179740C0FB6E}"/>
                </a:ext>
              </a:extLst>
            </p:cNvPr>
            <p:cNvGrpSpPr/>
            <p:nvPr/>
          </p:nvGrpSpPr>
          <p:grpSpPr>
            <a:xfrm>
              <a:off x="8920717" y="4744001"/>
              <a:ext cx="3390940" cy="2791911"/>
              <a:chOff x="8920717" y="4744001"/>
              <a:chExt cx="3390940" cy="2791911"/>
            </a:xfrm>
          </p:grpSpPr>
          <p:cxnSp>
            <p:nvCxnSpPr>
              <p:cNvPr id="20" name="Straight Connector 19">
                <a:extLst>
                  <a:ext uri="{FF2B5EF4-FFF2-40B4-BE49-F238E27FC236}">
                    <a16:creationId xmlns:a16="http://schemas.microsoft.com/office/drawing/2014/main" id="{681AE7E3-016C-4FCC-1653-D5A744C14B30}"/>
                  </a:ext>
                </a:extLst>
              </p:cNvPr>
              <p:cNvCxnSpPr/>
              <p:nvPr/>
            </p:nvCxnSpPr>
            <p:spPr>
              <a:xfrm flipH="1">
                <a:off x="9914326" y="5102564"/>
                <a:ext cx="1764100" cy="228094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3A6AD3A3-F747-B8FE-8BDC-F3107C7CADF8}"/>
                  </a:ext>
                </a:extLst>
              </p:cNvPr>
              <p:cNvCxnSpPr/>
              <p:nvPr/>
            </p:nvCxnSpPr>
            <p:spPr>
              <a:xfrm flipH="1">
                <a:off x="10066726" y="5294314"/>
                <a:ext cx="1764100" cy="224159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00D4F64B-23CF-897C-203A-620D4CF85E64}"/>
                  </a:ext>
                </a:extLst>
              </p:cNvPr>
              <p:cNvCxnSpPr/>
              <p:nvPr/>
            </p:nvCxnSpPr>
            <p:spPr>
              <a:xfrm flipH="1">
                <a:off x="10507751" y="5294314"/>
                <a:ext cx="1581094" cy="209191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AFBBDD8D-10DD-01BC-D7E4-5C0AEE1C223C}"/>
                  </a:ext>
                </a:extLst>
              </p:cNvPr>
              <p:cNvCxnSpPr/>
              <p:nvPr/>
            </p:nvCxnSpPr>
            <p:spPr>
              <a:xfrm flipH="1">
                <a:off x="10751339" y="5524178"/>
                <a:ext cx="1560318" cy="2011734"/>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916F468-8206-846E-9A8A-6C8F59922110}"/>
                  </a:ext>
                </a:extLst>
              </p:cNvPr>
              <p:cNvCxnSpPr/>
              <p:nvPr/>
            </p:nvCxnSpPr>
            <p:spPr>
              <a:xfrm flipH="1">
                <a:off x="9665507" y="5046575"/>
                <a:ext cx="1764100" cy="228094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0207DC89-7BD8-D7AE-4991-B2CDA1ECF204}"/>
                  </a:ext>
                </a:extLst>
              </p:cNvPr>
              <p:cNvCxnSpPr/>
              <p:nvPr/>
            </p:nvCxnSpPr>
            <p:spPr>
              <a:xfrm flipH="1">
                <a:off x="9429135" y="4922340"/>
                <a:ext cx="1764100" cy="228094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60F7345-2EC0-0BF7-8B4B-293397CFF382}"/>
                  </a:ext>
                </a:extLst>
              </p:cNvPr>
              <p:cNvCxnSpPr/>
              <p:nvPr/>
            </p:nvCxnSpPr>
            <p:spPr>
              <a:xfrm flipH="1">
                <a:off x="9244145" y="4744001"/>
                <a:ext cx="1764100" cy="228094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AD742671-42B9-2183-B2D8-A03AEEA27A34}"/>
                  </a:ext>
                </a:extLst>
              </p:cNvPr>
              <p:cNvCxnSpPr/>
              <p:nvPr/>
            </p:nvCxnSpPr>
            <p:spPr>
              <a:xfrm flipH="1">
                <a:off x="9091745" y="5678199"/>
                <a:ext cx="896481" cy="1140474"/>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CAA5EE08-BC5F-9516-4ADF-0D99E16DCA74}"/>
                  </a:ext>
                </a:extLst>
              </p:cNvPr>
              <p:cNvCxnSpPr/>
              <p:nvPr/>
            </p:nvCxnSpPr>
            <p:spPr>
              <a:xfrm flipH="1">
                <a:off x="8920717" y="5554694"/>
                <a:ext cx="896481" cy="1140474"/>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29" name="TextBox 28">
            <a:extLst>
              <a:ext uri="{FF2B5EF4-FFF2-40B4-BE49-F238E27FC236}">
                <a16:creationId xmlns:a16="http://schemas.microsoft.com/office/drawing/2014/main" id="{2BE253DA-DAE4-CDFA-38FD-5A0D30EB5FDF}"/>
              </a:ext>
            </a:extLst>
          </p:cNvPr>
          <p:cNvSpPr txBox="1"/>
          <p:nvPr/>
        </p:nvSpPr>
        <p:spPr>
          <a:xfrm>
            <a:off x="1069986" y="1323263"/>
            <a:ext cx="4304145" cy="424732"/>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TW" sz="2400" b="1" i="0" u="none" strike="noStrike" kern="1200" cap="none" spc="0" normalizeH="0" baseline="0" noProof="0" dirty="0">
                <a:ln>
                  <a:noFill/>
                </a:ln>
                <a:solidFill>
                  <a:srgbClr val="0E2841">
                    <a:lumMod val="10000"/>
                    <a:lumOff val="90000"/>
                  </a:srgbClr>
                </a:solidFill>
                <a:effectLst/>
                <a:uLnTx/>
                <a:uFillTx/>
                <a:latin typeface="Calibri" panose="020F0502020204030204"/>
                <a:ea typeface="+mn-ea"/>
                <a:cs typeface="+mn-cs"/>
              </a:rPr>
              <a:t>Ray Tracing/ BKG substraction</a:t>
            </a:r>
          </a:p>
        </p:txBody>
      </p:sp>
    </p:spTree>
    <p:extLst>
      <p:ext uri="{BB962C8B-B14F-4D97-AF65-F5344CB8AC3E}">
        <p14:creationId xmlns:p14="http://schemas.microsoft.com/office/powerpoint/2010/main" val="2850475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89558B2-B9E0-FC83-C859-272DB7A9BB0B}"/>
              </a:ext>
            </a:extLst>
          </p:cNvPr>
          <p:cNvSpPr txBox="1"/>
          <p:nvPr/>
        </p:nvSpPr>
        <p:spPr>
          <a:xfrm>
            <a:off x="838199" y="6362245"/>
            <a:ext cx="10515599" cy="246221"/>
          </a:xfrm>
          <a:prstGeom prst="rect">
            <a:avLst/>
          </a:prstGeom>
          <a:solidFill>
            <a:schemeClr val="bg1">
              <a:lumMod val="50000"/>
              <a:lumOff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TW" sz="10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rPr>
              <a:t>Introduction Data Analysis Results Discussion </a:t>
            </a:r>
            <a:r>
              <a:rPr kumimoji="0" lang="en-TW" sz="1000" b="0" i="0" u="none" strike="noStrike" kern="1200" cap="none" spc="0" normalizeH="0" baseline="0" noProof="0" dirty="0">
                <a:ln>
                  <a:noFill/>
                </a:ln>
                <a:solidFill>
                  <a:srgbClr val="E8E8E8">
                    <a:lumMod val="75000"/>
                  </a:srgbClr>
                </a:solidFill>
                <a:effectLst/>
                <a:uLnTx/>
                <a:uFillTx/>
                <a:latin typeface="Rockwell" panose="02060603020205020403"/>
                <a:ea typeface="+mn-ea"/>
                <a:cs typeface="+mn-cs"/>
              </a:rPr>
              <a:t>Conclusion</a:t>
            </a:r>
            <a:r>
              <a:rPr kumimoji="0" lang="en-TW" sz="1000" b="0" i="0" u="none" strike="noStrike" kern="1200" cap="none" spc="0" normalizeH="0" baseline="0" noProof="0" dirty="0">
                <a:ln>
                  <a:noFill/>
                </a:ln>
                <a:solidFill>
                  <a:prstClr val="white"/>
                </a:solidFill>
                <a:effectLst/>
                <a:highlight>
                  <a:srgbClr val="808080"/>
                </a:highlight>
                <a:uLnTx/>
                <a:uFillTx/>
                <a:latin typeface="Rockwell" panose="02060603020205020403"/>
                <a:ea typeface="+mn-ea"/>
                <a:cs typeface="+mn-cs"/>
              </a:rPr>
              <a:t> </a:t>
            </a:r>
            <a:r>
              <a:rPr kumimoji="0" lang="en-US" sz="1000" b="0" i="0" u="none" strike="noStrike" kern="1200" cap="none" spc="0" normalizeH="0" baseline="0" noProof="0" dirty="0">
                <a:ln>
                  <a:noFill/>
                </a:ln>
                <a:solidFill>
                  <a:srgbClr val="C00000"/>
                </a:solidFill>
                <a:effectLst/>
                <a:highlight>
                  <a:srgbClr val="808080"/>
                </a:highlight>
                <a:uLnTx/>
                <a:uFillTx/>
                <a:latin typeface="Rockwell" panose="02060603020205020403"/>
                <a:ea typeface="+mn-ea"/>
                <a:cs typeface="+mn-cs"/>
              </a:rPr>
              <a:t>Backups</a:t>
            </a:r>
            <a:endParaRPr kumimoji="0" lang="en-TW" sz="1800" b="0" i="0" u="none" strike="noStrike" kern="1200" cap="none" spc="0" normalizeH="0" baseline="0" noProof="0" dirty="0">
              <a:ln>
                <a:noFill/>
              </a:ln>
              <a:solidFill>
                <a:srgbClr val="C00000"/>
              </a:solidFill>
              <a:effectLst/>
              <a:highlight>
                <a:srgbClr val="808080"/>
              </a:highlight>
              <a:uLnTx/>
              <a:uFillTx/>
              <a:latin typeface="Rockwell" panose="02060603020205020403"/>
              <a:ea typeface="+mn-ea"/>
              <a:cs typeface="+mn-cs"/>
            </a:endParaRPr>
          </a:p>
        </p:txBody>
      </p:sp>
      <p:sp>
        <p:nvSpPr>
          <p:cNvPr id="6" name="Slide Number Placeholder 5">
            <a:extLst>
              <a:ext uri="{FF2B5EF4-FFF2-40B4-BE49-F238E27FC236}">
                <a16:creationId xmlns:a16="http://schemas.microsoft.com/office/drawing/2014/main" id="{5926912F-34A8-81D6-7A77-1AB3E93C26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C9C-21BE-6849-AED8-A070CDCA5E62}" type="slidenum">
              <a:rPr kumimoji="0" lang="en-TW" sz="1200" b="0" i="0" u="none" strike="noStrike" kern="1200" cap="none" spc="0" normalizeH="0" baseline="0" noProof="0" smtClean="0">
                <a:ln>
                  <a:noFill/>
                </a:ln>
                <a:solidFill>
                  <a:prstClr val="white">
                    <a:tint val="82000"/>
                  </a:prstClr>
                </a:solidFill>
                <a:effectLst/>
                <a:uLnTx/>
                <a:uFillTx/>
                <a:latin typeface="Rockwell" panose="020606030202050204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TW" sz="1200" b="0" i="0" u="none" strike="noStrike" kern="1200" cap="none" spc="0" normalizeH="0" baseline="0" noProof="0">
              <a:ln>
                <a:noFill/>
              </a:ln>
              <a:solidFill>
                <a:prstClr val="white">
                  <a:tint val="82000"/>
                </a:prstClr>
              </a:solidFill>
              <a:effectLst/>
              <a:uLnTx/>
              <a:uFillTx/>
              <a:latin typeface="Rockwell" panose="02060603020205020403"/>
              <a:ea typeface="+mn-ea"/>
              <a:cs typeface="+mn-cs"/>
            </a:endParaRPr>
          </a:p>
        </p:txBody>
      </p:sp>
      <p:pic>
        <p:nvPicPr>
          <p:cNvPr id="2" name="Picture 1" descr="A table with numbers and symbols&#10;&#10;Description automatically generated">
            <a:extLst>
              <a:ext uri="{FF2B5EF4-FFF2-40B4-BE49-F238E27FC236}">
                <a16:creationId xmlns:a16="http://schemas.microsoft.com/office/drawing/2014/main" id="{61150CF7-967B-2C26-1FA3-14AD0C3C92E5}"/>
              </a:ext>
            </a:extLst>
          </p:cNvPr>
          <p:cNvPicPr>
            <a:picLocks noChangeAspect="1"/>
          </p:cNvPicPr>
          <p:nvPr/>
        </p:nvPicPr>
        <p:blipFill>
          <a:blip r:embed="rId2"/>
          <a:stretch>
            <a:fillRect/>
          </a:stretch>
        </p:blipFill>
        <p:spPr>
          <a:xfrm>
            <a:off x="838199" y="609600"/>
            <a:ext cx="6928710" cy="5400675"/>
          </a:xfrm>
          <a:prstGeom prst="rect">
            <a:avLst/>
          </a:prstGeom>
        </p:spPr>
      </p:pic>
      <p:sp>
        <p:nvSpPr>
          <p:cNvPr id="11" name="TextBox 10">
            <a:extLst>
              <a:ext uri="{FF2B5EF4-FFF2-40B4-BE49-F238E27FC236}">
                <a16:creationId xmlns:a16="http://schemas.microsoft.com/office/drawing/2014/main" id="{E75FD65C-A00D-D051-EAD3-909DEB02036F}"/>
              </a:ext>
            </a:extLst>
          </p:cNvPr>
          <p:cNvSpPr txBox="1"/>
          <p:nvPr/>
        </p:nvSpPr>
        <p:spPr>
          <a:xfrm>
            <a:off x="8410575" y="1362075"/>
            <a:ext cx="26193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Kirsch at al., 2005 SPIE</a:t>
            </a:r>
            <a:endParaRPr kumimoji="0" lang="en-TW"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1450756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A34A21-9F20-8E32-8B37-8FD980A6E0E0}"/>
              </a:ext>
            </a:extLst>
          </p:cNvPr>
          <p:cNvSpPr txBox="1"/>
          <p:nvPr/>
        </p:nvSpPr>
        <p:spPr>
          <a:xfrm>
            <a:off x="838199" y="6362245"/>
            <a:ext cx="10515599" cy="246221"/>
          </a:xfrm>
          <a:prstGeom prst="rect">
            <a:avLst/>
          </a:prstGeom>
          <a:solidFill>
            <a:schemeClr val="bg1">
              <a:lumMod val="50000"/>
              <a:lumOff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TW" sz="10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rPr>
              <a:t>Introduction Data Analysis Results Discussion Conclusion </a:t>
            </a:r>
            <a:r>
              <a:rPr kumimoji="0" lang="en-TW" sz="1000" b="0" i="0" u="none" strike="noStrike" kern="1200" cap="none" spc="0" normalizeH="0" baseline="0" noProof="0" dirty="0">
                <a:ln>
                  <a:noFill/>
                </a:ln>
                <a:solidFill>
                  <a:srgbClr val="FF0000"/>
                </a:solidFill>
                <a:effectLst/>
                <a:highlight>
                  <a:srgbClr val="808080"/>
                </a:highlight>
                <a:uLnTx/>
                <a:uFillTx/>
                <a:latin typeface="Rockwell" panose="02060603020205020403"/>
                <a:ea typeface="+mn-ea"/>
                <a:cs typeface="+mn-cs"/>
              </a:rPr>
              <a:t>Backups</a:t>
            </a:r>
            <a:endParaRPr kumimoji="0" lang="en-TW" sz="1800" b="0" i="0" u="none" strike="noStrike" kern="1200" cap="none" spc="0" normalizeH="0" baseline="0" noProof="0" dirty="0">
              <a:ln>
                <a:noFill/>
              </a:ln>
              <a:solidFill>
                <a:srgbClr val="FF0000"/>
              </a:solidFill>
              <a:effectLst/>
              <a:highlight>
                <a:srgbClr val="808080"/>
              </a:highligh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17790D80-659B-2518-7884-85EF70620E4C}"/>
              </a:ext>
            </a:extLst>
          </p:cNvPr>
          <p:cNvSpPr>
            <a:spLocks noGrp="1"/>
          </p:cNvSpPr>
          <p:nvPr>
            <p:ph type="title"/>
          </p:nvPr>
        </p:nvSpPr>
        <p:spPr/>
        <p:txBody>
          <a:bodyPr/>
          <a:lstStyle/>
          <a:p>
            <a:r>
              <a:rPr lang="en-TW" dirty="0"/>
              <a:t>Swift BAT</a:t>
            </a:r>
          </a:p>
        </p:txBody>
      </p:sp>
      <p:sp>
        <p:nvSpPr>
          <p:cNvPr id="3" name="Content Placeholder 2">
            <a:extLst>
              <a:ext uri="{FF2B5EF4-FFF2-40B4-BE49-F238E27FC236}">
                <a16:creationId xmlns:a16="http://schemas.microsoft.com/office/drawing/2014/main" id="{99E3B45A-9A98-BE46-019E-6CA458FA6F0B}"/>
              </a:ext>
            </a:extLst>
          </p:cNvPr>
          <p:cNvSpPr>
            <a:spLocks noGrp="1"/>
          </p:cNvSpPr>
          <p:nvPr>
            <p:ph idx="1"/>
          </p:nvPr>
        </p:nvSpPr>
        <p:spPr>
          <a:xfrm>
            <a:off x="838200" y="1847850"/>
            <a:ext cx="5543550" cy="4351338"/>
          </a:xfrm>
        </p:spPr>
        <p:txBody>
          <a:bodyPr/>
          <a:lstStyle/>
          <a:p>
            <a:r>
              <a:rPr lang="en-US" dirty="0"/>
              <a:t> The FOV of the BAT superimposed onto a Hammer-</a:t>
            </a:r>
            <a:r>
              <a:rPr lang="en-US" dirty="0" err="1"/>
              <a:t>Aitoff</a:t>
            </a:r>
            <a:r>
              <a:rPr lang="en-US" dirty="0"/>
              <a:t> projection of the sky. </a:t>
            </a:r>
          </a:p>
          <a:p>
            <a:endParaRPr lang="en-US" dirty="0"/>
          </a:p>
          <a:p>
            <a:r>
              <a:rPr lang="en-US" dirty="0"/>
              <a:t>Color represents the coding fraction with white indicating fully coded and blue indicating partially coded.</a:t>
            </a:r>
            <a:endParaRPr lang="en-TW" dirty="0"/>
          </a:p>
        </p:txBody>
      </p:sp>
      <p:sp>
        <p:nvSpPr>
          <p:cNvPr id="4" name="Slide Number Placeholder 3">
            <a:extLst>
              <a:ext uri="{FF2B5EF4-FFF2-40B4-BE49-F238E27FC236}">
                <a16:creationId xmlns:a16="http://schemas.microsoft.com/office/drawing/2014/main" id="{4D1B845B-9018-6513-2F25-9E974B88D6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C9C-21BE-6849-AED8-A070CDCA5E62}" type="slidenum">
              <a:rPr kumimoji="0" lang="en-TW" sz="1200" b="0" i="0" u="none" strike="noStrike" kern="1200" cap="none" spc="0" normalizeH="0" baseline="0" noProof="0" smtClean="0">
                <a:ln>
                  <a:noFill/>
                </a:ln>
                <a:solidFill>
                  <a:prstClr val="white">
                    <a:tint val="82000"/>
                  </a:prstClr>
                </a:solidFill>
                <a:effectLst/>
                <a:uLnTx/>
                <a:uFillTx/>
                <a:latin typeface="Rockwell" panose="020606030202050204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TW" sz="1200" b="0" i="0" u="none" strike="noStrike" kern="1200" cap="none" spc="0" normalizeH="0" baseline="0" noProof="0">
              <a:ln>
                <a:noFill/>
              </a:ln>
              <a:solidFill>
                <a:prstClr val="white">
                  <a:tint val="82000"/>
                </a:prstClr>
              </a:solidFill>
              <a:effectLst/>
              <a:uLnTx/>
              <a:uFillTx/>
              <a:latin typeface="Rockwell" panose="02060603020205020403"/>
              <a:ea typeface="+mn-ea"/>
              <a:cs typeface="+mn-cs"/>
            </a:endParaRPr>
          </a:p>
        </p:txBody>
      </p:sp>
      <p:grpSp>
        <p:nvGrpSpPr>
          <p:cNvPr id="8" name="Group 7">
            <a:extLst>
              <a:ext uri="{FF2B5EF4-FFF2-40B4-BE49-F238E27FC236}">
                <a16:creationId xmlns:a16="http://schemas.microsoft.com/office/drawing/2014/main" id="{F0B04307-7A32-1AC4-30A3-41806F523DC0}"/>
              </a:ext>
            </a:extLst>
          </p:cNvPr>
          <p:cNvGrpSpPr/>
          <p:nvPr/>
        </p:nvGrpSpPr>
        <p:grpSpPr>
          <a:xfrm>
            <a:off x="7553324" y="3418972"/>
            <a:ext cx="3937949" cy="2789732"/>
            <a:chOff x="5015060" y="1690688"/>
            <a:chExt cx="6476214" cy="4508500"/>
          </a:xfrm>
        </p:grpSpPr>
        <p:sp>
          <p:nvSpPr>
            <p:cNvPr id="6" name="Rectangle 5">
              <a:extLst>
                <a:ext uri="{FF2B5EF4-FFF2-40B4-BE49-F238E27FC236}">
                  <a16:creationId xmlns:a16="http://schemas.microsoft.com/office/drawing/2014/main" id="{1A58D754-6F49-9EEA-9213-B5C7CAA145F0}"/>
                </a:ext>
              </a:extLst>
            </p:cNvPr>
            <p:cNvSpPr/>
            <p:nvPr/>
          </p:nvSpPr>
          <p:spPr>
            <a:xfrm>
              <a:off x="5015060" y="1690688"/>
              <a:ext cx="6476214" cy="4508500"/>
            </a:xfrm>
            <a:prstGeom prst="rect">
              <a:avLst/>
            </a:prstGeom>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TW" sz="1800" b="0"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Rockwell" panose="02060603020205020403"/>
                <a:ea typeface="+mn-ea"/>
                <a:cs typeface="+mn-cs"/>
              </a:endParaRPr>
            </a:p>
          </p:txBody>
        </p:sp>
        <p:pic>
          <p:nvPicPr>
            <p:cNvPr id="1026" name="Picture 2" descr="\begin{figure}%&#10;\begin{center}&#10;\includegraphics[scale=0.75]{small_bat.eps}&#10;\end{center} \end{figure}">
              <a:extLst>
                <a:ext uri="{FF2B5EF4-FFF2-40B4-BE49-F238E27FC236}">
                  <a16:creationId xmlns:a16="http://schemas.microsoft.com/office/drawing/2014/main" id="{BDAF1578-E291-4B49-04F9-A2BE3BAE10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5060" y="2074285"/>
              <a:ext cx="6381026" cy="368629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B3658B0-FC85-BC7A-B4C5-4378560A101A}"/>
                </a:ext>
              </a:extLst>
            </p:cNvPr>
            <p:cNvSpPr txBox="1"/>
            <p:nvPr/>
          </p:nvSpPr>
          <p:spPr>
            <a:xfrm>
              <a:off x="5177587" y="5795217"/>
              <a:ext cx="5194535" cy="3979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black"/>
                  </a:solidFill>
                  <a:effectLst/>
                  <a:uLnTx/>
                  <a:uFillTx/>
                  <a:latin typeface="Rockwell" panose="02060603020205020403"/>
                  <a:ea typeface="+mn-ea"/>
                  <a:cs typeface="+mn-cs"/>
                </a:rPr>
                <a:t>Barthelmy</a:t>
              </a:r>
              <a:r>
                <a:rPr kumimoji="0" lang="en-US" sz="1000" b="0" i="0" u="none" strike="noStrike" kern="1200" cap="none" spc="0" normalizeH="0" baseline="0" noProof="0" dirty="0">
                  <a:ln>
                    <a:noFill/>
                  </a:ln>
                  <a:solidFill>
                    <a:prstClr val="black"/>
                  </a:solidFill>
                  <a:effectLst/>
                  <a:uLnTx/>
                  <a:uFillTx/>
                  <a:latin typeface="Rockwell" panose="02060603020205020403"/>
                  <a:ea typeface="+mn-ea"/>
                  <a:cs typeface="+mn-cs"/>
                </a:rPr>
                <a:t>, et al. 2005, </a:t>
              </a:r>
              <a:r>
                <a:rPr kumimoji="0" lang="en-US" sz="1000" b="0" i="0" u="none" strike="noStrike" kern="1200" cap="none" spc="0" normalizeH="0" baseline="0" noProof="0" dirty="0" err="1">
                  <a:ln>
                    <a:noFill/>
                  </a:ln>
                  <a:solidFill>
                    <a:prstClr val="black"/>
                  </a:solidFill>
                  <a:effectLst/>
                  <a:uLnTx/>
                  <a:uFillTx/>
                  <a:latin typeface="Rockwell" panose="02060603020205020403"/>
                  <a:ea typeface="+mn-ea"/>
                  <a:cs typeface="+mn-cs"/>
                </a:rPr>
                <a:t>SSRv</a:t>
              </a:r>
              <a:r>
                <a:rPr kumimoji="0" lang="en-US" sz="1000" b="0" i="0" u="none" strike="noStrike" kern="1200" cap="none" spc="0" normalizeH="0" baseline="0" noProof="0" dirty="0">
                  <a:ln>
                    <a:noFill/>
                  </a:ln>
                  <a:solidFill>
                    <a:prstClr val="black"/>
                  </a:solidFill>
                  <a:effectLst/>
                  <a:uLnTx/>
                  <a:uFillTx/>
                  <a:latin typeface="Rockwell" panose="02060603020205020403"/>
                  <a:ea typeface="+mn-ea"/>
                  <a:cs typeface="+mn-cs"/>
                </a:rPr>
                <a:t>, 120 143</a:t>
              </a:r>
              <a:endParaRPr kumimoji="0" lang="en-TW" sz="10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grpSp>
      <p:pic>
        <p:nvPicPr>
          <p:cNvPr id="10" name="Picture 9">
            <a:extLst>
              <a:ext uri="{FF2B5EF4-FFF2-40B4-BE49-F238E27FC236}">
                <a16:creationId xmlns:a16="http://schemas.microsoft.com/office/drawing/2014/main" id="{BA70917B-CC5C-2E0F-6970-89F0645D25CE}"/>
              </a:ext>
            </a:extLst>
          </p:cNvPr>
          <p:cNvPicPr>
            <a:picLocks noChangeAspect="1"/>
          </p:cNvPicPr>
          <p:nvPr/>
        </p:nvPicPr>
        <p:blipFill>
          <a:blip r:embed="rId3"/>
          <a:stretch>
            <a:fillRect/>
          </a:stretch>
        </p:blipFill>
        <p:spPr>
          <a:xfrm>
            <a:off x="6305549" y="647299"/>
            <a:ext cx="5185723" cy="2747567"/>
          </a:xfrm>
          <a:prstGeom prst="rect">
            <a:avLst/>
          </a:prstGeom>
        </p:spPr>
      </p:pic>
    </p:spTree>
    <p:extLst>
      <p:ext uri="{BB962C8B-B14F-4D97-AF65-F5344CB8AC3E}">
        <p14:creationId xmlns:p14="http://schemas.microsoft.com/office/powerpoint/2010/main" val="3906980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6D703-133B-6ED4-240E-01C68660017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A79ADF8-D6FA-8091-B04A-0F1BD419631B}"/>
              </a:ext>
            </a:extLst>
          </p:cNvPr>
          <p:cNvSpPr txBox="1"/>
          <p:nvPr/>
        </p:nvSpPr>
        <p:spPr>
          <a:xfrm>
            <a:off x="838199" y="6362245"/>
            <a:ext cx="10515599" cy="246221"/>
          </a:xfrm>
          <a:prstGeom prst="rect">
            <a:avLst/>
          </a:prstGeom>
          <a:solidFill>
            <a:schemeClr val="bg1">
              <a:lumMod val="50000"/>
              <a:lumOff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TW" sz="10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rPr>
              <a:t>Introduction Data Analysis Results Discussion Conclusion </a:t>
            </a:r>
            <a:r>
              <a:rPr kumimoji="0" lang="en-TW" sz="1000" b="0" i="0" u="none" strike="noStrike" kern="1200" cap="none" spc="0" normalizeH="0" baseline="0" noProof="0" dirty="0">
                <a:ln>
                  <a:noFill/>
                </a:ln>
                <a:solidFill>
                  <a:srgbClr val="FF0000"/>
                </a:solidFill>
                <a:effectLst/>
                <a:highlight>
                  <a:srgbClr val="808080"/>
                </a:highlight>
                <a:uLnTx/>
                <a:uFillTx/>
                <a:latin typeface="Rockwell" panose="02060603020205020403"/>
                <a:ea typeface="+mn-ea"/>
                <a:cs typeface="+mn-cs"/>
              </a:rPr>
              <a:t>Backups</a:t>
            </a:r>
            <a:endParaRPr kumimoji="0" lang="en-TW" sz="1800" b="0" i="0" u="none" strike="noStrike" kern="1200" cap="none" spc="0" normalizeH="0" baseline="0" noProof="0" dirty="0">
              <a:ln>
                <a:noFill/>
              </a:ln>
              <a:solidFill>
                <a:srgbClr val="FF0000"/>
              </a:solidFill>
              <a:effectLst/>
              <a:highlight>
                <a:srgbClr val="808080"/>
              </a:highligh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982E25E2-CC2F-076F-78F0-56C69061AAEF}"/>
              </a:ext>
            </a:extLst>
          </p:cNvPr>
          <p:cNvSpPr>
            <a:spLocks noGrp="1"/>
          </p:cNvSpPr>
          <p:nvPr>
            <p:ph type="title"/>
          </p:nvPr>
        </p:nvSpPr>
        <p:spPr/>
        <p:txBody>
          <a:bodyPr/>
          <a:lstStyle/>
          <a:p>
            <a:r>
              <a:rPr lang="en-US" dirty="0"/>
              <a:t>Spearman correlation coefficients from 100,000 Monte Carlo simulations</a:t>
            </a:r>
            <a:endParaRPr lang="en-TW" dirty="0"/>
          </a:p>
        </p:txBody>
      </p:sp>
      <p:sp>
        <p:nvSpPr>
          <p:cNvPr id="3" name="Content Placeholder 2">
            <a:extLst>
              <a:ext uri="{FF2B5EF4-FFF2-40B4-BE49-F238E27FC236}">
                <a16:creationId xmlns:a16="http://schemas.microsoft.com/office/drawing/2014/main" id="{61A0BAAB-853D-2791-35E3-DE5430F4AE2B}"/>
              </a:ext>
            </a:extLst>
          </p:cNvPr>
          <p:cNvSpPr>
            <a:spLocks noGrp="1"/>
          </p:cNvSpPr>
          <p:nvPr>
            <p:ph idx="1"/>
          </p:nvPr>
        </p:nvSpPr>
        <p:spPr>
          <a:xfrm>
            <a:off x="838200" y="1847850"/>
            <a:ext cx="5543550" cy="4351338"/>
          </a:xfrm>
        </p:spPr>
        <p:txBody>
          <a:bodyPr/>
          <a:lstStyle/>
          <a:p>
            <a:r>
              <a:rPr lang="en-US" dirty="0"/>
              <a:t>The mean Spearman correlation coefficient is at −0.34.</a:t>
            </a:r>
            <a:endParaRPr lang="en-TW" dirty="0"/>
          </a:p>
        </p:txBody>
      </p:sp>
      <p:sp>
        <p:nvSpPr>
          <p:cNvPr id="4" name="Slide Number Placeholder 3">
            <a:extLst>
              <a:ext uri="{FF2B5EF4-FFF2-40B4-BE49-F238E27FC236}">
                <a16:creationId xmlns:a16="http://schemas.microsoft.com/office/drawing/2014/main" id="{E8C054F7-4392-1326-9097-113B6252D4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C9C-21BE-6849-AED8-A070CDCA5E62}" type="slidenum">
              <a:rPr kumimoji="0" lang="en-TW" sz="1200" b="0" i="0" u="none" strike="noStrike" kern="1200" cap="none" spc="0" normalizeH="0" baseline="0" noProof="0" smtClean="0">
                <a:ln>
                  <a:noFill/>
                </a:ln>
                <a:solidFill>
                  <a:prstClr val="white">
                    <a:tint val="82000"/>
                  </a:prstClr>
                </a:solidFill>
                <a:effectLst/>
                <a:uLnTx/>
                <a:uFillTx/>
                <a:latin typeface="Rockwell" panose="020606030202050204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TW" sz="1200" b="0" i="0" u="none" strike="noStrike" kern="1200" cap="none" spc="0" normalizeH="0" baseline="0" noProof="0">
              <a:ln>
                <a:noFill/>
              </a:ln>
              <a:solidFill>
                <a:prstClr val="white">
                  <a:tint val="82000"/>
                </a:prstClr>
              </a:solidFill>
              <a:effectLst/>
              <a:uLnTx/>
              <a:uFillTx/>
              <a:latin typeface="Rockwell" panose="02060603020205020403"/>
              <a:ea typeface="+mn-ea"/>
              <a:cs typeface="+mn-cs"/>
            </a:endParaRPr>
          </a:p>
        </p:txBody>
      </p:sp>
      <p:pic>
        <p:nvPicPr>
          <p:cNvPr id="9" name="Picture 8">
            <a:extLst>
              <a:ext uri="{FF2B5EF4-FFF2-40B4-BE49-F238E27FC236}">
                <a16:creationId xmlns:a16="http://schemas.microsoft.com/office/drawing/2014/main" id="{1C561453-C332-9695-1B3F-4D77CABE2B64}"/>
              </a:ext>
            </a:extLst>
          </p:cNvPr>
          <p:cNvPicPr>
            <a:picLocks noChangeAspect="1"/>
          </p:cNvPicPr>
          <p:nvPr/>
        </p:nvPicPr>
        <p:blipFill>
          <a:blip r:embed="rId2"/>
          <a:stretch>
            <a:fillRect/>
          </a:stretch>
        </p:blipFill>
        <p:spPr>
          <a:xfrm>
            <a:off x="6381750" y="2013735"/>
            <a:ext cx="5156771" cy="3867578"/>
          </a:xfrm>
          <a:prstGeom prst="rect">
            <a:avLst/>
          </a:prstGeom>
        </p:spPr>
      </p:pic>
    </p:spTree>
    <p:extLst>
      <p:ext uri="{BB962C8B-B14F-4D97-AF65-F5344CB8AC3E}">
        <p14:creationId xmlns:p14="http://schemas.microsoft.com/office/powerpoint/2010/main" val="1120242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89558B2-B9E0-FC83-C859-272DB7A9BB0B}"/>
              </a:ext>
            </a:extLst>
          </p:cNvPr>
          <p:cNvSpPr txBox="1"/>
          <p:nvPr/>
        </p:nvSpPr>
        <p:spPr>
          <a:xfrm>
            <a:off x="838200" y="6347244"/>
            <a:ext cx="10515600" cy="246221"/>
          </a:xfrm>
          <a:prstGeom prst="rect">
            <a:avLst/>
          </a:prstGeom>
          <a:solidFill>
            <a:schemeClr val="bg1">
              <a:lumMod val="50000"/>
              <a:lumOff val="50000"/>
            </a:schemeClr>
          </a:solidFill>
        </p:spPr>
        <p:txBody>
          <a:bodyPr wrap="square" rtlCol="0">
            <a:spAutoFit/>
          </a:bodyPr>
          <a:lstStyle/>
          <a:p>
            <a:r>
              <a:rPr kumimoji="0" lang="en-TW" sz="1000" b="0" i="0" u="none" strike="noStrike" kern="1200" cap="none" spc="0" normalizeH="0" baseline="0" noProof="0" dirty="0">
                <a:ln>
                  <a:noFill/>
                </a:ln>
                <a:solidFill>
                  <a:srgbClr val="002060"/>
                </a:solidFill>
                <a:effectLst/>
                <a:uLnTx/>
                <a:uFillTx/>
                <a:latin typeface="Rockwell" panose="02060603020205020403"/>
                <a:ea typeface="+mn-ea"/>
                <a:cs typeface="+mn-cs"/>
              </a:rPr>
              <a:t>Introduction</a:t>
            </a:r>
            <a:r>
              <a:rPr kumimoji="0" lang="en-TW" sz="1000" b="0" i="0" u="none" strike="noStrike" kern="1200" cap="none" spc="0" normalizeH="0" baseline="0" noProof="0" dirty="0">
                <a:ln>
                  <a:noFill/>
                </a:ln>
                <a:solidFill>
                  <a:srgbClr val="E8E8E8">
                    <a:lumMod val="75000"/>
                  </a:srgbClr>
                </a:solidFill>
                <a:effectLst/>
                <a:uLnTx/>
                <a:uFillTx/>
                <a:latin typeface="Rockwell" panose="02060603020205020403"/>
                <a:ea typeface="+mn-ea"/>
                <a:cs typeface="+mn-cs"/>
              </a:rPr>
              <a:t>  Data  Analysis  Results  Discussion  Conclusion					</a:t>
            </a:r>
            <a:r>
              <a:rPr kumimoji="0" lang="en-US" sz="1000" b="0" i="0" u="none" strike="noStrike" kern="1200" cap="none" spc="0" normalizeH="0" baseline="0" noProof="0" dirty="0">
                <a:ln>
                  <a:noFill/>
                </a:ln>
                <a:solidFill>
                  <a:prstClr val="white"/>
                </a:solidFill>
                <a:effectLst/>
                <a:highlight>
                  <a:srgbClr val="808080"/>
                </a:highlight>
                <a:uLnTx/>
                <a:uFillTx/>
                <a:latin typeface="Rockwell" panose="02060603020205020403"/>
                <a:ea typeface="+mn-ea"/>
                <a:cs typeface="+mn-cs"/>
              </a:rPr>
              <a:t> abhijithaugustine007@gmail.com</a:t>
            </a:r>
            <a:endParaRPr kumimoji="0" lang="en-TW" sz="1000" b="0" i="0" u="none" strike="noStrike" kern="1200" cap="none" spc="0" normalizeH="0" baseline="0" noProof="0" dirty="0">
              <a:ln>
                <a:noFill/>
              </a:ln>
              <a:solidFill>
                <a:srgbClr val="E8E8E8">
                  <a:lumMod val="75000"/>
                </a:srgbClr>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5F01F212-AD45-4C05-A894-59D9465859E1}"/>
              </a:ext>
            </a:extLst>
          </p:cNvPr>
          <p:cNvSpPr>
            <a:spLocks noGrp="1"/>
          </p:cNvSpPr>
          <p:nvPr>
            <p:ph type="title"/>
          </p:nvPr>
        </p:nvSpPr>
        <p:spPr/>
        <p:txBody>
          <a:bodyPr/>
          <a:lstStyle/>
          <a:p>
            <a:r>
              <a:rPr lang="en-US" dirty="0"/>
              <a:t>The Crab Nebula</a:t>
            </a:r>
            <a:endParaRPr lang="en-TW" dirty="0"/>
          </a:p>
        </p:txBody>
      </p:sp>
      <p:sp>
        <p:nvSpPr>
          <p:cNvPr id="3" name="Content Placeholder 2">
            <a:extLst>
              <a:ext uri="{FF2B5EF4-FFF2-40B4-BE49-F238E27FC236}">
                <a16:creationId xmlns:a16="http://schemas.microsoft.com/office/drawing/2014/main" id="{93817F61-55A6-2845-52A2-024C8E36BF3A}"/>
              </a:ext>
            </a:extLst>
          </p:cNvPr>
          <p:cNvSpPr>
            <a:spLocks noGrp="1"/>
          </p:cNvSpPr>
          <p:nvPr>
            <p:ph idx="1"/>
          </p:nvPr>
        </p:nvSpPr>
        <p:spPr>
          <a:xfrm>
            <a:off x="583474" y="1414021"/>
            <a:ext cx="6130835" cy="4785167"/>
          </a:xfrm>
        </p:spPr>
        <p:txBody>
          <a:bodyPr>
            <a:normAutofit/>
          </a:bodyPr>
          <a:lstStyle/>
          <a:p>
            <a:r>
              <a:rPr lang="en-TW" dirty="0"/>
              <a:t>A Pulsar Wind Nebula powered by the Crab pulsar (</a:t>
            </a:r>
            <a:r>
              <a:rPr lang="en-US" dirty="0"/>
              <a:t>PSR B0531+21</a:t>
            </a:r>
            <a:r>
              <a:rPr lang="en-TW" dirty="0"/>
              <a:t>).</a:t>
            </a:r>
          </a:p>
          <a:p>
            <a:r>
              <a:rPr lang="en-TW" dirty="0"/>
              <a:t>The X-Ray emission is mainly from the Nebula and is believed to be synchrotron radiation.</a:t>
            </a:r>
          </a:p>
          <a:p>
            <a:r>
              <a:rPr lang="en-US" dirty="0"/>
              <a:t>This synchrotron radiation from the PWN provides insights into particle acceleration, magnetic fields, and shock processes.</a:t>
            </a:r>
            <a:endParaRPr lang="en-TW" dirty="0"/>
          </a:p>
          <a:p>
            <a:endParaRPr lang="en-TW" dirty="0"/>
          </a:p>
          <a:p>
            <a:pPr marL="0" indent="0">
              <a:buNone/>
            </a:pPr>
            <a:endParaRPr lang="en-TW" dirty="0"/>
          </a:p>
        </p:txBody>
      </p:sp>
      <p:sp>
        <p:nvSpPr>
          <p:cNvPr id="6" name="Slide Number Placeholder 5">
            <a:extLst>
              <a:ext uri="{FF2B5EF4-FFF2-40B4-BE49-F238E27FC236}">
                <a16:creationId xmlns:a16="http://schemas.microsoft.com/office/drawing/2014/main" id="{5926912F-34A8-81D6-7A77-1AB3E93C26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C9C-21BE-6849-AED8-A070CDCA5E62}" type="slidenum">
              <a:rPr kumimoji="0" lang="en-TW" sz="1200" b="0" i="0" u="none" strike="noStrike" kern="1200" cap="none" spc="0" normalizeH="0" baseline="0" noProof="0" smtClean="0">
                <a:ln>
                  <a:noFill/>
                </a:ln>
                <a:solidFill>
                  <a:prstClr val="white">
                    <a:tint val="82000"/>
                  </a:prstClr>
                </a:solidFill>
                <a:effectLst/>
                <a:uLnTx/>
                <a:uFillTx/>
                <a:latin typeface="Rockwell" panose="020606030202050204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TW" sz="1200" b="0" i="0" u="none" strike="noStrike" kern="1200" cap="none" spc="0" normalizeH="0" baseline="0" noProof="0">
              <a:ln>
                <a:noFill/>
              </a:ln>
              <a:solidFill>
                <a:prstClr val="white">
                  <a:tint val="82000"/>
                </a:prstClr>
              </a:solidFill>
              <a:effectLst/>
              <a:uLnTx/>
              <a:uFillTx/>
              <a:latin typeface="Rockwell" panose="02060603020205020403"/>
              <a:ea typeface="+mn-ea"/>
              <a:cs typeface="+mn-cs"/>
            </a:endParaRPr>
          </a:p>
        </p:txBody>
      </p:sp>
      <p:pic>
        <p:nvPicPr>
          <p:cNvPr id="4" name="Content Placeholder 11" descr="A screenshot of a galaxy&#10;&#10;Description automatically generated">
            <a:extLst>
              <a:ext uri="{FF2B5EF4-FFF2-40B4-BE49-F238E27FC236}">
                <a16:creationId xmlns:a16="http://schemas.microsoft.com/office/drawing/2014/main" id="{61AD096E-FCDA-F8E5-1BAD-09A800C1473A}"/>
              </a:ext>
            </a:extLst>
          </p:cNvPr>
          <p:cNvPicPr>
            <a:picLocks noChangeAspect="1"/>
          </p:cNvPicPr>
          <p:nvPr/>
        </p:nvPicPr>
        <p:blipFill>
          <a:blip r:embed="rId3"/>
          <a:stretch>
            <a:fillRect/>
          </a:stretch>
        </p:blipFill>
        <p:spPr>
          <a:xfrm>
            <a:off x="7053943" y="882198"/>
            <a:ext cx="4299857" cy="5159828"/>
          </a:xfrm>
          <a:prstGeom prst="rect">
            <a:avLst/>
          </a:prstGeom>
        </p:spPr>
      </p:pic>
    </p:spTree>
    <p:extLst>
      <p:ext uri="{BB962C8B-B14F-4D97-AF65-F5344CB8AC3E}">
        <p14:creationId xmlns:p14="http://schemas.microsoft.com/office/powerpoint/2010/main" val="3476335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A34A21-9F20-8E32-8B37-8FD980A6E0E0}"/>
              </a:ext>
            </a:extLst>
          </p:cNvPr>
          <p:cNvSpPr txBox="1"/>
          <p:nvPr/>
        </p:nvSpPr>
        <p:spPr>
          <a:xfrm>
            <a:off x="838199" y="6362245"/>
            <a:ext cx="10515599" cy="246221"/>
          </a:xfrm>
          <a:prstGeom prst="rect">
            <a:avLst/>
          </a:prstGeom>
          <a:solidFill>
            <a:schemeClr val="bg1">
              <a:lumMod val="50000"/>
              <a:lumOff val="50000"/>
            </a:schemeClr>
          </a:solidFill>
        </p:spPr>
        <p:txBody>
          <a:bodyPr wrap="square" rtlCol="0">
            <a:spAutoFit/>
          </a:bodyPr>
          <a:lstStyle/>
          <a:p>
            <a:r>
              <a:rPr kumimoji="0" lang="en-TW" sz="1000" b="0" i="0" u="none" strike="noStrike" kern="1200" cap="none" spc="0" normalizeH="0" baseline="0" noProof="0" dirty="0">
                <a:ln>
                  <a:noFill/>
                </a:ln>
                <a:solidFill>
                  <a:srgbClr val="002060"/>
                </a:solidFill>
                <a:effectLst/>
                <a:highlight>
                  <a:srgbClr val="808080"/>
                </a:highlight>
                <a:uLnTx/>
                <a:uFillTx/>
                <a:latin typeface="Rockwell" panose="02060603020205020403"/>
                <a:ea typeface="+mn-ea"/>
                <a:cs typeface="+mn-cs"/>
              </a:rPr>
              <a:t>Introduction</a:t>
            </a:r>
            <a:r>
              <a:rPr kumimoji="0" lang="en-TW" sz="10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rPr>
              <a:t> Data Analysis Results Discussion Conclusion					</a:t>
            </a:r>
            <a:r>
              <a:rPr kumimoji="0" lang="en-US" sz="1000" b="0" i="0" u="none" strike="noStrike" kern="1200" cap="none" spc="0" normalizeH="0" baseline="0" noProof="0" dirty="0">
                <a:ln>
                  <a:noFill/>
                </a:ln>
                <a:solidFill>
                  <a:prstClr val="white"/>
                </a:solidFill>
                <a:effectLst/>
                <a:highlight>
                  <a:srgbClr val="808080"/>
                </a:highlight>
                <a:uLnTx/>
                <a:uFillTx/>
                <a:latin typeface="Rockwell" panose="02060603020205020403"/>
                <a:ea typeface="+mn-ea"/>
                <a:cs typeface="+mn-cs"/>
              </a:rPr>
              <a:t> abhijithaugustine007@gmail.com</a:t>
            </a:r>
            <a:endParaRPr kumimoji="0" lang="en-TW" sz="1800" b="0" i="0" u="none" strike="noStrike" kern="1200" cap="none" spc="0" normalizeH="0" baseline="0" noProof="0" dirty="0">
              <a:ln>
                <a:noFill/>
              </a:ln>
              <a:solidFill>
                <a:srgbClr val="A02B93"/>
              </a:solidFill>
              <a:effectLst/>
              <a:highlight>
                <a:srgbClr val="808080"/>
              </a:highligh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17790D80-659B-2518-7884-85EF70620E4C}"/>
              </a:ext>
            </a:extLst>
          </p:cNvPr>
          <p:cNvSpPr>
            <a:spLocks noGrp="1"/>
          </p:cNvSpPr>
          <p:nvPr>
            <p:ph type="title"/>
          </p:nvPr>
        </p:nvSpPr>
        <p:spPr>
          <a:xfrm>
            <a:off x="838200" y="365125"/>
            <a:ext cx="6710082" cy="746499"/>
          </a:xfrm>
        </p:spPr>
        <p:txBody>
          <a:bodyPr>
            <a:normAutofit fontScale="90000"/>
          </a:bodyPr>
          <a:lstStyle/>
          <a:p>
            <a:r>
              <a:rPr lang="en-TW" dirty="0"/>
              <a:t>Previous long term observations</a:t>
            </a:r>
          </a:p>
        </p:txBody>
      </p:sp>
      <p:sp>
        <p:nvSpPr>
          <p:cNvPr id="4" name="Slide Number Placeholder 3">
            <a:extLst>
              <a:ext uri="{FF2B5EF4-FFF2-40B4-BE49-F238E27FC236}">
                <a16:creationId xmlns:a16="http://schemas.microsoft.com/office/drawing/2014/main" id="{4D1B845B-9018-6513-2F25-9E974B88D6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C9C-21BE-6849-AED8-A070CDCA5E62}" type="slidenum">
              <a:rPr kumimoji="0" lang="en-TW" sz="1200" b="0" i="0" u="none" strike="noStrike" kern="1200" cap="none" spc="0" normalizeH="0" baseline="0" noProof="0" smtClean="0">
                <a:ln>
                  <a:noFill/>
                </a:ln>
                <a:solidFill>
                  <a:prstClr val="white">
                    <a:tint val="82000"/>
                  </a:prstClr>
                </a:solidFill>
                <a:effectLst/>
                <a:uLnTx/>
                <a:uFillTx/>
                <a:latin typeface="Rockwell" panose="020606030202050204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TW" sz="1200" b="0" i="0" u="none" strike="noStrike" kern="1200" cap="none" spc="0" normalizeH="0" baseline="0" noProof="0">
              <a:ln>
                <a:noFill/>
              </a:ln>
              <a:solidFill>
                <a:prstClr val="white">
                  <a:tint val="82000"/>
                </a:prstClr>
              </a:solidFill>
              <a:effectLst/>
              <a:uLnTx/>
              <a:uFillTx/>
              <a:latin typeface="Rockwell" panose="02060603020205020403"/>
              <a:ea typeface="+mn-ea"/>
              <a:cs typeface="+mn-cs"/>
            </a:endParaRPr>
          </a:p>
        </p:txBody>
      </p:sp>
      <p:sp>
        <p:nvSpPr>
          <p:cNvPr id="6" name="Content Placeholder 5">
            <a:extLst>
              <a:ext uri="{FF2B5EF4-FFF2-40B4-BE49-F238E27FC236}">
                <a16:creationId xmlns:a16="http://schemas.microsoft.com/office/drawing/2014/main" id="{4EDF7F18-ED4E-8181-CD11-35E4D6A8BCC6}"/>
              </a:ext>
            </a:extLst>
          </p:cNvPr>
          <p:cNvSpPr>
            <a:spLocks noGrp="1"/>
          </p:cNvSpPr>
          <p:nvPr>
            <p:ph idx="1"/>
          </p:nvPr>
        </p:nvSpPr>
        <p:spPr>
          <a:xfrm>
            <a:off x="575362" y="1574276"/>
            <a:ext cx="5520637" cy="4691289"/>
          </a:xfrm>
        </p:spPr>
        <p:txBody>
          <a:bodyPr>
            <a:noAutofit/>
          </a:bodyPr>
          <a:lstStyle/>
          <a:p>
            <a:r>
              <a:rPr lang="en-US" dirty="0"/>
              <a:t>The Crab Nebula was surprisingly variable from 2001-2010, with less variability before 2001 and since mid-2010.</a:t>
            </a:r>
          </a:p>
          <a:p>
            <a:r>
              <a:rPr lang="en-US" dirty="0"/>
              <a:t>Study</a:t>
            </a:r>
            <a:r>
              <a:rPr lang="en-US" sz="2800" dirty="0"/>
              <a:t> using BATSE, RXTE, INTEGRAL, Swift, MAXI and Fermi.</a:t>
            </a:r>
            <a:endParaRPr lang="en-US" dirty="0"/>
          </a:p>
          <a:p>
            <a:r>
              <a:rPr lang="en-US" dirty="0"/>
              <a:t>Long term evolution of the  photon index hasn’t been studied  before.</a:t>
            </a:r>
          </a:p>
        </p:txBody>
      </p:sp>
      <p:pic>
        <p:nvPicPr>
          <p:cNvPr id="3" name="Picture 2" descr="A graph of crab nebula light curve&#10;&#10;Description automatically generated">
            <a:extLst>
              <a:ext uri="{FF2B5EF4-FFF2-40B4-BE49-F238E27FC236}">
                <a16:creationId xmlns:a16="http://schemas.microsoft.com/office/drawing/2014/main" id="{68FCFADD-6ADC-8AC4-538D-23971AF01CAA}"/>
              </a:ext>
            </a:extLst>
          </p:cNvPr>
          <p:cNvPicPr>
            <a:picLocks noChangeAspect="1"/>
          </p:cNvPicPr>
          <p:nvPr/>
        </p:nvPicPr>
        <p:blipFill>
          <a:blip r:embed="rId3"/>
          <a:stretch>
            <a:fillRect/>
          </a:stretch>
        </p:blipFill>
        <p:spPr>
          <a:xfrm>
            <a:off x="6193738" y="1294128"/>
            <a:ext cx="5422900" cy="4076700"/>
          </a:xfrm>
          <a:prstGeom prst="rect">
            <a:avLst/>
          </a:prstGeom>
        </p:spPr>
      </p:pic>
      <p:sp>
        <p:nvSpPr>
          <p:cNvPr id="7" name="TextBox 6">
            <a:extLst>
              <a:ext uri="{FF2B5EF4-FFF2-40B4-BE49-F238E27FC236}">
                <a16:creationId xmlns:a16="http://schemas.microsoft.com/office/drawing/2014/main" id="{A7517663-4FFF-28C4-0D12-926443E9F2E9}"/>
              </a:ext>
            </a:extLst>
          </p:cNvPr>
          <p:cNvSpPr txBox="1"/>
          <p:nvPr/>
        </p:nvSpPr>
        <p:spPr>
          <a:xfrm>
            <a:off x="5930898" y="5896233"/>
            <a:ext cx="54229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TW" sz="1800" b="0" i="0" u="none" strike="noStrike" kern="1200" cap="none" spc="0" normalizeH="0" baseline="0" noProof="0" dirty="0">
                <a:ln>
                  <a:noFill/>
                </a:ln>
                <a:solidFill>
                  <a:prstClr val="white"/>
                </a:solidFill>
                <a:effectLst/>
                <a:uLnTx/>
                <a:uFillTx/>
                <a:latin typeface="Rockwell" panose="02060603020205020403"/>
                <a:ea typeface="+mn-ea"/>
                <a:cs typeface="+mn-cs"/>
              </a:rPr>
              <a:t>Credits : </a:t>
            </a: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Colleen A. Wilson-Hodge (NASA/MSFC)</a:t>
            </a:r>
            <a:endParaRPr kumimoji="0" lang="en-TW"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3078818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A34A21-9F20-8E32-8B37-8FD980A6E0E0}"/>
              </a:ext>
            </a:extLst>
          </p:cNvPr>
          <p:cNvSpPr txBox="1"/>
          <p:nvPr/>
        </p:nvSpPr>
        <p:spPr>
          <a:xfrm>
            <a:off x="838199" y="6362245"/>
            <a:ext cx="10515599" cy="246221"/>
          </a:xfrm>
          <a:prstGeom prst="rect">
            <a:avLst/>
          </a:prstGeom>
          <a:solidFill>
            <a:schemeClr val="bg1">
              <a:lumMod val="50000"/>
              <a:lumOff val="50000"/>
            </a:schemeClr>
          </a:solidFill>
        </p:spPr>
        <p:txBody>
          <a:bodyPr wrap="square" rtlCol="0">
            <a:spAutoFit/>
          </a:bodyPr>
          <a:lstStyle/>
          <a:p>
            <a:r>
              <a:rPr kumimoji="0" lang="en-TW" sz="1000" b="0" i="0" u="none" strike="noStrike" kern="1200" cap="none" spc="0" normalizeH="0" baseline="0" noProof="0" dirty="0">
                <a:ln>
                  <a:noFill/>
                </a:ln>
                <a:solidFill>
                  <a:srgbClr val="0E2841">
                    <a:lumMod val="90000"/>
                    <a:lumOff val="10000"/>
                  </a:srgbClr>
                </a:solidFill>
                <a:effectLst/>
                <a:highlight>
                  <a:srgbClr val="808080"/>
                </a:highlight>
                <a:uLnTx/>
                <a:uFillTx/>
                <a:latin typeface="Rockwell" panose="02060603020205020403"/>
                <a:ea typeface="+mn-ea"/>
                <a:cs typeface="+mn-cs"/>
              </a:rPr>
              <a:t>Introduction</a:t>
            </a:r>
            <a:r>
              <a:rPr kumimoji="0" lang="en-TW" sz="10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rPr>
              <a:t> Data Analysis Results Discussion Conclusion					</a:t>
            </a:r>
            <a:r>
              <a:rPr kumimoji="0" lang="en-US" sz="1000" b="0" i="0" u="none" strike="noStrike" kern="1200" cap="none" spc="0" normalizeH="0" baseline="0" noProof="0" dirty="0">
                <a:ln>
                  <a:noFill/>
                </a:ln>
                <a:solidFill>
                  <a:prstClr val="white"/>
                </a:solidFill>
                <a:effectLst/>
                <a:highlight>
                  <a:srgbClr val="808080"/>
                </a:highlight>
                <a:uLnTx/>
                <a:uFillTx/>
                <a:latin typeface="Rockwell" panose="02060603020205020403"/>
                <a:ea typeface="+mn-ea"/>
                <a:cs typeface="+mn-cs"/>
              </a:rPr>
              <a:t> abhijithaugustine007@gmail.com</a:t>
            </a:r>
            <a:endParaRPr kumimoji="0" lang="en-TW" sz="1800" b="0" i="0" u="none" strike="noStrike" kern="1200" cap="none" spc="0" normalizeH="0" baseline="0" noProof="0" dirty="0">
              <a:ln>
                <a:noFill/>
              </a:ln>
              <a:solidFill>
                <a:srgbClr val="A02B93"/>
              </a:solidFill>
              <a:effectLst/>
              <a:highlight>
                <a:srgbClr val="808080"/>
              </a:highligh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17790D80-659B-2518-7884-85EF70620E4C}"/>
              </a:ext>
            </a:extLst>
          </p:cNvPr>
          <p:cNvSpPr>
            <a:spLocks noGrp="1"/>
          </p:cNvSpPr>
          <p:nvPr>
            <p:ph type="title"/>
          </p:nvPr>
        </p:nvSpPr>
        <p:spPr>
          <a:xfrm>
            <a:off x="838200" y="365125"/>
            <a:ext cx="6710082" cy="746499"/>
          </a:xfrm>
        </p:spPr>
        <p:txBody>
          <a:bodyPr>
            <a:normAutofit/>
          </a:bodyPr>
          <a:lstStyle/>
          <a:p>
            <a:r>
              <a:rPr lang="en-TW" dirty="0"/>
              <a:t>Previous studies</a:t>
            </a:r>
          </a:p>
        </p:txBody>
      </p:sp>
      <p:sp>
        <p:nvSpPr>
          <p:cNvPr id="4" name="Slide Number Placeholder 3">
            <a:extLst>
              <a:ext uri="{FF2B5EF4-FFF2-40B4-BE49-F238E27FC236}">
                <a16:creationId xmlns:a16="http://schemas.microsoft.com/office/drawing/2014/main" id="{4D1B845B-9018-6513-2F25-9E974B88D6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C9C-21BE-6849-AED8-A070CDCA5E62}" type="slidenum">
              <a:rPr kumimoji="0" lang="en-TW" sz="1200" b="0" i="0" u="none" strike="noStrike" kern="1200" cap="none" spc="0" normalizeH="0" baseline="0" noProof="0" smtClean="0">
                <a:ln>
                  <a:noFill/>
                </a:ln>
                <a:solidFill>
                  <a:prstClr val="white">
                    <a:tint val="82000"/>
                  </a:prstClr>
                </a:solidFill>
                <a:effectLst/>
                <a:uLnTx/>
                <a:uFillTx/>
                <a:latin typeface="Rockwell" panose="020606030202050204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TW" sz="1200" b="0" i="0" u="none" strike="noStrike" kern="1200" cap="none" spc="0" normalizeH="0" baseline="0" noProof="0">
              <a:ln>
                <a:noFill/>
              </a:ln>
              <a:solidFill>
                <a:prstClr val="white">
                  <a:tint val="82000"/>
                </a:prstClr>
              </a:solidFill>
              <a:effectLst/>
              <a:uLnTx/>
              <a:uFillTx/>
              <a:latin typeface="Rockwell" panose="02060603020205020403"/>
              <a:ea typeface="+mn-ea"/>
              <a:cs typeface="+mn-cs"/>
            </a:endParaRPr>
          </a:p>
        </p:txBody>
      </p:sp>
      <p:sp>
        <p:nvSpPr>
          <p:cNvPr id="6" name="Content Placeholder 5">
            <a:extLst>
              <a:ext uri="{FF2B5EF4-FFF2-40B4-BE49-F238E27FC236}">
                <a16:creationId xmlns:a16="http://schemas.microsoft.com/office/drawing/2014/main" id="{4EDF7F18-ED4E-8181-CD11-35E4D6A8BCC6}"/>
              </a:ext>
            </a:extLst>
          </p:cNvPr>
          <p:cNvSpPr>
            <a:spLocks noGrp="1"/>
          </p:cNvSpPr>
          <p:nvPr>
            <p:ph idx="1"/>
          </p:nvPr>
        </p:nvSpPr>
        <p:spPr>
          <a:xfrm>
            <a:off x="838199" y="1395167"/>
            <a:ext cx="7004902" cy="4870398"/>
          </a:xfrm>
        </p:spPr>
        <p:txBody>
          <a:bodyPr>
            <a:noAutofit/>
          </a:bodyPr>
          <a:lstStyle/>
          <a:p>
            <a:r>
              <a:rPr lang="en-US" sz="2400" dirty="0"/>
              <a:t>Results obtained by the Suzaku HXD confirmed flux variation reported by Wilson-Hodge et al. (2011)</a:t>
            </a:r>
            <a:endParaRPr lang="en-TW" sz="2400" dirty="0"/>
          </a:p>
          <a:p>
            <a:pPr marL="0" indent="0">
              <a:buNone/>
            </a:pPr>
            <a:endParaRPr lang="en-US" sz="2400" dirty="0"/>
          </a:p>
        </p:txBody>
      </p:sp>
      <p:sp>
        <p:nvSpPr>
          <p:cNvPr id="7" name="TextBox 6">
            <a:extLst>
              <a:ext uri="{FF2B5EF4-FFF2-40B4-BE49-F238E27FC236}">
                <a16:creationId xmlns:a16="http://schemas.microsoft.com/office/drawing/2014/main" id="{3D15140A-8B91-3544-1081-7FB3D30AF7AD}"/>
              </a:ext>
            </a:extLst>
          </p:cNvPr>
          <p:cNvSpPr txBox="1"/>
          <p:nvPr/>
        </p:nvSpPr>
        <p:spPr>
          <a:xfrm>
            <a:off x="1086145" y="5805300"/>
            <a:ext cx="56996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T. </a:t>
            </a:r>
            <a:r>
              <a:rPr kumimoji="0" lang="en-US" sz="1800" b="0" i="0" u="none" strike="noStrike" kern="1200" cap="none" spc="0" normalizeH="0" baseline="0" noProof="0" dirty="0" err="1">
                <a:ln>
                  <a:noFill/>
                </a:ln>
                <a:solidFill>
                  <a:prstClr val="white"/>
                </a:solidFill>
                <a:effectLst/>
                <a:uLnTx/>
                <a:uFillTx/>
                <a:latin typeface="Rockwell" panose="02060603020205020403"/>
                <a:ea typeface="+mn-ea"/>
                <a:cs typeface="+mn-cs"/>
              </a:rPr>
              <a:t>Kouzu</a:t>
            </a: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et al., A. Publ. Astron. Soc. Jap. 65, 74 (2013)</a:t>
            </a:r>
            <a:endParaRPr kumimoji="0" lang="en-TW"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pic>
        <p:nvPicPr>
          <p:cNvPr id="8" name="Picture 7">
            <a:extLst>
              <a:ext uri="{FF2B5EF4-FFF2-40B4-BE49-F238E27FC236}">
                <a16:creationId xmlns:a16="http://schemas.microsoft.com/office/drawing/2014/main" id="{229ACEA7-A509-5999-5A33-01E0CEA1D531}"/>
              </a:ext>
            </a:extLst>
          </p:cNvPr>
          <p:cNvPicPr>
            <a:picLocks noChangeAspect="1"/>
          </p:cNvPicPr>
          <p:nvPr/>
        </p:nvPicPr>
        <p:blipFill>
          <a:blip r:embed="rId2"/>
          <a:stretch>
            <a:fillRect/>
          </a:stretch>
        </p:blipFill>
        <p:spPr>
          <a:xfrm>
            <a:off x="7849435" y="738374"/>
            <a:ext cx="3510893" cy="5195607"/>
          </a:xfrm>
          <a:prstGeom prst="rect">
            <a:avLst/>
          </a:prstGeom>
        </p:spPr>
      </p:pic>
      <p:pic>
        <p:nvPicPr>
          <p:cNvPr id="11" name="Picture 10">
            <a:extLst>
              <a:ext uri="{FF2B5EF4-FFF2-40B4-BE49-F238E27FC236}">
                <a16:creationId xmlns:a16="http://schemas.microsoft.com/office/drawing/2014/main" id="{EDA1AD77-5906-3B24-CF56-CC3BA4F13089}"/>
              </a:ext>
            </a:extLst>
          </p:cNvPr>
          <p:cNvPicPr>
            <a:picLocks noChangeAspect="1"/>
          </p:cNvPicPr>
          <p:nvPr/>
        </p:nvPicPr>
        <p:blipFill>
          <a:blip r:embed="rId3"/>
          <a:stretch>
            <a:fillRect/>
          </a:stretch>
        </p:blipFill>
        <p:spPr>
          <a:xfrm>
            <a:off x="1915966" y="2941807"/>
            <a:ext cx="4040037" cy="2766813"/>
          </a:xfrm>
          <a:prstGeom prst="rect">
            <a:avLst/>
          </a:prstGeom>
        </p:spPr>
      </p:pic>
    </p:spTree>
    <p:extLst>
      <p:ext uri="{BB962C8B-B14F-4D97-AF65-F5344CB8AC3E}">
        <p14:creationId xmlns:p14="http://schemas.microsoft.com/office/powerpoint/2010/main" val="772359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89558B2-B9E0-FC83-C859-272DB7A9BB0B}"/>
              </a:ext>
            </a:extLst>
          </p:cNvPr>
          <p:cNvSpPr txBox="1"/>
          <p:nvPr/>
        </p:nvSpPr>
        <p:spPr>
          <a:xfrm>
            <a:off x="838199" y="6362245"/>
            <a:ext cx="10515599" cy="246221"/>
          </a:xfrm>
          <a:prstGeom prst="rect">
            <a:avLst/>
          </a:prstGeom>
          <a:solidFill>
            <a:schemeClr val="bg1">
              <a:lumMod val="50000"/>
              <a:lumOff val="50000"/>
            </a:schemeClr>
          </a:solidFill>
        </p:spPr>
        <p:txBody>
          <a:bodyPr wrap="square" rtlCol="0">
            <a:spAutoFit/>
          </a:bodyPr>
          <a:lstStyle/>
          <a:p>
            <a:r>
              <a:rPr kumimoji="0" lang="en-TW" sz="10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rPr>
              <a:t>Introduction </a:t>
            </a:r>
            <a:r>
              <a:rPr kumimoji="0" lang="en-TW" sz="1000" b="0" i="0" u="none" strike="noStrike" kern="1200" cap="none" spc="0" normalizeH="0" baseline="0" noProof="0" dirty="0">
                <a:ln>
                  <a:noFill/>
                </a:ln>
                <a:solidFill>
                  <a:srgbClr val="002060"/>
                </a:solidFill>
                <a:effectLst/>
                <a:highlight>
                  <a:srgbClr val="808080"/>
                </a:highlight>
                <a:uLnTx/>
                <a:uFillTx/>
                <a:latin typeface="Rockwell" panose="02060603020205020403"/>
                <a:ea typeface="+mn-ea"/>
                <a:cs typeface="+mn-cs"/>
              </a:rPr>
              <a:t>Data</a:t>
            </a:r>
            <a:r>
              <a:rPr kumimoji="0" lang="en-TW" sz="10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rPr>
              <a:t> Analysis Results Discussion Conclusion					</a:t>
            </a:r>
            <a:r>
              <a:rPr kumimoji="0" lang="en-US" sz="1000" b="0" i="0" u="none" strike="noStrike" kern="1200" cap="none" spc="0" normalizeH="0" baseline="0" noProof="0" dirty="0">
                <a:ln>
                  <a:noFill/>
                </a:ln>
                <a:solidFill>
                  <a:prstClr val="white"/>
                </a:solidFill>
                <a:effectLst/>
                <a:highlight>
                  <a:srgbClr val="808080"/>
                </a:highlight>
                <a:uLnTx/>
                <a:uFillTx/>
                <a:latin typeface="Rockwell" panose="02060603020205020403"/>
                <a:ea typeface="+mn-ea"/>
                <a:cs typeface="+mn-cs"/>
              </a:rPr>
              <a:t> abhijithaugustine007@gmail.com</a:t>
            </a:r>
            <a:endParaRPr kumimoji="0" lang="en-TW" sz="18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5F01F212-AD45-4C05-A894-59D9465859E1}"/>
              </a:ext>
            </a:extLst>
          </p:cNvPr>
          <p:cNvSpPr>
            <a:spLocks noGrp="1"/>
          </p:cNvSpPr>
          <p:nvPr>
            <p:ph type="title"/>
          </p:nvPr>
        </p:nvSpPr>
        <p:spPr/>
        <p:txBody>
          <a:bodyPr/>
          <a:lstStyle/>
          <a:p>
            <a:r>
              <a:rPr lang="en-TW" dirty="0"/>
              <a:t>Swift BAT</a:t>
            </a:r>
          </a:p>
        </p:txBody>
      </p:sp>
      <p:sp>
        <p:nvSpPr>
          <p:cNvPr id="6" name="Slide Number Placeholder 5">
            <a:extLst>
              <a:ext uri="{FF2B5EF4-FFF2-40B4-BE49-F238E27FC236}">
                <a16:creationId xmlns:a16="http://schemas.microsoft.com/office/drawing/2014/main" id="{5926912F-34A8-81D6-7A77-1AB3E93C26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C9C-21BE-6849-AED8-A070CDCA5E62}" type="slidenum">
              <a:rPr kumimoji="0" lang="en-TW" sz="1200" b="0" i="0" u="none" strike="noStrike" kern="1200" cap="none" spc="0" normalizeH="0" baseline="0" noProof="0" smtClean="0">
                <a:ln>
                  <a:noFill/>
                </a:ln>
                <a:solidFill>
                  <a:prstClr val="white">
                    <a:tint val="82000"/>
                  </a:prstClr>
                </a:solidFill>
                <a:effectLst/>
                <a:uLnTx/>
                <a:uFillTx/>
                <a:latin typeface="Rockwell" panose="020606030202050204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TW" sz="1200" b="0" i="0" u="none" strike="noStrike" kern="1200" cap="none" spc="0" normalizeH="0" baseline="0" noProof="0">
              <a:ln>
                <a:noFill/>
              </a:ln>
              <a:solidFill>
                <a:prstClr val="white">
                  <a:tint val="82000"/>
                </a:prstClr>
              </a:solidFill>
              <a:effectLst/>
              <a:uLnTx/>
              <a:uFillTx/>
              <a:latin typeface="Rockwell" panose="02060603020205020403"/>
              <a:ea typeface="+mn-ea"/>
              <a:cs typeface="+mn-cs"/>
            </a:endParaRPr>
          </a:p>
        </p:txBody>
      </p:sp>
      <p:sp>
        <p:nvSpPr>
          <p:cNvPr id="5" name="Content Placeholder 4">
            <a:extLst>
              <a:ext uri="{FF2B5EF4-FFF2-40B4-BE49-F238E27FC236}">
                <a16:creationId xmlns:a16="http://schemas.microsoft.com/office/drawing/2014/main" id="{EF8C4E52-64B2-81DA-9295-2548CC5AE793}"/>
              </a:ext>
            </a:extLst>
          </p:cNvPr>
          <p:cNvSpPr>
            <a:spLocks noGrp="1"/>
          </p:cNvSpPr>
          <p:nvPr>
            <p:ph idx="1"/>
          </p:nvPr>
        </p:nvSpPr>
        <p:spPr>
          <a:xfrm>
            <a:off x="838199" y="2956493"/>
            <a:ext cx="6524135" cy="3242695"/>
          </a:xfrm>
        </p:spPr>
        <p:txBody>
          <a:bodyPr>
            <a:normAutofit/>
          </a:bodyPr>
          <a:lstStyle/>
          <a:p>
            <a:r>
              <a:rPr lang="en-TW" dirty="0">
                <a:solidFill>
                  <a:schemeClr val="accent6">
                    <a:lumMod val="60000"/>
                    <a:lumOff val="40000"/>
                  </a:schemeClr>
                </a:solidFill>
              </a:rPr>
              <a:t>Monitors GRBs </a:t>
            </a:r>
            <a:r>
              <a:rPr lang="en-TW" dirty="0"/>
              <a:t>and </a:t>
            </a:r>
            <a:r>
              <a:rPr lang="en-TW" dirty="0">
                <a:solidFill>
                  <a:schemeClr val="accent3">
                    <a:lumMod val="40000"/>
                    <a:lumOff val="60000"/>
                  </a:schemeClr>
                </a:solidFill>
              </a:rPr>
              <a:t>slews</a:t>
            </a:r>
            <a:r>
              <a:rPr lang="en-TW" dirty="0"/>
              <a:t> to the direction of the Burst to observe the GRB afterglow using XRT and UVOT.</a:t>
            </a:r>
          </a:p>
          <a:p>
            <a:r>
              <a:rPr lang="en-TW" dirty="0"/>
              <a:t>Event data is stored only during GRB events.</a:t>
            </a:r>
          </a:p>
          <a:p>
            <a:r>
              <a:rPr lang="en-TW" dirty="0"/>
              <a:t>We used a circle of radius 25° around the Crab to select the GRBs.</a:t>
            </a:r>
          </a:p>
        </p:txBody>
      </p:sp>
      <p:grpSp>
        <p:nvGrpSpPr>
          <p:cNvPr id="9" name="Group 8">
            <a:extLst>
              <a:ext uri="{FF2B5EF4-FFF2-40B4-BE49-F238E27FC236}">
                <a16:creationId xmlns:a16="http://schemas.microsoft.com/office/drawing/2014/main" id="{A5462917-A793-7755-A6D6-400222E81A48}"/>
              </a:ext>
            </a:extLst>
          </p:cNvPr>
          <p:cNvGrpSpPr/>
          <p:nvPr/>
        </p:nvGrpSpPr>
        <p:grpSpPr>
          <a:xfrm>
            <a:off x="7746998" y="1059765"/>
            <a:ext cx="3606800" cy="2257562"/>
            <a:chOff x="6191791" y="1847850"/>
            <a:chExt cx="5426872" cy="3443456"/>
          </a:xfrm>
        </p:grpSpPr>
        <p:pic>
          <p:nvPicPr>
            <p:cNvPr id="7170" name="Picture 2">
              <a:extLst>
                <a:ext uri="{FF2B5EF4-FFF2-40B4-BE49-F238E27FC236}">
                  <a16:creationId xmlns:a16="http://schemas.microsoft.com/office/drawing/2014/main" id="{B0E7F169-D142-6F1F-183F-06992453F9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794" y="1847850"/>
              <a:ext cx="5426869" cy="3429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71F4BDA-D060-B73B-82A4-97AAB88239BE}"/>
                </a:ext>
              </a:extLst>
            </p:cNvPr>
            <p:cNvSpPr txBox="1"/>
            <p:nvPr/>
          </p:nvSpPr>
          <p:spPr>
            <a:xfrm>
              <a:off x="6191791" y="4947925"/>
              <a:ext cx="2646302" cy="3433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TW" sz="800" b="0" i="0" u="none" strike="noStrike" kern="1200" cap="none" spc="0" normalizeH="0" baseline="0" noProof="0" dirty="0">
                  <a:ln>
                    <a:noFill/>
                  </a:ln>
                  <a:solidFill>
                    <a:prstClr val="black">
                      <a:lumMod val="95000"/>
                      <a:lumOff val="5000"/>
                    </a:prstClr>
                  </a:solidFill>
                  <a:effectLst/>
                  <a:uLnTx/>
                  <a:uFillTx/>
                  <a:latin typeface="Rockwell" panose="02060603020205020403"/>
                  <a:ea typeface="+mn-ea"/>
                  <a:cs typeface="+mn-cs"/>
                </a:rPr>
                <a:t>Credit : Swift BAT team</a:t>
              </a:r>
            </a:p>
          </p:txBody>
        </p:sp>
      </p:grpSp>
      <p:sp>
        <p:nvSpPr>
          <p:cNvPr id="11" name="TextBox 10">
            <a:extLst>
              <a:ext uri="{FF2B5EF4-FFF2-40B4-BE49-F238E27FC236}">
                <a16:creationId xmlns:a16="http://schemas.microsoft.com/office/drawing/2014/main" id="{00EDE5AE-46C9-AD3B-4E61-BD5574818D1B}"/>
              </a:ext>
            </a:extLst>
          </p:cNvPr>
          <p:cNvSpPr txBox="1"/>
          <p:nvPr/>
        </p:nvSpPr>
        <p:spPr>
          <a:xfrm>
            <a:off x="838199" y="1498538"/>
            <a:ext cx="7034350" cy="138499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TW" sz="2800" b="0" i="0" u="none" strike="noStrike" kern="1200" cap="none" spc="0" normalizeH="0" baseline="0" noProof="0" dirty="0">
                <a:ln>
                  <a:noFill/>
                </a:ln>
                <a:solidFill>
                  <a:prstClr val="white"/>
                </a:solidFill>
                <a:effectLst/>
                <a:uLnTx/>
                <a:uFillTx/>
                <a:latin typeface="Rockwell" panose="02060603020205020403"/>
                <a:ea typeface="+mn-ea"/>
                <a:cs typeface="+mn-cs"/>
              </a:rPr>
              <a:t>Burst Alert Telescope (14-350 keV)</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Rockwell" panose="02060603020205020403"/>
                <a:ea typeface="+mn-ea"/>
                <a:cs typeface="+mn-cs"/>
              </a:rPr>
              <a:t>1.4 Sr ~ 4595.92 sq. deg FOV at 50% partial coding</a:t>
            </a:r>
          </a:p>
        </p:txBody>
      </p:sp>
      <p:pic>
        <p:nvPicPr>
          <p:cNvPr id="4" name="Picture 3">
            <a:extLst>
              <a:ext uri="{FF2B5EF4-FFF2-40B4-BE49-F238E27FC236}">
                <a16:creationId xmlns:a16="http://schemas.microsoft.com/office/drawing/2014/main" id="{C7C9482D-F1ED-9AA7-D3C6-3543AA438C04}"/>
              </a:ext>
            </a:extLst>
          </p:cNvPr>
          <p:cNvPicPr>
            <a:picLocks noChangeAspect="1"/>
          </p:cNvPicPr>
          <p:nvPr/>
        </p:nvPicPr>
        <p:blipFill>
          <a:blip r:embed="rId4"/>
          <a:stretch>
            <a:fillRect/>
          </a:stretch>
        </p:blipFill>
        <p:spPr>
          <a:xfrm>
            <a:off x="7746998" y="3381391"/>
            <a:ext cx="3606800" cy="2908300"/>
          </a:xfrm>
          <a:prstGeom prst="rect">
            <a:avLst/>
          </a:prstGeom>
        </p:spPr>
      </p:pic>
    </p:spTree>
    <p:extLst>
      <p:ext uri="{BB962C8B-B14F-4D97-AF65-F5344CB8AC3E}">
        <p14:creationId xmlns:p14="http://schemas.microsoft.com/office/powerpoint/2010/main" val="2461315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89558B2-B9E0-FC83-C859-272DB7A9BB0B}"/>
              </a:ext>
            </a:extLst>
          </p:cNvPr>
          <p:cNvSpPr txBox="1"/>
          <p:nvPr/>
        </p:nvSpPr>
        <p:spPr>
          <a:xfrm>
            <a:off x="838199" y="6362245"/>
            <a:ext cx="10515599" cy="246221"/>
          </a:xfrm>
          <a:prstGeom prst="rect">
            <a:avLst/>
          </a:prstGeom>
          <a:solidFill>
            <a:schemeClr val="bg1">
              <a:lumMod val="50000"/>
              <a:lumOff val="50000"/>
            </a:schemeClr>
          </a:solidFill>
        </p:spPr>
        <p:txBody>
          <a:bodyPr wrap="square" rtlCol="0">
            <a:spAutoFit/>
          </a:bodyPr>
          <a:lstStyle/>
          <a:p>
            <a:r>
              <a:rPr kumimoji="0" lang="en-TW" sz="10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rPr>
              <a:t>Introduction </a:t>
            </a:r>
            <a:r>
              <a:rPr kumimoji="0" lang="en-TW" sz="1000" b="0" i="0" u="none" strike="noStrike" kern="1200" cap="none" spc="0" normalizeH="0" baseline="0" noProof="0" dirty="0">
                <a:ln>
                  <a:noFill/>
                </a:ln>
                <a:solidFill>
                  <a:srgbClr val="002060"/>
                </a:solidFill>
                <a:effectLst/>
                <a:highlight>
                  <a:srgbClr val="808080"/>
                </a:highlight>
                <a:uLnTx/>
                <a:uFillTx/>
                <a:latin typeface="Rockwell" panose="02060603020205020403"/>
                <a:ea typeface="+mn-ea"/>
                <a:cs typeface="+mn-cs"/>
              </a:rPr>
              <a:t>Data Analysis </a:t>
            </a:r>
            <a:r>
              <a:rPr kumimoji="0" lang="en-TW" sz="10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rPr>
              <a:t>Results Discussion Conclusion					</a:t>
            </a:r>
            <a:r>
              <a:rPr kumimoji="0" lang="en-US" sz="1000" b="0" i="0" u="none" strike="noStrike" kern="1200" cap="none" spc="0" normalizeH="0" baseline="0" noProof="0" dirty="0">
                <a:ln>
                  <a:noFill/>
                </a:ln>
                <a:solidFill>
                  <a:prstClr val="white"/>
                </a:solidFill>
                <a:effectLst/>
                <a:highlight>
                  <a:srgbClr val="808080"/>
                </a:highlight>
                <a:uLnTx/>
                <a:uFillTx/>
                <a:latin typeface="Rockwell" panose="02060603020205020403"/>
                <a:ea typeface="+mn-ea"/>
                <a:cs typeface="+mn-cs"/>
              </a:rPr>
              <a:t> abhijithaugustine007@gmail.com</a:t>
            </a:r>
            <a:endParaRPr kumimoji="0" lang="en-TW" sz="18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5F01F212-AD45-4C05-A894-59D9465859E1}"/>
              </a:ext>
            </a:extLst>
          </p:cNvPr>
          <p:cNvSpPr>
            <a:spLocks noGrp="1"/>
          </p:cNvSpPr>
          <p:nvPr>
            <p:ph type="title"/>
          </p:nvPr>
        </p:nvSpPr>
        <p:spPr/>
        <p:txBody>
          <a:bodyPr/>
          <a:lstStyle/>
          <a:p>
            <a:r>
              <a:rPr lang="en-TW" dirty="0"/>
              <a:t>Good Lightcurves</a:t>
            </a:r>
          </a:p>
        </p:txBody>
      </p:sp>
      <p:sp>
        <p:nvSpPr>
          <p:cNvPr id="6" name="Slide Number Placeholder 5">
            <a:extLst>
              <a:ext uri="{FF2B5EF4-FFF2-40B4-BE49-F238E27FC236}">
                <a16:creationId xmlns:a16="http://schemas.microsoft.com/office/drawing/2014/main" id="{5926912F-34A8-81D6-7A77-1AB3E93C26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C9C-21BE-6849-AED8-A070CDCA5E62}" type="slidenum">
              <a:rPr kumimoji="0" lang="en-TW" sz="1200" b="0" i="0" u="none" strike="noStrike" kern="1200" cap="none" spc="0" normalizeH="0" baseline="0" noProof="0" smtClean="0">
                <a:ln>
                  <a:noFill/>
                </a:ln>
                <a:solidFill>
                  <a:prstClr val="white">
                    <a:tint val="82000"/>
                  </a:prstClr>
                </a:solidFill>
                <a:effectLst/>
                <a:uLnTx/>
                <a:uFillTx/>
                <a:latin typeface="Rockwell" panose="020606030202050204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TW" sz="1200" b="0" i="0" u="none" strike="noStrike" kern="1200" cap="none" spc="0" normalizeH="0" baseline="0" noProof="0">
              <a:ln>
                <a:noFill/>
              </a:ln>
              <a:solidFill>
                <a:prstClr val="white">
                  <a:tint val="82000"/>
                </a:prstClr>
              </a:solidFill>
              <a:effectLst/>
              <a:uLnTx/>
              <a:uFillTx/>
              <a:latin typeface="Rockwell" panose="02060603020205020403"/>
              <a:ea typeface="+mn-ea"/>
              <a:cs typeface="+mn-cs"/>
            </a:endParaRPr>
          </a:p>
        </p:txBody>
      </p:sp>
      <p:sp>
        <p:nvSpPr>
          <p:cNvPr id="5" name="Content Placeholder 4">
            <a:extLst>
              <a:ext uri="{FF2B5EF4-FFF2-40B4-BE49-F238E27FC236}">
                <a16:creationId xmlns:a16="http://schemas.microsoft.com/office/drawing/2014/main" id="{EF8C4E52-64B2-81DA-9295-2548CC5AE793}"/>
              </a:ext>
            </a:extLst>
          </p:cNvPr>
          <p:cNvSpPr>
            <a:spLocks noGrp="1"/>
          </p:cNvSpPr>
          <p:nvPr>
            <p:ph idx="1"/>
          </p:nvPr>
        </p:nvSpPr>
        <p:spPr>
          <a:xfrm>
            <a:off x="838201" y="1847850"/>
            <a:ext cx="5308598" cy="4351338"/>
          </a:xfrm>
        </p:spPr>
        <p:txBody>
          <a:bodyPr/>
          <a:lstStyle/>
          <a:p>
            <a:r>
              <a:rPr lang="en-TW" dirty="0"/>
              <a:t>Every background subtracted light curve has 3 parts</a:t>
            </a:r>
          </a:p>
          <a:p>
            <a:pPr lvl="1"/>
            <a:r>
              <a:rPr lang="en-TW" dirty="0"/>
              <a:t>Pre-slew</a:t>
            </a:r>
          </a:p>
          <a:p>
            <a:pPr lvl="1"/>
            <a:r>
              <a:rPr lang="en-TW" dirty="0"/>
              <a:t>Slew</a:t>
            </a:r>
          </a:p>
          <a:p>
            <a:pPr lvl="1"/>
            <a:r>
              <a:rPr lang="en-US" dirty="0"/>
              <a:t>P</a:t>
            </a:r>
            <a:r>
              <a:rPr lang="en-TW" dirty="0"/>
              <a:t>ost-slew</a:t>
            </a:r>
          </a:p>
          <a:p>
            <a:r>
              <a:rPr lang="en-US" dirty="0"/>
              <a:t>U</a:t>
            </a:r>
            <a:r>
              <a:rPr lang="en-TW" dirty="0"/>
              <a:t>sed background subtracted post-slew light curves for spectral analysis.</a:t>
            </a:r>
          </a:p>
          <a:p>
            <a:r>
              <a:rPr lang="en-TW" dirty="0"/>
              <a:t>We got 38 good observations for ~18 years.</a:t>
            </a:r>
          </a:p>
          <a:p>
            <a:pPr marL="457200" lvl="1" indent="0">
              <a:buNone/>
            </a:pPr>
            <a:endParaRPr lang="en-TW" dirty="0"/>
          </a:p>
        </p:txBody>
      </p:sp>
      <p:grpSp>
        <p:nvGrpSpPr>
          <p:cNvPr id="12" name="Group 11">
            <a:extLst>
              <a:ext uri="{FF2B5EF4-FFF2-40B4-BE49-F238E27FC236}">
                <a16:creationId xmlns:a16="http://schemas.microsoft.com/office/drawing/2014/main" id="{20D97F2E-8133-1460-F2EC-FE88D6DFEA10}"/>
              </a:ext>
            </a:extLst>
          </p:cNvPr>
          <p:cNvGrpSpPr/>
          <p:nvPr/>
        </p:nvGrpSpPr>
        <p:grpSpPr>
          <a:xfrm>
            <a:off x="6246222" y="1594893"/>
            <a:ext cx="5107576" cy="4737351"/>
            <a:chOff x="6517640" y="1558642"/>
            <a:chExt cx="4836158" cy="4391714"/>
          </a:xfrm>
        </p:grpSpPr>
        <p:sp>
          <p:nvSpPr>
            <p:cNvPr id="13" name="TextBox 12">
              <a:extLst>
                <a:ext uri="{FF2B5EF4-FFF2-40B4-BE49-F238E27FC236}">
                  <a16:creationId xmlns:a16="http://schemas.microsoft.com/office/drawing/2014/main" id="{4B883923-8F73-979B-1848-4C7C12868245}"/>
                </a:ext>
              </a:extLst>
            </p:cNvPr>
            <p:cNvSpPr txBox="1"/>
            <p:nvPr/>
          </p:nvSpPr>
          <p:spPr>
            <a:xfrm>
              <a:off x="6578600" y="5304025"/>
              <a:ext cx="42287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Rockwell" panose="02060603020205020403"/>
                  <a:ea typeface="+mn-ea"/>
                  <a:cs typeface="+mn-cs"/>
                </a:rPr>
                <a:t>eg</a:t>
              </a: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GRB200907b, </a:t>
              </a:r>
              <a:r>
                <a:rPr kumimoji="0" lang="en-US" sz="1800" b="0" i="0" u="none" strike="noStrike" kern="1200" cap="none" spc="0" normalizeH="0" baseline="0" noProof="0" dirty="0" err="1">
                  <a:ln>
                    <a:noFill/>
                  </a:ln>
                  <a:solidFill>
                    <a:prstClr val="white"/>
                  </a:solidFill>
                  <a:effectLst/>
                  <a:uLnTx/>
                  <a:uFillTx/>
                  <a:latin typeface="Rockwell" panose="02060603020205020403"/>
                  <a:ea typeface="+mn-ea"/>
                  <a:cs typeface="+mn-cs"/>
                </a:rPr>
                <a:t>obsid</a:t>
              </a: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 00995004000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partial coding fraction : 0.97</a:t>
              </a:r>
              <a:endParaRPr kumimoji="0" lang="en-TW"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grpSp>
          <p:nvGrpSpPr>
            <p:cNvPr id="14" name="Group 13">
              <a:extLst>
                <a:ext uri="{FF2B5EF4-FFF2-40B4-BE49-F238E27FC236}">
                  <a16:creationId xmlns:a16="http://schemas.microsoft.com/office/drawing/2014/main" id="{0C23AEA2-34A7-6DCF-E06E-8B8C793A7263}"/>
                </a:ext>
              </a:extLst>
            </p:cNvPr>
            <p:cNvGrpSpPr/>
            <p:nvPr/>
          </p:nvGrpSpPr>
          <p:grpSpPr>
            <a:xfrm>
              <a:off x="6517640" y="2183346"/>
              <a:ext cx="4836158" cy="2936239"/>
              <a:chOff x="6578600" y="2286257"/>
              <a:chExt cx="4836158" cy="2936239"/>
            </a:xfrm>
          </p:grpSpPr>
          <p:pic>
            <p:nvPicPr>
              <p:cNvPr id="21" name="Picture 20">
                <a:extLst>
                  <a:ext uri="{FF2B5EF4-FFF2-40B4-BE49-F238E27FC236}">
                    <a16:creationId xmlns:a16="http://schemas.microsoft.com/office/drawing/2014/main" id="{E674C7CF-7597-3B08-21A9-8B873412A128}"/>
                  </a:ext>
                </a:extLst>
              </p:cNvPr>
              <p:cNvPicPr>
                <a:picLocks noChangeAspect="1"/>
              </p:cNvPicPr>
              <p:nvPr/>
            </p:nvPicPr>
            <p:blipFill>
              <a:blip r:embed="rId3"/>
              <a:stretch>
                <a:fillRect/>
              </a:stretch>
            </p:blipFill>
            <p:spPr>
              <a:xfrm>
                <a:off x="6578600" y="2286257"/>
                <a:ext cx="4836158" cy="2936239"/>
              </a:xfrm>
              <a:prstGeom prst="rect">
                <a:avLst/>
              </a:prstGeom>
            </p:spPr>
          </p:pic>
          <p:cxnSp>
            <p:nvCxnSpPr>
              <p:cNvPr id="22" name="Straight Connector 21">
                <a:extLst>
                  <a:ext uri="{FF2B5EF4-FFF2-40B4-BE49-F238E27FC236}">
                    <a16:creationId xmlns:a16="http://schemas.microsoft.com/office/drawing/2014/main" id="{CD7C1A9E-67F1-CAB1-7132-889DCEE31C0B}"/>
                  </a:ext>
                </a:extLst>
              </p:cNvPr>
              <p:cNvCxnSpPr>
                <a:cxnSpLocks/>
              </p:cNvCxnSpPr>
              <p:nvPr/>
            </p:nvCxnSpPr>
            <p:spPr>
              <a:xfrm flipV="1">
                <a:off x="8273143" y="2351314"/>
                <a:ext cx="0" cy="2473235"/>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Straight Connector 22">
                <a:extLst>
                  <a:ext uri="{FF2B5EF4-FFF2-40B4-BE49-F238E27FC236}">
                    <a16:creationId xmlns:a16="http://schemas.microsoft.com/office/drawing/2014/main" id="{281A452A-6E15-9B26-0A24-AF90FF23C5AD}"/>
                  </a:ext>
                </a:extLst>
              </p:cNvPr>
              <p:cNvCxnSpPr>
                <a:cxnSpLocks/>
              </p:cNvCxnSpPr>
              <p:nvPr/>
            </p:nvCxnSpPr>
            <p:spPr>
              <a:xfrm>
                <a:off x="8429897" y="2351314"/>
                <a:ext cx="0" cy="2473235"/>
              </a:xfrm>
              <a:prstGeom prst="line">
                <a:avLst/>
              </a:prstGeom>
              <a:ln w="1905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15" name="Right Brace 14">
              <a:extLst>
                <a:ext uri="{FF2B5EF4-FFF2-40B4-BE49-F238E27FC236}">
                  <a16:creationId xmlns:a16="http://schemas.microsoft.com/office/drawing/2014/main" id="{A1F134A7-EFD5-368C-E7FC-1A31C7EC8BAB}"/>
                </a:ext>
              </a:extLst>
            </p:cNvPr>
            <p:cNvSpPr/>
            <p:nvPr/>
          </p:nvSpPr>
          <p:spPr>
            <a:xfrm rot="5400000">
              <a:off x="9487984" y="1658989"/>
              <a:ext cx="487679" cy="2725776"/>
            </a:xfrm>
            <a:prstGeom prst="rightBrace">
              <a:avLst/>
            </a:prstGeom>
          </p:spPr>
          <p:style>
            <a:lnRef idx="1">
              <a:schemeClr val="accent6"/>
            </a:lnRef>
            <a:fillRef idx="0">
              <a:schemeClr val="accent6"/>
            </a:fillRef>
            <a:effectRef idx="0">
              <a:schemeClr val="accent6"/>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TW"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6" name="TextBox 15">
              <a:extLst>
                <a:ext uri="{FF2B5EF4-FFF2-40B4-BE49-F238E27FC236}">
                  <a16:creationId xmlns:a16="http://schemas.microsoft.com/office/drawing/2014/main" id="{28669A8B-2D2A-7BEA-39CA-FD915864EFE6}"/>
                </a:ext>
              </a:extLst>
            </p:cNvPr>
            <p:cNvSpPr txBox="1"/>
            <p:nvPr/>
          </p:nvSpPr>
          <p:spPr>
            <a:xfrm>
              <a:off x="9257208" y="3185955"/>
              <a:ext cx="94923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TW" sz="1400" b="0" i="0" u="none" strike="noStrike" kern="1200" cap="none" spc="0" normalizeH="0" baseline="0" noProof="0" dirty="0">
                  <a:ln>
                    <a:noFill/>
                  </a:ln>
                  <a:solidFill>
                    <a:prstClr val="black"/>
                  </a:solidFill>
                  <a:effectLst/>
                  <a:uLnTx/>
                  <a:uFillTx/>
                  <a:latin typeface="Rockwell" panose="02060603020205020403"/>
                  <a:ea typeface="+mn-ea"/>
                  <a:cs typeface="+mn-cs"/>
                </a:rPr>
                <a:t>Post Slew</a:t>
              </a:r>
            </a:p>
          </p:txBody>
        </p:sp>
        <p:sp>
          <p:nvSpPr>
            <p:cNvPr id="17" name="TextBox 16">
              <a:extLst>
                <a:ext uri="{FF2B5EF4-FFF2-40B4-BE49-F238E27FC236}">
                  <a16:creationId xmlns:a16="http://schemas.microsoft.com/office/drawing/2014/main" id="{64D54300-827F-BF5C-93CF-679C7C58A427}"/>
                </a:ext>
              </a:extLst>
            </p:cNvPr>
            <p:cNvSpPr txBox="1"/>
            <p:nvPr/>
          </p:nvSpPr>
          <p:spPr>
            <a:xfrm>
              <a:off x="7279652" y="3521674"/>
              <a:ext cx="50145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TW" sz="1200" b="0" i="0" u="none" strike="noStrike" kern="1200" cap="none" spc="0" normalizeH="0" baseline="0" noProof="0" dirty="0">
                  <a:ln>
                    <a:noFill/>
                  </a:ln>
                  <a:solidFill>
                    <a:prstClr val="black"/>
                  </a:solidFill>
                  <a:effectLst/>
                  <a:uLnTx/>
                  <a:uFillTx/>
                  <a:latin typeface="Rockwell" panose="02060603020205020403"/>
                  <a:ea typeface="+mn-ea"/>
                  <a:cs typeface="+mn-cs"/>
                </a:rPr>
                <a:t>GRB</a:t>
              </a:r>
            </a:p>
          </p:txBody>
        </p:sp>
        <p:cxnSp>
          <p:nvCxnSpPr>
            <p:cNvPr id="18" name="Straight Arrow Connector 17">
              <a:extLst>
                <a:ext uri="{FF2B5EF4-FFF2-40B4-BE49-F238E27FC236}">
                  <a16:creationId xmlns:a16="http://schemas.microsoft.com/office/drawing/2014/main" id="{1F1A807B-F998-F346-94BE-10A1E64832F6}"/>
                </a:ext>
              </a:extLst>
            </p:cNvPr>
            <p:cNvCxnSpPr>
              <a:cxnSpLocks/>
            </p:cNvCxnSpPr>
            <p:nvPr/>
          </p:nvCxnSpPr>
          <p:spPr>
            <a:xfrm>
              <a:off x="7706446" y="3660173"/>
              <a:ext cx="406314" cy="2248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406B6C9B-9B22-1614-0D02-61ECAF0F9C0F}"/>
                </a:ext>
              </a:extLst>
            </p:cNvPr>
            <p:cNvSpPr txBox="1"/>
            <p:nvPr/>
          </p:nvSpPr>
          <p:spPr>
            <a:xfrm>
              <a:off x="6665687" y="1558642"/>
              <a:ext cx="425486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TW" sz="1400" b="0" i="0" u="none" strike="noStrike" kern="1200" cap="none" spc="0" normalizeH="0" baseline="0" noProof="0" dirty="0">
                  <a:ln>
                    <a:noFill/>
                  </a:ln>
                  <a:solidFill>
                    <a:prstClr val="white"/>
                  </a:solidFill>
                  <a:effectLst/>
                  <a:uLnTx/>
                  <a:uFillTx/>
                  <a:latin typeface="Rockwell" panose="02060603020205020403"/>
                  <a:ea typeface="+mn-ea"/>
                  <a:cs typeface="+mn-cs"/>
                </a:rPr>
                <a:t>The spacecraft slews towards the location of GRB</a:t>
              </a:r>
            </a:p>
          </p:txBody>
        </p:sp>
        <p:sp>
          <p:nvSpPr>
            <p:cNvPr id="20" name="Down Arrow 19">
              <a:extLst>
                <a:ext uri="{FF2B5EF4-FFF2-40B4-BE49-F238E27FC236}">
                  <a16:creationId xmlns:a16="http://schemas.microsoft.com/office/drawing/2014/main" id="{E5EDBE0A-4574-52DF-DF52-7F0893C97C0A}"/>
                </a:ext>
              </a:extLst>
            </p:cNvPr>
            <p:cNvSpPr/>
            <p:nvPr/>
          </p:nvSpPr>
          <p:spPr>
            <a:xfrm>
              <a:off x="8212183" y="1866419"/>
              <a:ext cx="156752" cy="345194"/>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TW"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grpSp>
    </p:spTree>
    <p:extLst>
      <p:ext uri="{BB962C8B-B14F-4D97-AF65-F5344CB8AC3E}">
        <p14:creationId xmlns:p14="http://schemas.microsoft.com/office/powerpoint/2010/main" val="3342679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89558B2-B9E0-FC83-C859-272DB7A9BB0B}"/>
              </a:ext>
            </a:extLst>
          </p:cNvPr>
          <p:cNvSpPr txBox="1"/>
          <p:nvPr/>
        </p:nvSpPr>
        <p:spPr>
          <a:xfrm>
            <a:off x="838199" y="6362245"/>
            <a:ext cx="10515599" cy="246221"/>
          </a:xfrm>
          <a:prstGeom prst="rect">
            <a:avLst/>
          </a:prstGeom>
          <a:solidFill>
            <a:schemeClr val="bg1">
              <a:lumMod val="50000"/>
              <a:lumOff val="50000"/>
            </a:schemeClr>
          </a:solidFill>
        </p:spPr>
        <p:txBody>
          <a:bodyPr wrap="square" rtlCol="0">
            <a:spAutoFit/>
          </a:bodyPr>
          <a:lstStyle/>
          <a:p>
            <a:r>
              <a:rPr kumimoji="0" lang="en-TW" sz="10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rPr>
              <a:t>Introduction Data </a:t>
            </a:r>
            <a:r>
              <a:rPr kumimoji="0" lang="en-TW" sz="1000" b="0" i="0" u="none" strike="noStrike" kern="1200" cap="none" spc="0" normalizeH="0" baseline="0" noProof="0" dirty="0">
                <a:ln>
                  <a:noFill/>
                </a:ln>
                <a:solidFill>
                  <a:srgbClr val="002060"/>
                </a:solidFill>
                <a:effectLst/>
                <a:highlight>
                  <a:srgbClr val="808080"/>
                </a:highlight>
                <a:uLnTx/>
                <a:uFillTx/>
                <a:latin typeface="Rockwell" panose="02060603020205020403"/>
                <a:ea typeface="+mn-ea"/>
                <a:cs typeface="+mn-cs"/>
              </a:rPr>
              <a:t>Analysis</a:t>
            </a:r>
            <a:r>
              <a:rPr kumimoji="0" lang="en-TW" sz="10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rPr>
              <a:t> Results Discussion Conclusion					</a:t>
            </a:r>
            <a:r>
              <a:rPr kumimoji="0" lang="en-US" sz="1000" b="0" i="0" u="none" strike="noStrike" kern="1200" cap="none" spc="0" normalizeH="0" baseline="0" noProof="0" dirty="0">
                <a:ln>
                  <a:noFill/>
                </a:ln>
                <a:solidFill>
                  <a:prstClr val="white"/>
                </a:solidFill>
                <a:effectLst/>
                <a:highlight>
                  <a:srgbClr val="808080"/>
                </a:highlight>
                <a:uLnTx/>
                <a:uFillTx/>
                <a:latin typeface="Rockwell" panose="02060603020205020403"/>
                <a:ea typeface="+mn-ea"/>
                <a:cs typeface="+mn-cs"/>
              </a:rPr>
              <a:t> abhijithaugustine007@gmail.com</a:t>
            </a:r>
            <a:endParaRPr kumimoji="0" lang="en-TW" sz="18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5F01F212-AD45-4C05-A894-59D9465859E1}"/>
              </a:ext>
            </a:extLst>
          </p:cNvPr>
          <p:cNvSpPr>
            <a:spLocks noGrp="1"/>
          </p:cNvSpPr>
          <p:nvPr>
            <p:ph type="title"/>
          </p:nvPr>
        </p:nvSpPr>
        <p:spPr/>
        <p:txBody>
          <a:bodyPr/>
          <a:lstStyle/>
          <a:p>
            <a:r>
              <a:rPr lang="en-TW" dirty="0"/>
              <a:t>Spectral Analysis</a:t>
            </a:r>
          </a:p>
        </p:txBody>
      </p:sp>
      <p:sp>
        <p:nvSpPr>
          <p:cNvPr id="6" name="Slide Number Placeholder 5">
            <a:extLst>
              <a:ext uri="{FF2B5EF4-FFF2-40B4-BE49-F238E27FC236}">
                <a16:creationId xmlns:a16="http://schemas.microsoft.com/office/drawing/2014/main" id="{5926912F-34A8-81D6-7A77-1AB3E93C26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C9C-21BE-6849-AED8-A070CDCA5E62}" type="slidenum">
              <a:rPr kumimoji="0" lang="en-TW" sz="1200" b="0" i="0" u="none" strike="noStrike" kern="1200" cap="none" spc="0" normalizeH="0" baseline="0" noProof="0" smtClean="0">
                <a:ln>
                  <a:noFill/>
                </a:ln>
                <a:solidFill>
                  <a:prstClr val="white">
                    <a:tint val="82000"/>
                  </a:prstClr>
                </a:solidFill>
                <a:effectLst/>
                <a:uLnTx/>
                <a:uFillTx/>
                <a:latin typeface="Rockwell" panose="020606030202050204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TW" sz="1200" b="0" i="0" u="none" strike="noStrike" kern="1200" cap="none" spc="0" normalizeH="0" baseline="0" noProof="0">
              <a:ln>
                <a:noFill/>
              </a:ln>
              <a:solidFill>
                <a:prstClr val="white">
                  <a:tint val="82000"/>
                </a:prstClr>
              </a:solidFill>
              <a:effectLst/>
              <a:uLnTx/>
              <a:uFillTx/>
              <a:latin typeface="Rockwell" panose="02060603020205020403"/>
              <a:ea typeface="+mn-ea"/>
              <a:cs typeface="+mn-cs"/>
            </a:endParaRP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4C2F085-6440-E3E3-407D-DA98A3B2FE7B}"/>
                  </a:ext>
                </a:extLst>
              </p:cNvPr>
              <p:cNvSpPr>
                <a:spLocks noGrp="1"/>
              </p:cNvSpPr>
              <p:nvPr>
                <p:ph idx="1"/>
              </p:nvPr>
            </p:nvSpPr>
            <p:spPr>
              <a:xfrm>
                <a:off x="613591" y="1850797"/>
                <a:ext cx="5482409" cy="4351338"/>
              </a:xfrm>
            </p:spPr>
            <p:txBody>
              <a:bodyPr/>
              <a:lstStyle/>
              <a:p>
                <a:r>
                  <a:rPr lang="en-TW" dirty="0"/>
                  <a:t>X</a:t>
                </a:r>
                <a:r>
                  <a:rPr lang="en-US" dirty="0"/>
                  <a:t>s</a:t>
                </a:r>
                <a:r>
                  <a:rPr lang="en-TW" dirty="0"/>
                  <a:t>pec</a:t>
                </a:r>
              </a:p>
              <a:p>
                <a:r>
                  <a:rPr lang="en-TW" dirty="0"/>
                  <a:t>Power law pegged</a:t>
                </a:r>
                <a:r>
                  <a:rPr lang="en-US" dirty="0"/>
                  <a:t> </a:t>
                </a:r>
                <a:r>
                  <a:rPr lang="en-TW" dirty="0"/>
                  <a:t>with </a:t>
                </a:r>
                <a:r>
                  <a:rPr lang="en-US" dirty="0"/>
                  <a:t>normalization (15-150 keV) </a:t>
                </a:r>
                <a:endParaRPr lang="en-TW" dirty="0"/>
              </a:p>
              <a:p>
                <a:pPr marL="0" indent="0">
                  <a:buNone/>
                </a:pPr>
                <a:r>
                  <a:rPr lang="en-TW" dirty="0"/>
                  <a:t>		A(E) = K</a:t>
                </a:r>
                <a14:m>
                  <m:oMath xmlns:m="http://schemas.openxmlformats.org/officeDocument/2006/math">
                    <m:sSup>
                      <m:sSupPr>
                        <m:ctrlPr>
                          <a:rPr lang="en-TW" i="1" smtClean="0">
                            <a:latin typeface="Cambria Math" panose="02040503050406030204" pitchFamily="18" charset="0"/>
                          </a:rPr>
                        </m:ctrlPr>
                      </m:sSupPr>
                      <m:e>
                        <m:r>
                          <a:rPr lang="en-US" b="0" i="1" smtClean="0">
                            <a:latin typeface="Cambria Math" panose="02040503050406030204" pitchFamily="18" charset="0"/>
                          </a:rPr>
                          <m:t>𝐸</m:t>
                        </m:r>
                      </m:e>
                      <m:sup>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𝛼</m:t>
                        </m:r>
                      </m:sup>
                    </m:sSup>
                  </m:oMath>
                </a14:m>
                <a:endParaRPr lang="en-TW" dirty="0"/>
              </a:p>
              <a:p>
                <a:r>
                  <a:rPr lang="en-TW" dirty="0"/>
                  <a:t>We obtained photon indices and flux from 38 observations.</a:t>
                </a:r>
              </a:p>
              <a:p>
                <a:r>
                  <a:rPr lang="en-TW" dirty="0"/>
                  <a:t>Long term, i.e, from Feb. 2006 to August 2023.</a:t>
                </a:r>
              </a:p>
            </p:txBody>
          </p:sp>
        </mc:Choice>
        <mc:Fallback xmlns="">
          <p:sp>
            <p:nvSpPr>
              <p:cNvPr id="5" name="Content Placeholder 4">
                <a:extLst>
                  <a:ext uri="{FF2B5EF4-FFF2-40B4-BE49-F238E27FC236}">
                    <a16:creationId xmlns:a16="http://schemas.microsoft.com/office/drawing/2014/main" id="{C4C2F085-6440-E3E3-407D-DA98A3B2FE7B}"/>
                  </a:ext>
                </a:extLst>
              </p:cNvPr>
              <p:cNvSpPr>
                <a:spLocks noGrp="1" noRot="1" noChangeAspect="1" noMove="1" noResize="1" noEditPoints="1" noAdjustHandles="1" noChangeArrowheads="1" noChangeShapeType="1" noTextEdit="1"/>
              </p:cNvSpPr>
              <p:nvPr>
                <p:ph idx="1"/>
              </p:nvPr>
            </p:nvSpPr>
            <p:spPr>
              <a:xfrm>
                <a:off x="613591" y="1850797"/>
                <a:ext cx="5482409" cy="4351338"/>
              </a:xfrm>
              <a:blipFill>
                <a:blip r:embed="rId3"/>
                <a:stretch>
                  <a:fillRect l="-2079" t="-2326"/>
                </a:stretch>
              </a:blipFill>
            </p:spPr>
            <p:txBody>
              <a:bodyPr/>
              <a:lstStyle/>
              <a:p>
                <a:r>
                  <a:rPr lang="en-TW">
                    <a:noFill/>
                  </a:rPr>
                  <a:t> </a:t>
                </a:r>
              </a:p>
            </p:txBody>
          </p:sp>
        </mc:Fallback>
      </mc:AlternateContent>
      <p:pic>
        <p:nvPicPr>
          <p:cNvPr id="4" name="Picture 3">
            <a:extLst>
              <a:ext uri="{FF2B5EF4-FFF2-40B4-BE49-F238E27FC236}">
                <a16:creationId xmlns:a16="http://schemas.microsoft.com/office/drawing/2014/main" id="{D5D6623E-AA24-0A54-C470-CFC53EC1B22F}"/>
              </a:ext>
            </a:extLst>
          </p:cNvPr>
          <p:cNvPicPr>
            <a:picLocks noChangeAspect="1"/>
          </p:cNvPicPr>
          <p:nvPr/>
        </p:nvPicPr>
        <p:blipFill>
          <a:blip r:embed="rId4"/>
          <a:stretch>
            <a:fillRect/>
          </a:stretch>
        </p:blipFill>
        <p:spPr>
          <a:xfrm>
            <a:off x="6146983" y="1850797"/>
            <a:ext cx="5206815" cy="4032018"/>
          </a:xfrm>
          <a:prstGeom prst="rect">
            <a:avLst/>
          </a:prstGeom>
        </p:spPr>
      </p:pic>
    </p:spTree>
    <p:extLst>
      <p:ext uri="{BB962C8B-B14F-4D97-AF65-F5344CB8AC3E}">
        <p14:creationId xmlns:p14="http://schemas.microsoft.com/office/powerpoint/2010/main" val="229581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A34A21-9F20-8E32-8B37-8FD980A6E0E0}"/>
              </a:ext>
            </a:extLst>
          </p:cNvPr>
          <p:cNvSpPr txBox="1"/>
          <p:nvPr/>
        </p:nvSpPr>
        <p:spPr>
          <a:xfrm>
            <a:off x="838199" y="6362245"/>
            <a:ext cx="10515599" cy="246221"/>
          </a:xfrm>
          <a:prstGeom prst="rect">
            <a:avLst/>
          </a:prstGeom>
          <a:solidFill>
            <a:schemeClr val="bg1">
              <a:lumMod val="50000"/>
              <a:lumOff val="50000"/>
            </a:schemeClr>
          </a:solidFill>
        </p:spPr>
        <p:txBody>
          <a:bodyPr wrap="square" rtlCol="0">
            <a:spAutoFit/>
          </a:bodyPr>
          <a:lstStyle/>
          <a:p>
            <a:r>
              <a:rPr kumimoji="0" lang="en-TW" sz="10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rPr>
              <a:t>Introduction Data Analysis </a:t>
            </a:r>
            <a:r>
              <a:rPr kumimoji="0" lang="en-TW" sz="1000" b="0" i="0" u="none" strike="noStrike" kern="1200" cap="none" spc="0" normalizeH="0" baseline="0" noProof="0" dirty="0">
                <a:ln>
                  <a:noFill/>
                </a:ln>
                <a:solidFill>
                  <a:srgbClr val="0E2841">
                    <a:lumMod val="90000"/>
                    <a:lumOff val="10000"/>
                  </a:srgbClr>
                </a:solidFill>
                <a:effectLst/>
                <a:highlight>
                  <a:srgbClr val="808080"/>
                </a:highlight>
                <a:uLnTx/>
                <a:uFillTx/>
                <a:latin typeface="Rockwell" panose="02060603020205020403"/>
                <a:ea typeface="+mn-ea"/>
                <a:cs typeface="+mn-cs"/>
              </a:rPr>
              <a:t>Results</a:t>
            </a:r>
            <a:r>
              <a:rPr kumimoji="0" lang="en-TW" sz="10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rPr>
              <a:t> Discussion Conclusion					</a:t>
            </a:r>
            <a:r>
              <a:rPr kumimoji="0" lang="en-US" sz="1000" b="0" i="0" u="none" strike="noStrike" kern="1200" cap="none" spc="0" normalizeH="0" baseline="0" noProof="0" dirty="0">
                <a:ln>
                  <a:noFill/>
                </a:ln>
                <a:solidFill>
                  <a:prstClr val="white"/>
                </a:solidFill>
                <a:effectLst/>
                <a:highlight>
                  <a:srgbClr val="808080"/>
                </a:highlight>
                <a:uLnTx/>
                <a:uFillTx/>
                <a:latin typeface="Rockwell" panose="02060603020205020403"/>
                <a:ea typeface="+mn-ea"/>
                <a:cs typeface="+mn-cs"/>
              </a:rPr>
              <a:t> abhijithaugustine007@gmail.com</a:t>
            </a:r>
            <a:endParaRPr kumimoji="0" lang="en-TW" sz="1800" b="0" i="0" u="none" strike="noStrike" kern="1200" cap="none" spc="0" normalizeH="0" baseline="0" noProof="0" dirty="0">
              <a:ln>
                <a:noFill/>
              </a:ln>
              <a:solidFill>
                <a:srgbClr val="A02B93"/>
              </a:solidFill>
              <a:effectLst/>
              <a:highlight>
                <a:srgbClr val="808080"/>
              </a:highligh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17790D80-659B-2518-7884-85EF70620E4C}"/>
              </a:ext>
            </a:extLst>
          </p:cNvPr>
          <p:cNvSpPr>
            <a:spLocks noGrp="1"/>
          </p:cNvSpPr>
          <p:nvPr>
            <p:ph type="title"/>
          </p:nvPr>
        </p:nvSpPr>
        <p:spPr>
          <a:xfrm>
            <a:off x="838200" y="365125"/>
            <a:ext cx="6710082" cy="746499"/>
          </a:xfrm>
        </p:spPr>
        <p:txBody>
          <a:bodyPr/>
          <a:lstStyle/>
          <a:p>
            <a:r>
              <a:rPr lang="en-TW" dirty="0"/>
              <a:t>The table of observations</a:t>
            </a:r>
          </a:p>
        </p:txBody>
      </p:sp>
      <p:sp>
        <p:nvSpPr>
          <p:cNvPr id="4" name="Slide Number Placeholder 3">
            <a:extLst>
              <a:ext uri="{FF2B5EF4-FFF2-40B4-BE49-F238E27FC236}">
                <a16:creationId xmlns:a16="http://schemas.microsoft.com/office/drawing/2014/main" id="{4D1B845B-9018-6513-2F25-9E974B88D6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C9C-21BE-6849-AED8-A070CDCA5E62}" type="slidenum">
              <a:rPr kumimoji="0" lang="en-TW" sz="1200" b="0" i="0" u="none" strike="noStrike" kern="1200" cap="none" spc="0" normalizeH="0" baseline="0" noProof="0" smtClean="0">
                <a:ln>
                  <a:noFill/>
                </a:ln>
                <a:solidFill>
                  <a:prstClr val="white">
                    <a:tint val="82000"/>
                  </a:prstClr>
                </a:solidFill>
                <a:effectLst/>
                <a:uLnTx/>
                <a:uFillTx/>
                <a:latin typeface="Rockwell" panose="020606030202050204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TW" sz="1200" b="0" i="0" u="none" strike="noStrike" kern="1200" cap="none" spc="0" normalizeH="0" baseline="0" noProof="0">
              <a:ln>
                <a:noFill/>
              </a:ln>
              <a:solidFill>
                <a:prstClr val="white">
                  <a:tint val="82000"/>
                </a:prstClr>
              </a:solidFill>
              <a:effectLst/>
              <a:uLnTx/>
              <a:uFillTx/>
              <a:latin typeface="Rockwell" panose="02060603020205020403"/>
              <a:ea typeface="+mn-ea"/>
              <a:cs typeface="+mn-cs"/>
            </a:endParaRPr>
          </a:p>
        </p:txBody>
      </p:sp>
      <p:graphicFrame>
        <p:nvGraphicFramePr>
          <p:cNvPr id="12" name="Content Placeholder 11">
            <a:extLst>
              <a:ext uri="{FF2B5EF4-FFF2-40B4-BE49-F238E27FC236}">
                <a16:creationId xmlns:a16="http://schemas.microsoft.com/office/drawing/2014/main" id="{C9372B40-44CA-2A6D-2EAC-010738C4AA4E}"/>
              </a:ext>
            </a:extLst>
          </p:cNvPr>
          <p:cNvGraphicFramePr>
            <a:graphicFrameLocks noGrp="1"/>
          </p:cNvGraphicFramePr>
          <p:nvPr>
            <p:ph idx="1"/>
          </p:nvPr>
        </p:nvGraphicFramePr>
        <p:xfrm>
          <a:off x="838199" y="1028692"/>
          <a:ext cx="11022107" cy="5303553"/>
        </p:xfrm>
        <a:graphic>
          <a:graphicData uri="http://schemas.openxmlformats.org/drawingml/2006/table">
            <a:tbl>
              <a:tblPr firstCol="1">
                <a:tableStyleId>{3C2FFA5D-87B4-456A-9821-1D502468CF0F}</a:tableStyleId>
              </a:tblPr>
              <a:tblGrid>
                <a:gridCol w="311332">
                  <a:extLst>
                    <a:ext uri="{9D8B030D-6E8A-4147-A177-3AD203B41FA5}">
                      <a16:colId xmlns:a16="http://schemas.microsoft.com/office/drawing/2014/main" val="2317173192"/>
                    </a:ext>
                  </a:extLst>
                </a:gridCol>
                <a:gridCol w="757646">
                  <a:extLst>
                    <a:ext uri="{9D8B030D-6E8A-4147-A177-3AD203B41FA5}">
                      <a16:colId xmlns:a16="http://schemas.microsoft.com/office/drawing/2014/main" val="2914564826"/>
                    </a:ext>
                  </a:extLst>
                </a:gridCol>
                <a:gridCol w="855573">
                  <a:extLst>
                    <a:ext uri="{9D8B030D-6E8A-4147-A177-3AD203B41FA5}">
                      <a16:colId xmlns:a16="http://schemas.microsoft.com/office/drawing/2014/main" val="16002307"/>
                    </a:ext>
                  </a:extLst>
                </a:gridCol>
                <a:gridCol w="641517">
                  <a:extLst>
                    <a:ext uri="{9D8B030D-6E8A-4147-A177-3AD203B41FA5}">
                      <a16:colId xmlns:a16="http://schemas.microsoft.com/office/drawing/2014/main" val="2420753581"/>
                    </a:ext>
                  </a:extLst>
                </a:gridCol>
                <a:gridCol w="641517">
                  <a:extLst>
                    <a:ext uri="{9D8B030D-6E8A-4147-A177-3AD203B41FA5}">
                      <a16:colId xmlns:a16="http://schemas.microsoft.com/office/drawing/2014/main" val="2182135714"/>
                    </a:ext>
                  </a:extLst>
                </a:gridCol>
                <a:gridCol w="641517">
                  <a:extLst>
                    <a:ext uri="{9D8B030D-6E8A-4147-A177-3AD203B41FA5}">
                      <a16:colId xmlns:a16="http://schemas.microsoft.com/office/drawing/2014/main" val="192374825"/>
                    </a:ext>
                  </a:extLst>
                </a:gridCol>
                <a:gridCol w="641517">
                  <a:extLst>
                    <a:ext uri="{9D8B030D-6E8A-4147-A177-3AD203B41FA5}">
                      <a16:colId xmlns:a16="http://schemas.microsoft.com/office/drawing/2014/main" val="2398546702"/>
                    </a:ext>
                  </a:extLst>
                </a:gridCol>
                <a:gridCol w="641517">
                  <a:extLst>
                    <a:ext uri="{9D8B030D-6E8A-4147-A177-3AD203B41FA5}">
                      <a16:colId xmlns:a16="http://schemas.microsoft.com/office/drawing/2014/main" val="3037604483"/>
                    </a:ext>
                  </a:extLst>
                </a:gridCol>
                <a:gridCol w="641517">
                  <a:extLst>
                    <a:ext uri="{9D8B030D-6E8A-4147-A177-3AD203B41FA5}">
                      <a16:colId xmlns:a16="http://schemas.microsoft.com/office/drawing/2014/main" val="1646899265"/>
                    </a:ext>
                  </a:extLst>
                </a:gridCol>
                <a:gridCol w="641517">
                  <a:extLst>
                    <a:ext uri="{9D8B030D-6E8A-4147-A177-3AD203B41FA5}">
                      <a16:colId xmlns:a16="http://schemas.microsoft.com/office/drawing/2014/main" val="1957973859"/>
                    </a:ext>
                  </a:extLst>
                </a:gridCol>
                <a:gridCol w="641517">
                  <a:extLst>
                    <a:ext uri="{9D8B030D-6E8A-4147-A177-3AD203B41FA5}">
                      <a16:colId xmlns:a16="http://schemas.microsoft.com/office/drawing/2014/main" val="1598548659"/>
                    </a:ext>
                  </a:extLst>
                </a:gridCol>
                <a:gridCol w="641517">
                  <a:extLst>
                    <a:ext uri="{9D8B030D-6E8A-4147-A177-3AD203B41FA5}">
                      <a16:colId xmlns:a16="http://schemas.microsoft.com/office/drawing/2014/main" val="3944085983"/>
                    </a:ext>
                  </a:extLst>
                </a:gridCol>
                <a:gridCol w="641517">
                  <a:extLst>
                    <a:ext uri="{9D8B030D-6E8A-4147-A177-3AD203B41FA5}">
                      <a16:colId xmlns:a16="http://schemas.microsoft.com/office/drawing/2014/main" val="4290462709"/>
                    </a:ext>
                  </a:extLst>
                </a:gridCol>
                <a:gridCol w="557751">
                  <a:extLst>
                    <a:ext uri="{9D8B030D-6E8A-4147-A177-3AD203B41FA5}">
                      <a16:colId xmlns:a16="http://schemas.microsoft.com/office/drawing/2014/main" val="1041444000"/>
                    </a:ext>
                  </a:extLst>
                </a:gridCol>
                <a:gridCol w="725283">
                  <a:extLst>
                    <a:ext uri="{9D8B030D-6E8A-4147-A177-3AD203B41FA5}">
                      <a16:colId xmlns:a16="http://schemas.microsoft.com/office/drawing/2014/main" val="988332390"/>
                    </a:ext>
                  </a:extLst>
                </a:gridCol>
                <a:gridCol w="641517">
                  <a:extLst>
                    <a:ext uri="{9D8B030D-6E8A-4147-A177-3AD203B41FA5}">
                      <a16:colId xmlns:a16="http://schemas.microsoft.com/office/drawing/2014/main" val="64219905"/>
                    </a:ext>
                  </a:extLst>
                </a:gridCol>
                <a:gridCol w="757835">
                  <a:extLst>
                    <a:ext uri="{9D8B030D-6E8A-4147-A177-3AD203B41FA5}">
                      <a16:colId xmlns:a16="http://schemas.microsoft.com/office/drawing/2014/main" val="1043174941"/>
                    </a:ext>
                  </a:extLst>
                </a:gridCol>
              </a:tblGrid>
              <a:tr h="104264">
                <a:tc>
                  <a:txBody>
                    <a:bodyPr/>
                    <a:lstStyle/>
                    <a:p>
                      <a:pPr marL="0" indent="0" algn="ctr" rtl="0" fontAlgn="b" latinLnBrk="1">
                        <a:lnSpc>
                          <a:spcPct val="150000"/>
                        </a:lnSpc>
                        <a:buFontTx/>
                        <a:buNone/>
                      </a:pPr>
                      <a:r>
                        <a:rPr lang="en-US" sz="600" b="0" spc="0" dirty="0">
                          <a:effectLst/>
                        </a:rPr>
                        <a:t>NO.</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OBS_ID</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GRB</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DATE</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START_TIME</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STOP_TIME</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GTI(S)</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P_CODE</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CHI-SQ</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BINS</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RED_CHI_SQ</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GAMMA</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GAMMA_ERR</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FLUX</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FLUX_ERR_LOWER</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FLUX_ERR_UPPER</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START_TIME_MJD</a:t>
                      </a:r>
                      <a:endParaRPr lang="en-US"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3264682203"/>
                  </a:ext>
                </a:extLst>
              </a:tr>
              <a:tr h="153084">
                <a:tc>
                  <a:txBody>
                    <a:bodyPr/>
                    <a:lstStyle/>
                    <a:p>
                      <a:pPr marL="0" indent="0" algn="ctr" rtl="0" fontAlgn="b" latinLnBrk="1">
                        <a:lnSpc>
                          <a:spcPct val="150000"/>
                        </a:lnSpc>
                        <a:buFontTx/>
                        <a:buNone/>
                      </a:pPr>
                      <a:r>
                        <a:rPr lang="en-TW" sz="600" b="0" spc="0" dirty="0">
                          <a:effectLst/>
                        </a:rPr>
                        <a:t>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1182085000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BURST (76.240, 19.561)</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2023-08-02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712652058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712652819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761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0.99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41.15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0.7348214286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2.13852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0.0331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1.97E-08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1.95E-08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2.00E-08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60158.27424</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1583527964"/>
                  </a:ext>
                </a:extLst>
              </a:tr>
              <a:tr h="104264">
                <a:tc>
                  <a:txBody>
                    <a:bodyPr/>
                    <a:lstStyle/>
                    <a:p>
                      <a:pPr marL="0" indent="0" algn="ctr" rtl="0" fontAlgn="b" latinLnBrk="1">
                        <a:lnSpc>
                          <a:spcPct val="150000"/>
                        </a:lnSpc>
                        <a:buFontTx/>
                        <a:buNone/>
                      </a:pPr>
                      <a:r>
                        <a:rPr lang="en-TW" sz="600" b="0" spc="0" dirty="0">
                          <a:effectLst/>
                        </a:rPr>
                        <a:t>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1125809000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GRB220930A</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2022-09-30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686229335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686230096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761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0.79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45.96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0.8207142857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2.13678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0.039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2.08E-08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2.06E-08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2.12E-08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59852.45413</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741107361"/>
                  </a:ext>
                </a:extLst>
              </a:tr>
              <a:tr h="153084">
                <a:tc>
                  <a:txBody>
                    <a:bodyPr/>
                    <a:lstStyle/>
                    <a:p>
                      <a:pPr marL="0" indent="0" algn="ctr" rtl="0" fontAlgn="b" latinLnBrk="1">
                        <a:lnSpc>
                          <a:spcPct val="150000"/>
                        </a:lnSpc>
                        <a:buFontTx/>
                        <a:buNone/>
                      </a:pPr>
                      <a:r>
                        <a:rPr lang="en-TW" sz="600" b="0" spc="0" dirty="0">
                          <a:effectLst/>
                        </a:rPr>
                        <a:t>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1104842000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BURST (85.577, 14.033)</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2022-05-01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673127601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673128142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541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0.89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61.33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1.095178571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2.17741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0.0402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1.92E-08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1.90E-08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1.97E-08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59700.81522</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2679807434"/>
                  </a:ext>
                </a:extLst>
              </a:tr>
              <a:tr h="104264">
                <a:tc>
                  <a:txBody>
                    <a:bodyPr/>
                    <a:lstStyle/>
                    <a:p>
                      <a:pPr marL="0" indent="0" algn="ctr" rtl="0" fontAlgn="b" latinLnBrk="1">
                        <a:lnSpc>
                          <a:spcPct val="150000"/>
                        </a:lnSpc>
                        <a:buFontTx/>
                        <a:buNone/>
                      </a:pPr>
                      <a:r>
                        <a:rPr lang="en-TW" sz="600" b="0" spc="0" dirty="0">
                          <a:effectLst/>
                        </a:rPr>
                        <a:t>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1104692000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GRB220430A</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2022-04-30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673019739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673020464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725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0.83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39.09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0.6980357143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2.16589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0.0384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1.82E-08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1.79E-08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1.85E-08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59699.5662</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1999831422"/>
                  </a:ext>
                </a:extLst>
              </a:tr>
              <a:tr h="104264">
                <a:tc>
                  <a:txBody>
                    <a:bodyPr/>
                    <a:lstStyle/>
                    <a:p>
                      <a:pPr marL="0" indent="0" algn="ctr" rtl="0" fontAlgn="b" latinLnBrk="1">
                        <a:lnSpc>
                          <a:spcPct val="150000"/>
                        </a:lnSpc>
                        <a:buFontTx/>
                        <a:buNone/>
                      </a:pPr>
                      <a:r>
                        <a:rPr lang="en-TW" sz="600" b="0" spc="0" dirty="0">
                          <a:effectLst/>
                        </a:rPr>
                        <a:t>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1090472000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GRB211221A</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2021-12-21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661812587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661813504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917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0.64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46.85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0.8366071429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2.0319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0.0401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1.66E-08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1.64E-08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1.70E-08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59476.00736</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3703209207"/>
                  </a:ext>
                </a:extLst>
              </a:tr>
              <a:tr h="104264">
                <a:tc>
                  <a:txBody>
                    <a:bodyPr/>
                    <a:lstStyle/>
                    <a:p>
                      <a:pPr marL="0" indent="0" algn="ctr" rtl="0" fontAlgn="b" latinLnBrk="1">
                        <a:lnSpc>
                          <a:spcPct val="150000"/>
                        </a:lnSpc>
                        <a:buFontTx/>
                        <a:buNone/>
                      </a:pPr>
                      <a:r>
                        <a:rPr lang="en-TW" sz="600" b="0" spc="0" dirty="0">
                          <a:effectLst/>
                        </a:rPr>
                        <a:t>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1073893000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GRB210919A</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2021-09-19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653704208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653705513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1305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0.98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50.56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0.9028571429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2.15861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0.0361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2.03E-08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2.00E-08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2.06E-08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59281.26387</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68055702"/>
                  </a:ext>
                </a:extLst>
              </a:tr>
              <a:tr h="104264">
                <a:tc>
                  <a:txBody>
                    <a:bodyPr/>
                    <a:lstStyle/>
                    <a:p>
                      <a:pPr marL="0" indent="0" algn="ctr" rtl="0" fontAlgn="b" latinLnBrk="1">
                        <a:lnSpc>
                          <a:spcPct val="150000"/>
                        </a:lnSpc>
                        <a:buFontTx/>
                        <a:buNone/>
                      </a:pPr>
                      <a:r>
                        <a:rPr lang="en-TW" sz="600" b="0" spc="0" dirty="0">
                          <a:effectLst/>
                        </a:rPr>
                        <a:t>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1036227000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GRB210308A</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2021-03-08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636878375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636879006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631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0.83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43.22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0.7717857143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2.11231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0.0401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2.07E-08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2.03E-08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2.11E-08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59257.17175</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3421315321"/>
                  </a:ext>
                </a:extLst>
              </a:tr>
              <a:tr h="153084">
                <a:tc>
                  <a:txBody>
                    <a:bodyPr/>
                    <a:lstStyle/>
                    <a:p>
                      <a:pPr marL="0" indent="0" algn="ctr" rtl="0" fontAlgn="b" latinLnBrk="1">
                        <a:lnSpc>
                          <a:spcPct val="150000"/>
                        </a:lnSpc>
                        <a:buFontTx/>
                        <a:buNone/>
                      </a:pPr>
                      <a:r>
                        <a:rPr lang="en-TW" sz="600" b="0" spc="0" dirty="0">
                          <a:effectLst/>
                        </a:rPr>
                        <a:t>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1032183000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BURST (72.266, 7.269)</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2021-02-12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634796505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634796714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0.92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49.57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0.8851785714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2.10053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0.0542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2.03E-08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1.98E-08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2.09E-08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59099.77304</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789129320"/>
                  </a:ext>
                </a:extLst>
              </a:tr>
              <a:tr h="104264">
                <a:tc>
                  <a:txBody>
                    <a:bodyPr/>
                    <a:lstStyle/>
                    <a:p>
                      <a:pPr marL="0" indent="0" algn="ctr" rtl="0" fontAlgn="b" latinLnBrk="1">
                        <a:lnSpc>
                          <a:spcPct val="150000"/>
                        </a:lnSpc>
                        <a:buFontTx/>
                        <a:buNone/>
                      </a:pPr>
                      <a:r>
                        <a:rPr lang="en-TW" sz="600" b="0" spc="0" dirty="0">
                          <a:effectLst/>
                        </a:rPr>
                        <a:t>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995004000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GRB200907B</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2020-09-07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621197563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621198330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767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0.98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41.55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0.7419642857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2.16027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0.0356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1.92E-08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1.88E-08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1.94E-08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58757.70925</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1531089128"/>
                  </a:ext>
                </a:extLst>
              </a:tr>
              <a:tr h="153084">
                <a:tc>
                  <a:txBody>
                    <a:bodyPr/>
                    <a:lstStyle/>
                    <a:p>
                      <a:pPr marL="0" indent="0" algn="ctr" rtl="0" fontAlgn="b" latinLnBrk="1">
                        <a:lnSpc>
                          <a:spcPct val="150000"/>
                        </a:lnSpc>
                        <a:buFontTx/>
                        <a:buNone/>
                      </a:pPr>
                      <a:r>
                        <a:rPr lang="en-TW" sz="600" b="0" spc="0" dirty="0">
                          <a:effectLst/>
                        </a:rPr>
                        <a:t>10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927345000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BURST (86.368, -15.907)</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2019-10-01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591643520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591643826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306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0.74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47.5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0.8482142857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2.10183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0.0491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2.07E-08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2.03E-08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2.13E-08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58393.46597</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716731614"/>
                  </a:ext>
                </a:extLst>
              </a:tr>
              <a:tr h="153084">
                <a:tc>
                  <a:txBody>
                    <a:bodyPr/>
                    <a:lstStyle/>
                    <a:p>
                      <a:pPr marL="0" indent="0" algn="ctr" rtl="0" fontAlgn="b" latinLnBrk="1">
                        <a:lnSpc>
                          <a:spcPct val="150000"/>
                        </a:lnSpc>
                        <a:buFontTx/>
                        <a:buNone/>
                      </a:pPr>
                      <a:r>
                        <a:rPr lang="en-TW" sz="600" b="0" spc="0" dirty="0">
                          <a:effectLst/>
                        </a:rPr>
                        <a:t>11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865036000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BURST (64.746, 15.213)</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2018-10-02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560172563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560173386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823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0.79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46.27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0.82625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2.14162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0.0353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2.05E-08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2.02E-08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2.08E-08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58348.51012</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1456565764"/>
                  </a:ext>
                </a:extLst>
              </a:tr>
              <a:tr h="201904">
                <a:tc>
                  <a:txBody>
                    <a:bodyPr/>
                    <a:lstStyle/>
                    <a:p>
                      <a:pPr marL="0" indent="0" algn="ctr" rtl="0" fontAlgn="b" latinLnBrk="1">
                        <a:lnSpc>
                          <a:spcPct val="150000"/>
                        </a:lnSpc>
                        <a:buFontTx/>
                        <a:buNone/>
                      </a:pPr>
                      <a:r>
                        <a:rPr lang="en-TW" sz="600" b="0" spc="0" dirty="0">
                          <a:effectLst/>
                        </a:rPr>
                        <a:t>12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853882000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BURST (104.225, 39.315)</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2018-08-18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556288438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556289202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764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0.81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42.88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0.7657142857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2.10534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0.036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2.09E-08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2.06E-08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2.12E-08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58218.3245</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1335330945"/>
                  </a:ext>
                </a:extLst>
              </a:tr>
              <a:tr h="153084">
                <a:tc>
                  <a:txBody>
                    <a:bodyPr/>
                    <a:lstStyle/>
                    <a:p>
                      <a:pPr marL="0" indent="0" algn="ctr" rtl="0" fontAlgn="b" latinLnBrk="1">
                        <a:lnSpc>
                          <a:spcPct val="150000"/>
                        </a:lnSpc>
                        <a:buFontTx/>
                        <a:buNone/>
                      </a:pPr>
                      <a:r>
                        <a:rPr lang="en-TW" sz="600" b="0" spc="0" dirty="0">
                          <a:effectLst/>
                        </a:rPr>
                        <a:t>13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824063000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BURST (95.957, 12.811)</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2018-04-10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545040372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545041162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790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54.34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0.9703571429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2.1665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0.0314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2.03E-08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2.00E-08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2.06E-08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58208.16615</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2550939888"/>
                  </a:ext>
                </a:extLst>
              </a:tr>
              <a:tr h="153084">
                <a:tc>
                  <a:txBody>
                    <a:bodyPr/>
                    <a:lstStyle/>
                    <a:p>
                      <a:pPr marL="0" indent="0" algn="ctr" rtl="0" fontAlgn="b" latinLnBrk="1">
                        <a:lnSpc>
                          <a:spcPct val="150000"/>
                        </a:lnSpc>
                        <a:buFontTx/>
                        <a:buNone/>
                      </a:pPr>
                      <a:r>
                        <a:rPr lang="en-TW" sz="600" b="0" spc="0" dirty="0">
                          <a:effectLst/>
                        </a:rPr>
                        <a:t>14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820347000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BURST (66.024, 13.398)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2018-03-31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544162616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544163478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862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0.78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46.2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0.825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2.14501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0.0321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2.03E-08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2.01E-08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2.06E-08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57668.88191</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3528223354"/>
                  </a:ext>
                </a:extLst>
              </a:tr>
              <a:tr h="104264">
                <a:tc>
                  <a:txBody>
                    <a:bodyPr/>
                    <a:lstStyle/>
                    <a:p>
                      <a:pPr marL="0" indent="0" algn="ctr" rtl="0" fontAlgn="b" latinLnBrk="1">
                        <a:lnSpc>
                          <a:spcPct val="150000"/>
                        </a:lnSpc>
                        <a:buFontTx/>
                        <a:buNone/>
                      </a:pPr>
                      <a:r>
                        <a:rPr lang="en-TW" sz="600" b="0" spc="0" dirty="0">
                          <a:effectLst/>
                        </a:rPr>
                        <a:t>15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716127000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GRB161007A</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2016-10-07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497568482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497569322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840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0.77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66.49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1.187321429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2.20051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0.0309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1.93E-08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1.91E-08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1.96E-08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57624.96296</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1672392958"/>
                  </a:ext>
                </a:extLst>
              </a:tr>
              <a:tr h="153084">
                <a:tc>
                  <a:txBody>
                    <a:bodyPr/>
                    <a:lstStyle/>
                    <a:p>
                      <a:pPr marL="0" indent="0" algn="ctr" rtl="0" fontAlgn="b" latinLnBrk="1">
                        <a:lnSpc>
                          <a:spcPct val="150000"/>
                        </a:lnSpc>
                        <a:buFontTx/>
                        <a:buNone/>
                      </a:pPr>
                      <a:r>
                        <a:rPr lang="en-TW" sz="600" b="0" spc="0" dirty="0">
                          <a:effectLst/>
                        </a:rPr>
                        <a:t>16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709765000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BURST (80.088, 40.029)</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2016-08-24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493773929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493774724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795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65.67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1.172678571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2.16964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0.0338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1.86E-08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1.83E-08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1.88E-08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57595.0544</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800163450"/>
                  </a:ext>
                </a:extLst>
              </a:tr>
              <a:tr h="153084">
                <a:tc>
                  <a:txBody>
                    <a:bodyPr/>
                    <a:lstStyle/>
                    <a:p>
                      <a:pPr marL="0" indent="0" algn="ctr" rtl="0" fontAlgn="b" latinLnBrk="1">
                        <a:lnSpc>
                          <a:spcPct val="150000"/>
                        </a:lnSpc>
                        <a:buFontTx/>
                        <a:buNone/>
                      </a:pPr>
                      <a:r>
                        <a:rPr lang="en-TW" sz="600" b="0" spc="0" dirty="0">
                          <a:effectLst/>
                        </a:rPr>
                        <a:t>17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706052000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BURST (98.821, -6.645)</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2016-07-26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491189425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491189662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237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0.96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41.55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0.7419642857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2.23112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0.0485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1.85E-08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1.80E-08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1.88E-08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57468.65257</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1975651505"/>
                  </a:ext>
                </a:extLst>
              </a:tr>
              <a:tr h="104264">
                <a:tc>
                  <a:txBody>
                    <a:bodyPr/>
                    <a:lstStyle/>
                    <a:p>
                      <a:pPr marL="0" indent="0" algn="ctr" rtl="0" fontAlgn="b" latinLnBrk="1">
                        <a:lnSpc>
                          <a:spcPct val="150000"/>
                        </a:lnSpc>
                        <a:buFontTx/>
                        <a:buNone/>
                      </a:pPr>
                      <a:r>
                        <a:rPr lang="en-TW" sz="600" b="0" spc="0" dirty="0">
                          <a:effectLst/>
                        </a:rPr>
                        <a:t>18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680017000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GRB160321A</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2016-03-21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480268640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480269499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859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0.84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60.9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1.0875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2.21914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0.0333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1.92E-08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1.89E-08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1.95E-08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57446.72135</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2133881997"/>
                  </a:ext>
                </a:extLst>
              </a:tr>
              <a:tr h="128216">
                <a:tc>
                  <a:txBody>
                    <a:bodyPr/>
                    <a:lstStyle/>
                    <a:p>
                      <a:pPr marL="0" indent="0" algn="ctr" rtl="0" fontAlgn="b" latinLnBrk="1">
                        <a:lnSpc>
                          <a:spcPct val="150000"/>
                        </a:lnSpc>
                        <a:buFontTx/>
                        <a:buNone/>
                      </a:pPr>
                      <a:r>
                        <a:rPr lang="en-TW" sz="600" b="0" spc="0" dirty="0">
                          <a:effectLst/>
                        </a:rPr>
                        <a:t>19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676595000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BURST (107.316, 26.932)</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2016-02-28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478373810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478374640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830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0.69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51.86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0.9260714286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2.20086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0.0323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1.97E-08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1.94E-08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2.00E-08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57391.46419</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3375380713"/>
                  </a:ext>
                </a:extLst>
              </a:tr>
              <a:tr h="104264">
                <a:tc>
                  <a:txBody>
                    <a:bodyPr/>
                    <a:lstStyle/>
                    <a:p>
                      <a:pPr marL="0" indent="0" algn="ctr" rtl="0" fontAlgn="b" latinLnBrk="1">
                        <a:lnSpc>
                          <a:spcPct val="150000"/>
                        </a:lnSpc>
                        <a:buFontTx/>
                        <a:buNone/>
                      </a:pPr>
                      <a:r>
                        <a:rPr lang="en-TW" sz="600" b="0" spc="0" dirty="0">
                          <a:effectLst/>
                        </a:rPr>
                        <a:t>20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669319000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GRB160104A</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2016-01-04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473599514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473600294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780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0.92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58.98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1.053214286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2.15229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0.0338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1.93E-08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1.90E-08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1.96E-08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57371.11509</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2080597388"/>
                  </a:ext>
                </a:extLst>
              </a:tr>
              <a:tr h="104264">
                <a:tc>
                  <a:txBody>
                    <a:bodyPr/>
                    <a:lstStyle/>
                    <a:p>
                      <a:pPr marL="0" indent="0" algn="ctr" rtl="0" fontAlgn="b" latinLnBrk="1">
                        <a:lnSpc>
                          <a:spcPct val="150000"/>
                        </a:lnSpc>
                        <a:buFontTx/>
                        <a:buNone/>
                      </a:pPr>
                      <a:r>
                        <a:rPr lang="en-TW" sz="600" b="0" spc="0" dirty="0">
                          <a:effectLst/>
                        </a:rPr>
                        <a:t>21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667392000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GRB151215A</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2015-12-15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471842002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471842261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259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0.78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44.48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0.7942857143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2.21821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0.055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1.87E-08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1.82E-08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1.92E-08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57276.76705</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1127634380"/>
                  </a:ext>
                </a:extLst>
              </a:tr>
              <a:tr h="104264">
                <a:tc>
                  <a:txBody>
                    <a:bodyPr/>
                    <a:lstStyle/>
                    <a:p>
                      <a:pPr marL="0" indent="0" algn="ctr" rtl="0" fontAlgn="b" latinLnBrk="1">
                        <a:lnSpc>
                          <a:spcPct val="150000"/>
                        </a:lnSpc>
                        <a:buFontTx/>
                        <a:buNone/>
                      </a:pPr>
                      <a:r>
                        <a:rPr lang="en-TW" sz="600" b="0" spc="0" dirty="0">
                          <a:effectLst/>
                        </a:rPr>
                        <a:t>22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655262000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GRB150911A</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2015-09-11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463689697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463691383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1686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0.82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54.64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0.9757142857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2.20003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0.0337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1.89E-08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1.86E-08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1.92E-08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57056.16204</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3058682571"/>
                  </a:ext>
                </a:extLst>
              </a:tr>
              <a:tr h="104264">
                <a:tc>
                  <a:txBody>
                    <a:bodyPr/>
                    <a:lstStyle/>
                    <a:p>
                      <a:pPr marL="0" indent="0" algn="ctr" rtl="0" fontAlgn="b" latinLnBrk="1">
                        <a:lnSpc>
                          <a:spcPct val="150000"/>
                        </a:lnSpc>
                        <a:buFontTx/>
                        <a:buNone/>
                      </a:pPr>
                      <a:r>
                        <a:rPr lang="en-TW" sz="600" b="0" spc="0" dirty="0">
                          <a:effectLst/>
                        </a:rPr>
                        <a:t>23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629578000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GRB150203A</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2015-02-03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444629440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444630550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1110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0.97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47.59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0.8498214286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2.20729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0.0273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1.94E-08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1.91E-08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1.96E-08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56945.37307</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2078673352"/>
                  </a:ext>
                </a:extLst>
              </a:tr>
              <a:tr h="104264">
                <a:tc>
                  <a:txBody>
                    <a:bodyPr/>
                    <a:lstStyle/>
                    <a:p>
                      <a:pPr marL="0" indent="0" algn="ctr" rtl="0" fontAlgn="b" latinLnBrk="1">
                        <a:lnSpc>
                          <a:spcPct val="150000"/>
                        </a:lnSpc>
                        <a:buFontTx/>
                        <a:buNone/>
                      </a:pPr>
                      <a:r>
                        <a:rPr lang="en-TW" sz="600" b="0" spc="0" dirty="0">
                          <a:effectLst/>
                        </a:rPr>
                        <a:t>24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615399000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GRB141015A</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2014-10-15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435057223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435057429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0.98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56.85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1.015178571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2.11208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0.0483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2.02E-08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1.97E-08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2.06E-08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56934.96189</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2614210202"/>
                  </a:ext>
                </a:extLst>
              </a:tr>
              <a:tr h="153084">
                <a:tc>
                  <a:txBody>
                    <a:bodyPr/>
                    <a:lstStyle/>
                    <a:p>
                      <a:pPr marL="0" indent="0" algn="ctr" rtl="0" fontAlgn="b" latinLnBrk="1">
                        <a:lnSpc>
                          <a:spcPct val="150000"/>
                        </a:lnSpc>
                        <a:buFontTx/>
                        <a:buNone/>
                      </a:pPr>
                      <a:r>
                        <a:rPr lang="en-TW" sz="600" b="0" spc="0" dirty="0">
                          <a:effectLst/>
                        </a:rPr>
                        <a:t>25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614390000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BURST (76.734, 12.820)</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2014-10-04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434157687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434158629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942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0.99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54.36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0.9707142857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2.07797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0.0281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2.05E-08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2.02E-08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2.07E-08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56777.84567</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2749509282"/>
                  </a:ext>
                </a:extLst>
              </a:tr>
              <a:tr h="104264">
                <a:tc>
                  <a:txBody>
                    <a:bodyPr/>
                    <a:lstStyle/>
                    <a:p>
                      <a:pPr marL="0" indent="0" algn="ctr" rtl="0" fontAlgn="b" latinLnBrk="1">
                        <a:lnSpc>
                          <a:spcPct val="150000"/>
                        </a:lnSpc>
                        <a:buFontTx/>
                        <a:buNone/>
                      </a:pPr>
                      <a:r>
                        <a:rPr lang="en-TW" sz="600" b="0" spc="0" dirty="0">
                          <a:effectLst/>
                        </a:rPr>
                        <a:t>26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597722000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GRB140430A</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2014-04-30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420583008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420583342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334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0.81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41.35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0.7383928571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2.12361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0.0455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2.10E-08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2.05E-08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2.15E-08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56653.18684</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1571685345"/>
                  </a:ext>
                </a:extLst>
              </a:tr>
              <a:tr h="153084">
                <a:tc>
                  <a:txBody>
                    <a:bodyPr/>
                    <a:lstStyle/>
                    <a:p>
                      <a:pPr marL="0" indent="0" algn="ctr" rtl="0" fontAlgn="b" latinLnBrk="1">
                        <a:lnSpc>
                          <a:spcPct val="150000"/>
                        </a:lnSpc>
                        <a:buFontTx/>
                        <a:buNone/>
                      </a:pPr>
                      <a:r>
                        <a:rPr lang="en-TW" sz="600" b="0" spc="0" dirty="0">
                          <a:effectLst/>
                        </a:rPr>
                        <a:t>27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582184000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GRB 131227A</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2013-12-27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409812342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409813139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797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0.79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38.05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0.6794642857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2.13443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0.0327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2.11E-08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2.08E-08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2.14E-08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56339.91633</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1643589055"/>
                  </a:ext>
                </a:extLst>
              </a:tr>
              <a:tr h="104264">
                <a:tc>
                  <a:txBody>
                    <a:bodyPr/>
                    <a:lstStyle/>
                    <a:p>
                      <a:pPr marL="0" indent="0" algn="ctr" rtl="0" fontAlgn="b" latinLnBrk="1">
                        <a:lnSpc>
                          <a:spcPct val="150000"/>
                        </a:lnSpc>
                        <a:buFontTx/>
                        <a:buNone/>
                      </a:pPr>
                      <a:r>
                        <a:rPr lang="en-TW" sz="600" b="0" spc="0" dirty="0">
                          <a:effectLst/>
                        </a:rPr>
                        <a:t>28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548927000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GRB130216A</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2013-02-16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382745764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382746696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932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0.97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43.19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0.77125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2.1158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0.0282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2.07E-08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2.04E-08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2.09E-08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56020.03441</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753252527"/>
                  </a:ext>
                </a:extLst>
              </a:tr>
              <a:tr h="153084">
                <a:tc>
                  <a:txBody>
                    <a:bodyPr/>
                    <a:lstStyle/>
                    <a:p>
                      <a:pPr marL="0" indent="0" algn="ctr" rtl="0" fontAlgn="b" latinLnBrk="1">
                        <a:lnSpc>
                          <a:spcPct val="150000"/>
                        </a:lnSpc>
                        <a:buFontTx/>
                        <a:buNone/>
                      </a:pPr>
                      <a:r>
                        <a:rPr lang="en-TW" sz="600" b="0" spc="0" dirty="0">
                          <a:effectLst/>
                        </a:rPr>
                        <a:t>29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519211000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BURST (42.459, 40.466)</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2012-04-03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355107961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355108826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865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42.07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0.75125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2.17192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0.0293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1.87E-08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1.85E-08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1.89E-08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55665.30997</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313617380"/>
                  </a:ext>
                </a:extLst>
              </a:tr>
              <a:tr h="104264">
                <a:tc>
                  <a:txBody>
                    <a:bodyPr/>
                    <a:lstStyle/>
                    <a:p>
                      <a:pPr marL="0" indent="0" algn="ctr" rtl="0" fontAlgn="b" latinLnBrk="1">
                        <a:lnSpc>
                          <a:spcPct val="150000"/>
                        </a:lnSpc>
                        <a:buFontTx/>
                        <a:buNone/>
                      </a:pPr>
                      <a:r>
                        <a:rPr lang="en-TW" sz="600" b="0" spc="0" dirty="0">
                          <a:effectLst/>
                        </a:rPr>
                        <a:t>30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451343000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GRB110414A</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2011-04-14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324459881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324460703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822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0.91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43.59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0.7783928571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2.19894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0.0337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1.84E-08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1.82E-08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1.87E-08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55663.30382</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2751145613"/>
                  </a:ext>
                </a:extLst>
              </a:tr>
              <a:tr h="104264">
                <a:tc>
                  <a:txBody>
                    <a:bodyPr/>
                    <a:lstStyle/>
                    <a:p>
                      <a:pPr marL="0" indent="0" algn="ctr" rtl="0" fontAlgn="b" latinLnBrk="1">
                        <a:lnSpc>
                          <a:spcPct val="150000"/>
                        </a:lnSpc>
                        <a:buFontTx/>
                        <a:buNone/>
                      </a:pPr>
                      <a:r>
                        <a:rPr lang="en-TW" sz="600" b="0" spc="0" dirty="0">
                          <a:effectLst/>
                        </a:rPr>
                        <a:t>31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451191000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GRB110412A</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2011-04-12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324286505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324287287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782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0.88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52.76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0.9421428571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2.23892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0.0353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1.90E-08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1.87E-08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1.92E-08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54700.86596</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782925457"/>
                  </a:ext>
                </a:extLst>
              </a:tr>
              <a:tr h="104264">
                <a:tc>
                  <a:txBody>
                    <a:bodyPr/>
                    <a:lstStyle/>
                    <a:p>
                      <a:pPr marL="0" indent="0" algn="ctr" rtl="0" fontAlgn="b" latinLnBrk="1">
                        <a:lnSpc>
                          <a:spcPct val="150000"/>
                        </a:lnSpc>
                        <a:buFontTx/>
                        <a:buNone/>
                      </a:pPr>
                      <a:r>
                        <a:rPr lang="en-TW" sz="600" b="0" spc="0" dirty="0">
                          <a:effectLst/>
                        </a:rPr>
                        <a:t>32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321376000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GRB080822B</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2008-08-22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241131537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241132131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594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0.97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38.53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0.6880357143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2.17233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0.0312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2.04E-08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2.01E-08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2.07E-08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54565.04652</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467249842"/>
                  </a:ext>
                </a:extLst>
              </a:tr>
              <a:tr h="104264">
                <a:tc>
                  <a:txBody>
                    <a:bodyPr/>
                    <a:lstStyle/>
                    <a:p>
                      <a:pPr marL="0" indent="0" algn="ctr" rtl="0" fontAlgn="b" latinLnBrk="1">
                        <a:lnSpc>
                          <a:spcPct val="150000"/>
                        </a:lnSpc>
                        <a:buFontTx/>
                        <a:buNone/>
                      </a:pPr>
                      <a:r>
                        <a:rPr lang="en-TW" sz="600" b="0" spc="0" dirty="0">
                          <a:effectLst/>
                        </a:rPr>
                        <a:t>33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308812000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GRB080409</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2008-04-09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229397035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229397820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785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0.99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35.92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0.6414285714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2.16704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0.0279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2.03E-08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2.00E-08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2.06E-08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54544.70084</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3002665396"/>
                  </a:ext>
                </a:extLst>
              </a:tr>
              <a:tr h="104264">
                <a:tc>
                  <a:txBody>
                    <a:bodyPr/>
                    <a:lstStyle/>
                    <a:p>
                      <a:pPr marL="0" indent="0" algn="ctr" rtl="0" fontAlgn="b" latinLnBrk="1">
                        <a:lnSpc>
                          <a:spcPct val="150000"/>
                        </a:lnSpc>
                        <a:buFontTx/>
                        <a:buNone/>
                      </a:pPr>
                      <a:r>
                        <a:rPr lang="en-TW" sz="600" b="0" spc="0" dirty="0">
                          <a:effectLst/>
                        </a:rPr>
                        <a:t>34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306793000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GRB080319D</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2008-03-19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227639240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227640074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834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0.86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60.39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1.078392857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2.12722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0.0303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2.02E-08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2.00E-08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2.05E-08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54295.19692</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1932977497"/>
                  </a:ext>
                </a:extLst>
              </a:tr>
              <a:tr h="104264">
                <a:tc>
                  <a:txBody>
                    <a:bodyPr/>
                    <a:lstStyle/>
                    <a:p>
                      <a:pPr marL="0" indent="0" algn="ctr" rtl="0" fontAlgn="b" latinLnBrk="1">
                        <a:lnSpc>
                          <a:spcPct val="150000"/>
                        </a:lnSpc>
                        <a:buFontTx/>
                        <a:buNone/>
                      </a:pPr>
                      <a:r>
                        <a:rPr lang="en-TW" sz="600" b="0" spc="0" dirty="0">
                          <a:effectLst/>
                        </a:rPr>
                        <a:t>35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284856000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GRB070714B</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2007-07-14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206082021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206082933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912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0.66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48.32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0.8628571429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2.18374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0.0316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2.06E-08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2.04E-08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2.09E-08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54027.16887</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437742233"/>
                  </a:ext>
                </a:extLst>
              </a:tr>
              <a:tr h="104264">
                <a:tc>
                  <a:txBody>
                    <a:bodyPr/>
                    <a:lstStyle/>
                    <a:p>
                      <a:pPr marL="0" indent="0" algn="ctr" rtl="0" fontAlgn="b" latinLnBrk="1">
                        <a:lnSpc>
                          <a:spcPct val="150000"/>
                        </a:lnSpc>
                        <a:buFontTx/>
                        <a:buNone/>
                      </a:pPr>
                      <a:r>
                        <a:rPr lang="en-TW" sz="600" b="0" spc="0" dirty="0">
                          <a:effectLst/>
                        </a:rPr>
                        <a:t>36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181156000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GRB060211B</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2006-02-11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161366179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161366417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238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0.94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39.15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0.6991071429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2.14105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0.0418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2.00E-08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1.96E-08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2.04E-08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53777.65225</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968504683"/>
                  </a:ext>
                </a:extLst>
              </a:tr>
              <a:tr h="104264">
                <a:tc>
                  <a:txBody>
                    <a:bodyPr/>
                    <a:lstStyle/>
                    <a:p>
                      <a:pPr marL="0" indent="0" algn="ctr" rtl="0" fontAlgn="b" latinLnBrk="1">
                        <a:lnSpc>
                          <a:spcPct val="150000"/>
                        </a:lnSpc>
                        <a:buFontTx/>
                        <a:buNone/>
                      </a:pPr>
                      <a:r>
                        <a:rPr lang="en-TW" sz="600" b="0" spc="0" dirty="0">
                          <a:effectLst/>
                        </a:rPr>
                        <a:t>37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181126000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GRB060211A</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2006-02-11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161343253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161343552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299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0.57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49.34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0.8810714286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2.11705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0.0508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2.10E-08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2.05E-08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2.16E-08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53777.39112</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1848595741"/>
                  </a:ext>
                </a:extLst>
              </a:tr>
              <a:tr h="104264">
                <a:tc>
                  <a:txBody>
                    <a:bodyPr/>
                    <a:lstStyle/>
                    <a:p>
                      <a:pPr marL="0" indent="0" algn="ctr" rtl="0" fontAlgn="b" latinLnBrk="1">
                        <a:lnSpc>
                          <a:spcPct val="150000"/>
                        </a:lnSpc>
                        <a:buFontTx/>
                        <a:buNone/>
                      </a:pPr>
                      <a:r>
                        <a:rPr lang="en-TW" sz="600" b="0" spc="0" dirty="0">
                          <a:effectLst/>
                        </a:rPr>
                        <a:t>38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180977000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GRB060210</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2006-02-10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161240391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161240632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241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0.58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43.16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0.7707142857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2.17486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0.0487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2.20E-08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2.15E-08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2.25E-08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53776.19646</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2845016758"/>
                  </a:ext>
                </a:extLst>
              </a:tr>
            </a:tbl>
          </a:graphicData>
        </a:graphic>
      </p:graphicFrame>
    </p:spTree>
    <p:extLst>
      <p:ext uri="{BB962C8B-B14F-4D97-AF65-F5344CB8AC3E}">
        <p14:creationId xmlns:p14="http://schemas.microsoft.com/office/powerpoint/2010/main" val="2765330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89558B2-B9E0-FC83-C859-272DB7A9BB0B}"/>
              </a:ext>
            </a:extLst>
          </p:cNvPr>
          <p:cNvSpPr txBox="1"/>
          <p:nvPr/>
        </p:nvSpPr>
        <p:spPr>
          <a:xfrm>
            <a:off x="838199" y="6362245"/>
            <a:ext cx="10515599" cy="246221"/>
          </a:xfrm>
          <a:prstGeom prst="rect">
            <a:avLst/>
          </a:prstGeom>
          <a:solidFill>
            <a:schemeClr val="bg1">
              <a:lumMod val="50000"/>
              <a:lumOff val="50000"/>
            </a:schemeClr>
          </a:solidFill>
        </p:spPr>
        <p:txBody>
          <a:bodyPr wrap="square" rtlCol="0">
            <a:spAutoFit/>
          </a:bodyPr>
          <a:lstStyle/>
          <a:p>
            <a:r>
              <a:rPr kumimoji="0" lang="en-TW" sz="10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rPr>
              <a:t>Introduction Data Analysis </a:t>
            </a:r>
            <a:r>
              <a:rPr kumimoji="0" lang="en-TW" sz="1000" b="0" i="0" u="none" strike="noStrike" kern="1200" cap="none" spc="0" normalizeH="0" baseline="0" noProof="0" dirty="0">
                <a:ln>
                  <a:noFill/>
                </a:ln>
                <a:solidFill>
                  <a:srgbClr val="002060"/>
                </a:solidFill>
                <a:effectLst/>
                <a:highlight>
                  <a:srgbClr val="808080"/>
                </a:highlight>
                <a:uLnTx/>
                <a:uFillTx/>
                <a:latin typeface="Rockwell" panose="02060603020205020403"/>
                <a:ea typeface="+mn-ea"/>
                <a:cs typeface="+mn-cs"/>
              </a:rPr>
              <a:t>Results</a:t>
            </a:r>
            <a:r>
              <a:rPr kumimoji="0" lang="en-TW" sz="10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rPr>
              <a:t> Discussion Conclusion					</a:t>
            </a:r>
            <a:r>
              <a:rPr kumimoji="0" lang="en-US" sz="1000" b="0" i="0" u="none" strike="noStrike" kern="1200" cap="none" spc="0" normalizeH="0" baseline="0" noProof="0" dirty="0">
                <a:ln>
                  <a:noFill/>
                </a:ln>
                <a:solidFill>
                  <a:prstClr val="white"/>
                </a:solidFill>
                <a:effectLst/>
                <a:highlight>
                  <a:srgbClr val="808080"/>
                </a:highlight>
                <a:uLnTx/>
                <a:uFillTx/>
                <a:latin typeface="Rockwell" panose="02060603020205020403"/>
                <a:ea typeface="+mn-ea"/>
                <a:cs typeface="+mn-cs"/>
              </a:rPr>
              <a:t> abhijithaugustine007@gmail.com</a:t>
            </a:r>
            <a:endParaRPr kumimoji="0" lang="en-TW" sz="18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5F01F212-AD45-4C05-A894-59D9465859E1}"/>
              </a:ext>
            </a:extLst>
          </p:cNvPr>
          <p:cNvSpPr>
            <a:spLocks noGrp="1"/>
          </p:cNvSpPr>
          <p:nvPr>
            <p:ph type="title"/>
          </p:nvPr>
        </p:nvSpPr>
        <p:spPr/>
        <p:txBody>
          <a:bodyPr/>
          <a:lstStyle/>
          <a:p>
            <a:r>
              <a:rPr lang="en-TW" dirty="0"/>
              <a:t>Photon Index vs Flux</a:t>
            </a:r>
          </a:p>
        </p:txBody>
      </p:sp>
      <p:sp>
        <p:nvSpPr>
          <p:cNvPr id="6" name="Slide Number Placeholder 5">
            <a:extLst>
              <a:ext uri="{FF2B5EF4-FFF2-40B4-BE49-F238E27FC236}">
                <a16:creationId xmlns:a16="http://schemas.microsoft.com/office/drawing/2014/main" id="{5926912F-34A8-81D6-7A77-1AB3E93C26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C9C-21BE-6849-AED8-A070CDCA5E62}" type="slidenum">
              <a:rPr kumimoji="0" lang="en-TW" sz="1200" b="0" i="0" u="none" strike="noStrike" kern="1200" cap="none" spc="0" normalizeH="0" baseline="0" noProof="0" smtClean="0">
                <a:ln>
                  <a:noFill/>
                </a:ln>
                <a:solidFill>
                  <a:prstClr val="white">
                    <a:tint val="82000"/>
                  </a:prstClr>
                </a:solidFill>
                <a:effectLst/>
                <a:uLnTx/>
                <a:uFillTx/>
                <a:latin typeface="Rockwell" panose="020606030202050204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TW" sz="1200" b="0" i="0" u="none" strike="noStrike" kern="1200" cap="none" spc="0" normalizeH="0" baseline="0" noProof="0">
              <a:ln>
                <a:noFill/>
              </a:ln>
              <a:solidFill>
                <a:prstClr val="white">
                  <a:tint val="82000"/>
                </a:prstClr>
              </a:solidFill>
              <a:effectLst/>
              <a:uLnTx/>
              <a:uFillTx/>
              <a:latin typeface="Rockwell" panose="02060603020205020403"/>
              <a:ea typeface="+mn-ea"/>
              <a:cs typeface="+mn-cs"/>
            </a:endParaRP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4C2F085-6440-E3E3-407D-DA98A3B2FE7B}"/>
                  </a:ext>
                </a:extLst>
              </p:cNvPr>
              <p:cNvSpPr>
                <a:spLocks noGrp="1"/>
              </p:cNvSpPr>
              <p:nvPr>
                <p:ph idx="1"/>
              </p:nvPr>
            </p:nvSpPr>
            <p:spPr>
              <a:xfrm>
                <a:off x="838199" y="1690688"/>
                <a:ext cx="5571837" cy="4236241"/>
              </a:xfrm>
            </p:spPr>
            <p:txBody>
              <a:bodyPr>
                <a:normAutofit/>
              </a:bodyPr>
              <a:lstStyle/>
              <a:p>
                <a:r>
                  <a:rPr lang="en-TW" dirty="0"/>
                  <a:t>Spearman’s rank correlation coefficient = -0.63 </a:t>
                </a:r>
                <a:r>
                  <a:rPr lang="en-TW" b="0" i="0" dirty="0">
                    <a:solidFill>
                      <a:srgbClr val="F8F8F2"/>
                    </a:solidFill>
                    <a:effectLst/>
                    <a:latin typeface="Menlo" panose="020B0609030804020204" pitchFamily="49" charset="0"/>
                  </a:rPr>
                  <a:t>and</a:t>
                </a:r>
                <a:r>
                  <a:rPr lang="en-TW" dirty="0"/>
                  <a:t> p-value of </a:t>
                </a:r>
                <a:r>
                  <a:rPr lang="en-US" dirty="0"/>
                  <a:t>2.79</a:t>
                </a:r>
                <a14:m>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10</m:t>
                        </m:r>
                      </m:e>
                      <m:sup>
                        <m:r>
                          <a:rPr lang="en-US" b="0" i="1" smtClean="0">
                            <a:latin typeface="Cambria Math" panose="02040503050406030204" pitchFamily="18" charset="0"/>
                          </a:rPr>
                          <m:t>−5</m:t>
                        </m:r>
                      </m:sup>
                    </m:sSup>
                  </m:oMath>
                </a14:m>
                <a:endParaRPr lang="en-TW" dirty="0"/>
              </a:p>
              <a:p>
                <a:endParaRPr lang="en-TW" dirty="0"/>
              </a:p>
              <a:p>
                <a:r>
                  <a:rPr lang="en-TW" dirty="0"/>
                  <a:t>If both outliers are removed the Spearman’s rank correlation coefficient = -0.70 </a:t>
                </a:r>
                <a:r>
                  <a:rPr lang="en-TW" b="0" i="0" dirty="0">
                    <a:solidFill>
                      <a:srgbClr val="F8F8F2"/>
                    </a:solidFill>
                    <a:effectLst/>
                    <a:latin typeface="Menlo" panose="020B0609030804020204" pitchFamily="49" charset="0"/>
                  </a:rPr>
                  <a:t>and</a:t>
                </a:r>
                <a:r>
                  <a:rPr lang="en-TW" dirty="0"/>
                  <a:t> p-value of </a:t>
                </a:r>
                <a:r>
                  <a:rPr lang="en-US" dirty="0"/>
                  <a:t>2.41</a:t>
                </a:r>
                <a14:m>
                  <m:oMath xmlns:m="http://schemas.openxmlformats.org/officeDocument/2006/math">
                    <m:r>
                      <a:rPr lang="en-US"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−6</m:t>
                        </m:r>
                      </m:sup>
                    </m:sSup>
                  </m:oMath>
                </a14:m>
                <a:endParaRPr lang="en-TW" dirty="0"/>
              </a:p>
            </p:txBody>
          </p:sp>
        </mc:Choice>
        <mc:Fallback xmlns="">
          <p:sp>
            <p:nvSpPr>
              <p:cNvPr id="5" name="Content Placeholder 4">
                <a:extLst>
                  <a:ext uri="{FF2B5EF4-FFF2-40B4-BE49-F238E27FC236}">
                    <a16:creationId xmlns:a16="http://schemas.microsoft.com/office/drawing/2014/main" id="{C4C2F085-6440-E3E3-407D-DA98A3B2FE7B}"/>
                  </a:ext>
                </a:extLst>
              </p:cNvPr>
              <p:cNvSpPr>
                <a:spLocks noGrp="1" noRot="1" noChangeAspect="1" noMove="1" noResize="1" noEditPoints="1" noAdjustHandles="1" noChangeArrowheads="1" noChangeShapeType="1" noTextEdit="1"/>
              </p:cNvSpPr>
              <p:nvPr>
                <p:ph idx="1"/>
              </p:nvPr>
            </p:nvSpPr>
            <p:spPr>
              <a:xfrm>
                <a:off x="838199" y="1690688"/>
                <a:ext cx="5571837" cy="4236241"/>
              </a:xfrm>
              <a:blipFill>
                <a:blip r:embed="rId3"/>
                <a:stretch>
                  <a:fillRect l="-1818" t="-2388" r="-2955"/>
                </a:stretch>
              </a:blipFill>
            </p:spPr>
            <p:txBody>
              <a:bodyPr/>
              <a:lstStyle/>
              <a:p>
                <a:r>
                  <a:rPr lang="en-TW">
                    <a:noFill/>
                  </a:rPr>
                  <a:t> </a:t>
                </a:r>
              </a:p>
            </p:txBody>
          </p:sp>
        </mc:Fallback>
      </mc:AlternateContent>
      <p:pic>
        <p:nvPicPr>
          <p:cNvPr id="4" name="Picture 3">
            <a:extLst>
              <a:ext uri="{FF2B5EF4-FFF2-40B4-BE49-F238E27FC236}">
                <a16:creationId xmlns:a16="http://schemas.microsoft.com/office/drawing/2014/main" id="{CDDE5BFC-978D-1320-9F57-4B45DBCD2EA8}"/>
              </a:ext>
            </a:extLst>
          </p:cNvPr>
          <p:cNvPicPr>
            <a:picLocks noChangeAspect="1"/>
          </p:cNvPicPr>
          <p:nvPr/>
        </p:nvPicPr>
        <p:blipFill>
          <a:blip r:embed="rId4"/>
          <a:stretch>
            <a:fillRect/>
          </a:stretch>
        </p:blipFill>
        <p:spPr>
          <a:xfrm>
            <a:off x="6542924" y="1370468"/>
            <a:ext cx="4810873" cy="4236241"/>
          </a:xfrm>
          <a:prstGeom prst="rect">
            <a:avLst/>
          </a:prstGeom>
        </p:spPr>
      </p:pic>
    </p:spTree>
    <p:extLst>
      <p:ext uri="{BB962C8B-B14F-4D97-AF65-F5344CB8AC3E}">
        <p14:creationId xmlns:p14="http://schemas.microsoft.com/office/powerpoint/2010/main" val="408173764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w Cen MT-Rockwell">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7548</TotalTime>
  <Words>1818</Words>
  <Application>Microsoft Macintosh PowerPoint</Application>
  <PresentationFormat>Widescreen</PresentationFormat>
  <Paragraphs>777</Paragraphs>
  <Slides>18</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Al Nile</vt:lpstr>
      <vt:lpstr>Aptos</vt:lpstr>
      <vt:lpstr>Arial</vt:lpstr>
      <vt:lpstr>Calibri</vt:lpstr>
      <vt:lpstr>Cambria Math</vt:lpstr>
      <vt:lpstr>Comic Sans MS</vt:lpstr>
      <vt:lpstr>Eras Bold ITC</vt:lpstr>
      <vt:lpstr>Lucida Grande</vt:lpstr>
      <vt:lpstr>Menlo</vt:lpstr>
      <vt:lpstr>Rockwell</vt:lpstr>
      <vt:lpstr>Tw Cen MT</vt:lpstr>
      <vt:lpstr>1_Office Theme</vt:lpstr>
      <vt:lpstr>Anti-correlation between Flux and Photon Index of Hard X-ray Emission from The Crab</vt:lpstr>
      <vt:lpstr>The Crab Nebula</vt:lpstr>
      <vt:lpstr>Previous long term observations</vt:lpstr>
      <vt:lpstr>Previous studies</vt:lpstr>
      <vt:lpstr>Swift BAT</vt:lpstr>
      <vt:lpstr>Good Lightcurves</vt:lpstr>
      <vt:lpstr>Spectral Analysis</vt:lpstr>
      <vt:lpstr>The table of observations</vt:lpstr>
      <vt:lpstr>Photon Index vs Flux</vt:lpstr>
      <vt:lpstr>Hardness ratio plot</vt:lpstr>
      <vt:lpstr>Discussions</vt:lpstr>
      <vt:lpstr>Discussions</vt:lpstr>
      <vt:lpstr>Conclusions and Future…</vt:lpstr>
      <vt:lpstr>PowerPoint Presentation</vt:lpstr>
      <vt:lpstr>Swift BAT</vt:lpstr>
      <vt:lpstr>PowerPoint Presentation</vt:lpstr>
      <vt:lpstr>Swift BAT</vt:lpstr>
      <vt:lpstr>Spearman correlation coefficients from 100,000 Monte Carlo simulations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阿  比</dc:creator>
  <cp:lastModifiedBy>阿  比</cp:lastModifiedBy>
  <cp:revision>4</cp:revision>
  <dcterms:created xsi:type="dcterms:W3CDTF">2025-04-18T04:56:08Z</dcterms:created>
  <dcterms:modified xsi:type="dcterms:W3CDTF">2025-05-06T08:23:26Z</dcterms:modified>
</cp:coreProperties>
</file>