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9" r:id="rId4"/>
    <p:sldId id="261" r:id="rId5"/>
    <p:sldId id="263" r:id="rId6"/>
    <p:sldId id="264" r:id="rId7"/>
    <p:sldId id="262" r:id="rId8"/>
    <p:sldId id="266" r:id="rId9"/>
    <p:sldId id="267" r:id="rId10"/>
    <p:sldId id="270" r:id="rId11"/>
    <p:sldId id="273" r:id="rId12"/>
    <p:sldId id="274" r:id="rId13"/>
    <p:sldId id="277" r:id="rId14"/>
    <p:sldId id="275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1" autoAdjust="0"/>
    <p:restoredTop sz="94660"/>
  </p:normalViewPr>
  <p:slideViewPr>
    <p:cSldViewPr snapToGrid="0">
      <p:cViewPr varScale="1">
        <p:scale>
          <a:sx n="82" d="100"/>
          <a:sy n="82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3226E-6016-4E5C-9861-F721AC9DFD6E}" type="datetimeFigureOut">
              <a:rPr lang="zh-TW" altLang="en-US" smtClean="0"/>
              <a:t>2025/5/16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24747-D863-4653-B07C-A6A9D6709E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71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A25E45-AFD1-4364-929C-46BFBE007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B0B32FD-4482-4AC6-A1C1-2418375C8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197E011-2C4B-4EB4-80C5-0DA75F3F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B371-60A6-4684-978D-8972898862A5}" type="datetime1">
              <a:rPr lang="zh-TW" altLang="en-US" smtClean="0"/>
              <a:t>2025/5/16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96F50D-CBCB-469B-B45B-ACE29EF3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A2DE73-D785-4E65-91C5-91AF7770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7527" y="6356350"/>
            <a:ext cx="586273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25E7A3A1-34D0-40C3-8D06-7BD7BDED6E9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434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6857BF-A15A-444A-AB09-E6C0CB26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E9ED865-9DFA-4C7F-B6F7-CCA83CF30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A49868-C0FE-4A35-A93B-D9C6ADFB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41E1-5AC0-4C6B-8EB5-3EDE31643071}" type="datetime1">
              <a:rPr lang="zh-TW" altLang="en-US" smtClean="0"/>
              <a:t>2025/5/16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F0EFD2-CEA6-4797-813A-FF928AB4B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278806-8F9A-424A-AD44-77CFCDC6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3A1-34D0-40C3-8D06-7BD7BDED6E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7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36B4189-6E84-4B60-8E79-10FD5EE8F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4C317F3-B0E3-498D-9192-D327A7B5C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6A1971-8174-4FB3-A06B-C0DF83C0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F08B-7418-4AF4-939E-81FA04CC695E}" type="datetime1">
              <a:rPr lang="zh-TW" altLang="en-US" smtClean="0"/>
              <a:t>2025/5/16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1CF5B6-B166-4822-A2AA-BAC88BD9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1417AD-7BB4-483B-A7C1-145327EB8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3A1-34D0-40C3-8D06-7BD7BDED6E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44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2722D4-DA13-4A84-9666-42C0748A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1A917B-9D2B-4A1A-9F41-19C593808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1FDD04-D051-426E-B7B2-B7191018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5A44-AC4F-4CD9-98D1-E1F96E47C6AD}" type="datetime1">
              <a:rPr lang="zh-TW" altLang="en-US" smtClean="0"/>
              <a:t>2025/5/16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4BDFF4-C4BC-46F6-A30B-B6C3B024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D23257-76D4-4CE7-BC85-0B7F4651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25E7A3A1-34D0-40C3-8D06-7BD7BDED6E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1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725A4C-970C-4246-A4D9-00620C48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D5FE86E-7D27-4F64-963D-6D66BE2AB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05FB35-ECBA-4D36-AD8A-6A44F430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3DB9-DF47-4BCD-BBFE-4E794FD49952}" type="datetime1">
              <a:rPr lang="zh-TW" altLang="en-US" smtClean="0"/>
              <a:t>2025/5/16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8F1A0A-74CB-4746-A72C-E3726386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6E814B-AB06-417D-90D8-FDE327C0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3A1-34D0-40C3-8D06-7BD7BDED6E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84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6FC6D-49F6-47D4-94A9-008C206A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DE9B7B-3051-4BB4-A23B-5BCED4A51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40A485-8682-4FB4-901B-19501B1D1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51FE193-8EAD-4655-8DBC-138ADC71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3254F-0F6F-4603-AFCC-A7702C94425D}" type="datetime1">
              <a:rPr lang="zh-TW" altLang="en-US" smtClean="0"/>
              <a:t>2025/5/16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628CFCF-70A5-4901-A30E-97404D10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5F70BCA-6FA9-4044-8D61-281BEEBF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3A1-34D0-40C3-8D06-7BD7BDED6E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80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1E43A2-E860-48C3-A429-BBF4680A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8A1D4D-81FD-4E18-B539-A80D1EBA1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CA0AAA1-38C4-49E5-A8A4-66FA88793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436B435-5931-4335-959F-83253D3C5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0F3D020-FDDC-459B-B700-DE5C8A54E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65F0AED-E637-4DD5-A2B8-42399299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8142-E3FD-46C8-90A0-1415151CC94F}" type="datetime1">
              <a:rPr lang="zh-TW" altLang="en-US" smtClean="0"/>
              <a:t>2025/5/16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1E2AB37-5D9A-4378-B938-0E583027F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F7CA625-EF23-4419-BAF9-320CFADD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3A1-34D0-40C3-8D06-7BD7BDED6E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22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A11BEC-DCC2-40B2-B66C-CC986A35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B5A77C8-976A-45EF-8246-8EC0E959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C026-D315-4354-8861-0E176D8F598E}" type="datetime1">
              <a:rPr lang="zh-TW" altLang="en-US" smtClean="0"/>
              <a:t>2025/5/16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C879F22-6D4B-4865-B9F0-E2C82837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DDF8835-10A6-4443-A0D6-B8C32905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3A1-34D0-40C3-8D06-7BD7BDED6E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58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ADCB10E-875E-4678-A8BA-C90B988B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BD2F-BAA4-4986-8228-ADB7E1A90727}" type="datetime1">
              <a:rPr lang="zh-TW" altLang="en-US" smtClean="0"/>
              <a:t>2025/5/16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2A8DE67-BD17-456C-BBF8-474CF9EA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5AD7E8-2896-4AA0-A8F3-CD30161F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3A1-34D0-40C3-8D06-7BD7BDED6E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00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FBA988-6CED-402E-A006-39457EEE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F6447E-C6E5-4358-AF50-E9617C582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51FF7A2-7FF7-435B-9F70-D9810DE1C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920B4F7-3596-4DAD-9411-3AEC234E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06D6-B282-4DD6-8993-34531AB8809E}" type="datetime1">
              <a:rPr lang="zh-TW" altLang="en-US" smtClean="0"/>
              <a:t>2025/5/16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9E85B11-AE56-45C2-8AD0-FF03087AE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469DBCE-01DD-444E-9C7F-C25D4ACA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3A1-34D0-40C3-8D06-7BD7BDED6E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6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F813DC-AFCC-4379-94A7-5BF91044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F8085E2-3970-4BDA-86E9-EC284FAF7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4252773-7C92-479B-8C28-2A1013AC9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626542-D47F-4658-8F97-E592D23F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1B41-F4F8-491A-B1F2-7FD455751B19}" type="datetime1">
              <a:rPr lang="zh-TW" altLang="en-US" smtClean="0"/>
              <a:t>2025/5/16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77180C4-C933-417A-9A2B-E5CAFC92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3FE2378-3F00-47DB-BC0C-2F1C79C5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3A1-34D0-40C3-8D06-7BD7BDED6E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54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734926C-49ED-401E-855F-A14FBF20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BBA3A81-9413-4A77-A806-325B76DB3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4866C4-38D3-4D1B-8A56-E555128DF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B96CD-E4A4-43AB-B47B-2EFC136E5EB9}" type="datetime1">
              <a:rPr lang="zh-TW" altLang="en-US" smtClean="0"/>
              <a:t>2025/5/16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E4118D-4F27-4E36-8274-BE3473C9E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D653BA6-FAE7-40C0-9164-B054BD0E9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67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fld id="{25E7A3A1-34D0-40C3-8D06-7BD7BDED6E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51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150.png"/><Relationship Id="rId4" Type="http://schemas.openxmlformats.org/officeDocument/2006/relationships/image" Target="../media/image11.png"/><Relationship Id="rId9" Type="http://schemas.openxmlformats.org/officeDocument/2006/relationships/image" Target="../media/image140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4C9FB9-3524-4955-8075-BAB70D82E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368000"/>
            <a:ext cx="12192000" cy="1152000"/>
          </a:xfrm>
        </p:spPr>
        <p:txBody>
          <a:bodyPr>
            <a:no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Simultaneous Multi-site, Multi-wavelength, and Multi-messenger Monitoring of the Nearby Red Dwarf </a:t>
            </a:r>
            <a:r>
              <a:rPr lang="en-US" altLang="zh-TW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GJ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3147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FE0C9C8-5A36-42CE-BCCD-CE96AEF67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12673"/>
            <a:ext cx="12192000" cy="1329088"/>
          </a:xfrm>
        </p:spPr>
        <p:txBody>
          <a:bodyPr>
            <a:normAutofit/>
          </a:bodyPr>
          <a:lstStyle/>
          <a:p>
            <a:pPr marL="357054"/>
            <a:r>
              <a:rPr lang="en-US" altLang="zh-TW" b="1" dirty="0">
                <a:cs typeface="Times New Roman" panose="02020603050405020304" pitchFamily="18" charset="0"/>
              </a:rPr>
              <a:t>Tai, Chen-Yu</a:t>
            </a:r>
            <a:r>
              <a:rPr lang="en-US" altLang="zh-TW" dirty="0">
                <a:cs typeface="Times New Roman" panose="02020603050405020304" pitchFamily="18" charset="0"/>
              </a:rPr>
              <a:t> </a:t>
            </a:r>
            <a:r>
              <a:rPr lang="en-US" altLang="zh-TW" baseline="30000" dirty="0">
                <a:cs typeface="Times New Roman" panose="02020603050405020304" pitchFamily="18" charset="0"/>
              </a:rPr>
              <a:t>1</a:t>
            </a:r>
            <a:r>
              <a:rPr lang="en-US" altLang="zh-TW" dirty="0">
                <a:cs typeface="Times New Roman" panose="02020603050405020304" pitchFamily="18" charset="0"/>
              </a:rPr>
              <a:t>, Chen, Wen-Ping </a:t>
            </a:r>
            <a:r>
              <a:rPr lang="en-US" altLang="zh-TW" baseline="30000" dirty="0">
                <a:cs typeface="Times New Roman" panose="02020603050405020304" pitchFamily="18" charset="0"/>
              </a:rPr>
              <a:t>1</a:t>
            </a:r>
            <a:r>
              <a:rPr lang="en-US" altLang="zh-TW" sz="1800" dirty="0">
                <a:cs typeface="Times New Roman" panose="02020603050405020304" pitchFamily="18" charset="0"/>
              </a:rPr>
              <a:t>, </a:t>
            </a:r>
            <a:r>
              <a:rPr lang="en-US" altLang="zh-TW" dirty="0">
                <a:cs typeface="Times New Roman" panose="02020603050405020304" pitchFamily="18" charset="0"/>
              </a:rPr>
              <a:t>Tsai, AL </a:t>
            </a:r>
            <a:r>
              <a:rPr lang="en-US" altLang="zh-TW" baseline="30000" dirty="0">
                <a:cs typeface="Times New Roman" panose="02020603050405020304" pitchFamily="18" charset="0"/>
              </a:rPr>
              <a:t>1</a:t>
            </a:r>
            <a:r>
              <a:rPr lang="en-US" altLang="zh-TW" dirty="0">
                <a:cs typeface="Times New Roman" panose="02020603050405020304" pitchFamily="18" charset="0"/>
              </a:rPr>
              <a:t>, </a:t>
            </a:r>
            <a:r>
              <a:rPr lang="en-US" altLang="zh-TW" dirty="0" err="1">
                <a:cs typeface="Times New Roman" panose="02020603050405020304" pitchFamily="18" charset="0"/>
              </a:rPr>
              <a:t>Lalchand</a:t>
            </a:r>
            <a:r>
              <a:rPr lang="en-US" altLang="zh-TW" dirty="0">
                <a:cs typeface="Times New Roman" panose="02020603050405020304" pitchFamily="18" charset="0"/>
              </a:rPr>
              <a:t>, B </a:t>
            </a:r>
            <a:r>
              <a:rPr lang="en-US" altLang="zh-TW" baseline="30000" dirty="0">
                <a:cs typeface="Times New Roman" panose="02020603050405020304" pitchFamily="18" charset="0"/>
              </a:rPr>
              <a:t>1</a:t>
            </a:r>
            <a:r>
              <a:rPr lang="en-US" altLang="zh-TW" dirty="0">
                <a:cs typeface="Times New Roman" panose="02020603050405020304" pitchFamily="18" charset="0"/>
              </a:rPr>
              <a:t>, Sharma, T </a:t>
            </a:r>
            <a:r>
              <a:rPr lang="en-US" altLang="zh-TW" baseline="30000" dirty="0">
                <a:cs typeface="Times New Roman" panose="02020603050405020304" pitchFamily="18" charset="0"/>
              </a:rPr>
              <a:t>1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marL="357054"/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Hu, SM </a:t>
            </a:r>
            <a:r>
              <a:rPr lang="en-US" altLang="zh-TW" sz="2000" baseline="30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Wu, H </a:t>
            </a:r>
            <a:r>
              <a:rPr lang="en-US" altLang="zh-TW" sz="2000" baseline="30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3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zh-TW" sz="2000" kern="100" dirty="0">
                <a:solidFill>
                  <a:schemeClr val="bg1">
                    <a:lumMod val="50000"/>
                  </a:schemeClr>
                </a:solidFill>
                <a:ea typeface="超世紀粗仿宋" panose="02000000000000000000" pitchFamily="2" charset="-120"/>
                <a:cs typeface="Times New Roman" panose="02020603050405020304" pitchFamily="18" charset="0"/>
              </a:rPr>
              <a:t>Zheng, J </a:t>
            </a:r>
            <a:r>
              <a:rPr lang="en-US" altLang="zh-TW" sz="2000" kern="100" baseline="30000" dirty="0">
                <a:solidFill>
                  <a:schemeClr val="bg1">
                    <a:lumMod val="50000"/>
                  </a:schemeClr>
                </a:solidFill>
                <a:ea typeface="超世紀粗仿宋" panose="02000000000000000000" pitchFamily="2" charset="-120"/>
                <a:cs typeface="Times New Roman" panose="02020603050405020304" pitchFamily="18" charset="0"/>
              </a:rPr>
              <a:t>3</a:t>
            </a:r>
            <a:r>
              <a:rPr lang="en-US" altLang="zh-TW" sz="2000" kern="100" dirty="0">
                <a:solidFill>
                  <a:schemeClr val="bg1">
                    <a:lumMod val="50000"/>
                  </a:schemeClr>
                </a:solidFill>
                <a:ea typeface="超世紀粗仿宋" panose="02000000000000000000" pitchFamily="2" charset="-120"/>
                <a:cs typeface="Times New Roman" panose="02020603050405020304" pitchFamily="18" charset="0"/>
              </a:rPr>
              <a:t>, Zhou, </a:t>
            </a:r>
            <a:r>
              <a:rPr lang="en-US" altLang="zh-TW" sz="2000" kern="100" dirty="0" err="1">
                <a:solidFill>
                  <a:schemeClr val="bg1">
                    <a:lumMod val="50000"/>
                  </a:schemeClr>
                </a:solidFill>
                <a:ea typeface="超世紀粗仿宋" panose="02000000000000000000" pitchFamily="2" charset="-120"/>
                <a:cs typeface="Times New Roman" panose="02020603050405020304" pitchFamily="18" charset="0"/>
              </a:rPr>
              <a:t>AY</a:t>
            </a:r>
            <a:r>
              <a:rPr lang="en-US" altLang="zh-TW" sz="2000" kern="100" baseline="30000" dirty="0" err="1">
                <a:solidFill>
                  <a:schemeClr val="bg1">
                    <a:lumMod val="50000"/>
                  </a:schemeClr>
                </a:solidFill>
                <a:ea typeface="超世紀粗仿宋" panose="02000000000000000000" pitchFamily="2" charset="-120"/>
                <a:cs typeface="Times New Roman" panose="02020603050405020304" pitchFamily="18" charset="0"/>
              </a:rPr>
              <a:t>3</a:t>
            </a:r>
            <a:r>
              <a:rPr lang="en-US" altLang="zh-TW" sz="2000" kern="100" dirty="0">
                <a:solidFill>
                  <a:schemeClr val="bg1">
                    <a:lumMod val="50000"/>
                  </a:schemeClr>
                </a:solidFill>
                <a:ea typeface="超世紀粗仿宋" panose="02000000000000000000" pitchFamily="2" charset="-120"/>
                <a:cs typeface="Times New Roman" panose="02020603050405020304" pitchFamily="18" charset="0"/>
              </a:rPr>
              <a:t>,  Wei, </a:t>
            </a:r>
            <a:r>
              <a:rPr lang="en-US" altLang="zh-TW" sz="2000" kern="100" dirty="0" err="1">
                <a:solidFill>
                  <a:schemeClr val="bg1">
                    <a:lumMod val="50000"/>
                  </a:schemeClr>
                </a:solidFill>
                <a:ea typeface="超世紀粗仿宋" panose="02000000000000000000" pitchFamily="2" charset="-120"/>
                <a:cs typeface="Times New Roman" panose="02020603050405020304" pitchFamily="18" charset="0"/>
              </a:rPr>
              <a:t>JY</a:t>
            </a:r>
            <a:r>
              <a:rPr lang="en-US" altLang="zh-TW" sz="2000" kern="100" baseline="30000" dirty="0" err="1">
                <a:solidFill>
                  <a:schemeClr val="bg1">
                    <a:lumMod val="50000"/>
                  </a:schemeClr>
                </a:solidFill>
                <a:ea typeface="超世紀粗仿宋" panose="02000000000000000000" pitchFamily="2" charset="-120"/>
                <a:cs typeface="Times New Roman" panose="02020603050405020304" pitchFamily="18" charset="0"/>
              </a:rPr>
              <a:t>3</a:t>
            </a:r>
            <a:r>
              <a:rPr lang="en-US" altLang="zh-TW" sz="2000" kern="100" dirty="0">
                <a:solidFill>
                  <a:schemeClr val="bg1">
                    <a:lumMod val="50000"/>
                  </a:schemeClr>
                </a:solidFill>
                <a:ea typeface="超世紀粗仿宋" panose="02000000000000000000" pitchFamily="2" charset="-120"/>
                <a:cs typeface="Times New Roman" panose="02020603050405020304" pitchFamily="18" charset="0"/>
              </a:rPr>
              <a:t>,  Wang, J </a:t>
            </a:r>
            <a:r>
              <a:rPr lang="en-US" altLang="zh-TW" sz="2000" kern="100" baseline="30000" dirty="0">
                <a:solidFill>
                  <a:schemeClr val="bg1">
                    <a:lumMod val="50000"/>
                  </a:schemeClr>
                </a:solidFill>
                <a:ea typeface="超世紀粗仿宋" panose="02000000000000000000" pitchFamily="2" charset="-120"/>
                <a:cs typeface="Times New Roman" panose="02020603050405020304" pitchFamily="18" charset="0"/>
              </a:rPr>
              <a:t>3</a:t>
            </a:r>
            <a:r>
              <a:rPr lang="en-US" altLang="zh-TW" sz="2000" kern="100" dirty="0">
                <a:solidFill>
                  <a:schemeClr val="bg1">
                    <a:lumMod val="50000"/>
                  </a:schemeClr>
                </a:solidFill>
                <a:ea typeface="超世紀粗仿宋" panose="02000000000000000000" pitchFamily="2" charset="-120"/>
                <a:cs typeface="Times New Roman" panose="02020603050405020304" pitchFamily="18" charset="0"/>
              </a:rPr>
              <a:t>, Bai, </a:t>
            </a:r>
            <a:r>
              <a:rPr lang="en-US" altLang="zh-TW" sz="2000" kern="100" dirty="0" err="1">
                <a:solidFill>
                  <a:schemeClr val="bg1">
                    <a:lumMod val="50000"/>
                  </a:schemeClr>
                </a:solidFill>
                <a:ea typeface="超世紀粗仿宋" panose="02000000000000000000" pitchFamily="2" charset="-120"/>
                <a:cs typeface="Times New Roman" panose="02020603050405020304" pitchFamily="18" charset="0"/>
              </a:rPr>
              <a:t>JY</a:t>
            </a:r>
            <a:r>
              <a:rPr lang="en-US" altLang="zh-TW" sz="2000" kern="100" dirty="0">
                <a:solidFill>
                  <a:schemeClr val="bg1">
                    <a:lumMod val="50000"/>
                  </a:schemeClr>
                </a:solidFill>
                <a:ea typeface="超世紀粗仿宋" panose="02000000000000000000" pitchFamily="2" charset="-120"/>
                <a:cs typeface="Times New Roman" panose="02020603050405020304" pitchFamily="18" charset="0"/>
              </a:rPr>
              <a:t> </a:t>
            </a:r>
            <a:r>
              <a:rPr lang="en-US" altLang="zh-TW" sz="2000" kern="100" baseline="30000" dirty="0">
                <a:solidFill>
                  <a:schemeClr val="bg1">
                    <a:lumMod val="50000"/>
                  </a:schemeClr>
                </a:solidFill>
                <a:ea typeface="超世紀粗仿宋" panose="02000000000000000000" pitchFamily="2" charset="-120"/>
                <a:cs typeface="Times New Roman" panose="02020603050405020304" pitchFamily="18" charset="0"/>
              </a:rPr>
              <a:t>3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,</a:t>
            </a:r>
          </a:p>
          <a:p>
            <a:pPr marL="357054"/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Qian, SB </a:t>
            </a:r>
            <a:r>
              <a:rPr lang="en-US" altLang="zh-TW" sz="2000" baseline="30000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4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,Zhu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LY </a:t>
            </a:r>
            <a:r>
              <a:rPr lang="en-US" altLang="zh-TW" sz="2000" baseline="30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4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Liu,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JZ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2000" baseline="30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5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Hojaev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A </a:t>
            </a:r>
            <a:r>
              <a:rPr lang="en-US" altLang="zh-TW" sz="2000" baseline="30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6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Panwar, </a:t>
            </a:r>
            <a:r>
              <a:rPr lang="en-US" altLang="zh-TW" sz="2000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altLang="zh-TW" sz="2000" baseline="30000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7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en-US" altLang="zh-TW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9B6D44F-68FD-4CB1-996C-09AC70177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0" y="5831168"/>
            <a:ext cx="3246172" cy="72934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18B6138-04A2-4342-AC88-94CC23100FDF}"/>
              </a:ext>
            </a:extLst>
          </p:cNvPr>
          <p:cNvSpPr/>
          <p:nvPr/>
        </p:nvSpPr>
        <p:spPr>
          <a:xfrm>
            <a:off x="7730308" y="6191179"/>
            <a:ext cx="392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Email: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m1129005@gm.astro.ncu.edu.tw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AE06E19-5225-4B82-B95D-96F11A70D92C}"/>
              </a:ext>
            </a:extLst>
          </p:cNvPr>
          <p:cNvSpPr/>
          <p:nvPr/>
        </p:nvSpPr>
        <p:spPr>
          <a:xfrm>
            <a:off x="0" y="5137221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054" algn="ctr"/>
            <a:r>
              <a:rPr lang="en-US" altLang="zh-TW" baseline="30000" dirty="0">
                <a:cs typeface="Times New Roman" panose="02020603050405020304" pitchFamily="18" charset="0"/>
              </a:rPr>
              <a:t>1</a:t>
            </a:r>
            <a:r>
              <a:rPr lang="en-US" altLang="zh-TW" dirty="0">
                <a:cs typeface="Times New Roman" panose="02020603050405020304" pitchFamily="18" charset="0"/>
              </a:rPr>
              <a:t> Institute of Astronomy, National Center University, Taoyuan City, Taiwan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; </a:t>
            </a:r>
            <a:r>
              <a:rPr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2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Weihai Observatory, Shandong, China; </a:t>
            </a:r>
            <a:r>
              <a:rPr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3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Xinglong Observatory, 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Hebie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, China; </a:t>
            </a:r>
            <a:r>
              <a:rPr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4 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Gaomeigu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Observatory, Lijiang, China; </a:t>
            </a:r>
            <a:r>
              <a:rPr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5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Nanshan Observatory, Xinjiang, China; </a:t>
            </a:r>
            <a:r>
              <a:rPr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6 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Maidanak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Observatory, Tashkent, Uzbekistan; </a:t>
            </a:r>
            <a:r>
              <a:rPr lang="en-US" altLang="zh-TW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7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ARIES, Nainital, India</a:t>
            </a: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338DEEA3-FB49-4FFC-8FA4-FCF3645CE8CC}"/>
              </a:ext>
            </a:extLst>
          </p:cNvPr>
          <p:cNvCxnSpPr>
            <a:cxnSpLocks/>
          </p:cNvCxnSpPr>
          <p:nvPr/>
        </p:nvCxnSpPr>
        <p:spPr>
          <a:xfrm flipH="1">
            <a:off x="6095998" y="2736000"/>
            <a:ext cx="60960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E6FEB6B7-3D15-49AE-B5E8-098F18F1FD09}"/>
              </a:ext>
            </a:extLst>
          </p:cNvPr>
          <p:cNvCxnSpPr>
            <a:cxnSpLocks/>
          </p:cNvCxnSpPr>
          <p:nvPr/>
        </p:nvCxnSpPr>
        <p:spPr>
          <a:xfrm flipH="1">
            <a:off x="-1" y="1151164"/>
            <a:ext cx="609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16F829B3-4D87-43C8-AB4B-B803D69A596C}"/>
              </a:ext>
            </a:extLst>
          </p:cNvPr>
          <p:cNvCxnSpPr>
            <a:cxnSpLocks/>
          </p:cNvCxnSpPr>
          <p:nvPr/>
        </p:nvCxnSpPr>
        <p:spPr>
          <a:xfrm flipH="1">
            <a:off x="539400" y="5006592"/>
            <a:ext cx="11113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79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C6E7E0-B0CC-4F3D-8AC7-E718EE86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000" y="2944273"/>
            <a:ext cx="4320000" cy="96945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Backup slides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版面配置區 2">
                <a:extLst>
                  <a:ext uri="{FF2B5EF4-FFF2-40B4-BE49-F238E27FC236}">
                    <a16:creationId xmlns:a16="http://schemas.microsoft.com/office/drawing/2014/main" id="{62A088A8-C177-4EB3-95FE-314B62C4699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13816" y="4398454"/>
                <a:ext cx="10539984" cy="2459545"/>
              </a:xfrm>
            </p:spPr>
            <p:txBody>
              <a:bodyPr/>
              <a:lstStyle/>
              <a:p>
                <a:pPr algn="ctr"/>
                <a:r>
                  <a:rPr lang="en-US" altLang="zh-TW" dirty="0">
                    <a:solidFill>
                      <a:schemeClr val="bg1">
                        <a:lumMod val="50000"/>
                      </a:schemeClr>
                    </a:solidFill>
                  </a:rPr>
                  <a:t>Combine Reduced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altLang="zh-TW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solidFill>
                      <a:schemeClr val="bg1">
                        <a:lumMod val="50000"/>
                      </a:schemeClr>
                    </a:solidFill>
                  </a:rPr>
                  <a:t>of the Simulated Light Curves</a:t>
                </a:r>
              </a:p>
              <a:p>
                <a:pPr algn="ctr"/>
                <a:r>
                  <a:rPr lang="en-US" altLang="zh-TW" dirty="0"/>
                  <a:t>Well-fitting parameters</a:t>
                </a:r>
              </a:p>
              <a:p>
                <a:pPr algn="ctr"/>
                <a:r>
                  <a:rPr lang="en-US" altLang="zh-TW" dirty="0">
                    <a:solidFill>
                      <a:schemeClr val="bg1">
                        <a:lumMod val="50000"/>
                      </a:schemeClr>
                    </a:solidFill>
                  </a:rPr>
                  <a:t>Polarization Detection in </a:t>
                </a:r>
                <a:r>
                  <a:rPr lang="en-US" altLang="zh-TW" dirty="0" err="1">
                    <a:solidFill>
                      <a:schemeClr val="bg1">
                        <a:lumMod val="50000"/>
                      </a:schemeClr>
                    </a:solidFill>
                  </a:rPr>
                  <a:t>Lulin</a:t>
                </a:r>
                <a:endParaRPr lang="en-US" altLang="zh-TW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altLang="zh-TW" dirty="0">
                    <a:solidFill>
                      <a:schemeClr val="bg1">
                        <a:lumMod val="50000"/>
                      </a:schemeClr>
                    </a:solidFill>
                  </a:rPr>
                  <a:t>Spectrum Model Introduction</a:t>
                </a:r>
              </a:p>
            </p:txBody>
          </p:sp>
        </mc:Choice>
        <mc:Fallback xmlns="">
          <p:sp>
            <p:nvSpPr>
              <p:cNvPr id="3" name="文字版面配置區 2">
                <a:extLst>
                  <a:ext uri="{FF2B5EF4-FFF2-40B4-BE49-F238E27FC236}">
                    <a16:creationId xmlns:a16="http://schemas.microsoft.com/office/drawing/2014/main" id="{62A088A8-C177-4EB3-95FE-314B62C469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13816" y="4398454"/>
                <a:ext cx="10539984" cy="2459545"/>
              </a:xfrm>
              <a:blipFill>
                <a:blip r:embed="rId2"/>
                <a:stretch>
                  <a:fillRect t="-34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89094C1F-E006-4195-9710-6E7343109622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393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36241905-6A36-4401-806E-8F2926138790}"/>
              </a:ext>
            </a:extLst>
          </p:cNvPr>
          <p:cNvCxnSpPr>
            <a:cxnSpLocks/>
          </p:cNvCxnSpPr>
          <p:nvPr/>
        </p:nvCxnSpPr>
        <p:spPr>
          <a:xfrm flipH="1">
            <a:off x="8256000" y="3429000"/>
            <a:ext cx="393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128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6106BB64-3A1E-4901-8465-5B82F4B01C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13816"/>
                <a:ext cx="12191999" cy="68852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altLang="zh-TW" sz="3600" dirty="0">
                    <a:solidFill>
                      <a:schemeClr val="tx1"/>
                    </a:solidFill>
                  </a:rPr>
                  <a:t>Combine Reduced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TW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altLang="zh-TW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3600" dirty="0">
                    <a:solidFill>
                      <a:schemeClr val="tx1"/>
                    </a:solidFill>
                  </a:rPr>
                  <a:t>of the Simulated Light Curves</a:t>
                </a:r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6106BB64-3A1E-4901-8465-5B82F4B01C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13816"/>
                <a:ext cx="12191999" cy="688520"/>
              </a:xfrm>
              <a:blipFill>
                <a:blip r:embed="rId2"/>
                <a:stretch>
                  <a:fillRect t="-14159" b="-256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400" y="1126330"/>
                <a:ext cx="11113200" cy="223565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Three telescopes observed the flare event which means there will be three reduced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in each simulation.</a:t>
                </a:r>
              </a:p>
              <a:p>
                <a:r>
                  <a:rPr lang="en-US" altLang="zh-TW" dirty="0"/>
                  <a:t>We find out that both geometric and arithmetic mean will reveal the same best-fitting parameter. However, we use the geometric mean on this research.</a:t>
                </a:r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400" y="1126330"/>
                <a:ext cx="11113200" cy="2235651"/>
              </a:xfrm>
              <a:blipFill>
                <a:blip r:embed="rId3"/>
                <a:stretch>
                  <a:fillRect l="-987" t="-4905" b="-32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35E4B69-714B-42DE-B144-9CB3AA85B92F}"/>
              </a:ext>
            </a:extLst>
          </p:cNvPr>
          <p:cNvCxnSpPr>
            <a:cxnSpLocks/>
          </p:cNvCxnSpPr>
          <p:nvPr/>
        </p:nvCxnSpPr>
        <p:spPr>
          <a:xfrm flipH="1">
            <a:off x="539400" y="802336"/>
            <a:ext cx="1111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4DE0063D-972A-4279-84C0-927DECC27D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441"/>
          <a:stretch/>
        </p:blipFill>
        <p:spPr>
          <a:xfrm>
            <a:off x="355544" y="3368730"/>
            <a:ext cx="4057626" cy="30930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A3FDE2F-82C4-45CF-82D9-5C90D16E6B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5605271" y="2834640"/>
            <a:ext cx="5303521" cy="402336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68B81C4-4567-495B-BE6B-C0F16D3DF12C}"/>
              </a:ext>
            </a:extLst>
          </p:cNvPr>
          <p:cNvSpPr txBox="1"/>
          <p:nvPr/>
        </p:nvSpPr>
        <p:spPr>
          <a:xfrm>
            <a:off x="6005901" y="61847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1 1</a:t>
            </a:r>
            <a:endParaRPr lang="zh-TW" altLang="en-US" sz="12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A117214-7CA2-42EF-877A-48269C724BCB}"/>
              </a:ext>
            </a:extLst>
          </p:cNvPr>
          <p:cNvSpPr txBox="1"/>
          <p:nvPr/>
        </p:nvSpPr>
        <p:spPr>
          <a:xfrm>
            <a:off x="6242900" y="6184743"/>
            <a:ext cx="807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9 8 8 8</a:t>
            </a:r>
            <a:endParaRPr lang="zh-TW" altLang="en-US" sz="12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03DBDF1-FD31-4017-937A-9F6FEF7453BA}"/>
              </a:ext>
            </a:extLst>
          </p:cNvPr>
          <p:cNvSpPr/>
          <p:nvPr/>
        </p:nvSpPr>
        <p:spPr>
          <a:xfrm>
            <a:off x="6646574" y="578848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25</a:t>
            </a:r>
            <a:endParaRPr lang="zh-TW" altLang="en-US" sz="12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3448FD2-4061-44F0-981E-A7294D323B3A}"/>
              </a:ext>
            </a:extLst>
          </p:cNvPr>
          <p:cNvSpPr/>
          <p:nvPr/>
        </p:nvSpPr>
        <p:spPr>
          <a:xfrm>
            <a:off x="6008502" y="6130877"/>
            <a:ext cx="807349" cy="3376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6EE8E71-056A-477A-A193-2F8259CC7E84}"/>
              </a:ext>
            </a:extLst>
          </p:cNvPr>
          <p:cNvSpPr/>
          <p:nvPr/>
        </p:nvSpPr>
        <p:spPr>
          <a:xfrm>
            <a:off x="4208655" y="6399336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/>
              <a:t>total 35 light curves</a:t>
            </a:r>
            <a:endParaRPr lang="zh-TW" altLang="en-US" sz="1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29EBAA2-C3FC-4C65-8451-1BEE1071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5569" y="6468485"/>
            <a:ext cx="2743200" cy="365125"/>
          </a:xfrm>
        </p:spPr>
        <p:txBody>
          <a:bodyPr/>
          <a:lstStyle/>
          <a:p>
            <a:fld id="{25E7A3A1-34D0-40C3-8D06-7BD7BDED6E94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429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6BB64-3A1E-4901-8465-5B82F4B0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816"/>
            <a:ext cx="12191999" cy="68852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/>
              <a:t>Well-fitting parameters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400" y="1126330"/>
                <a:ext cx="11113200" cy="2887882"/>
              </a:xfrm>
            </p:spPr>
            <p:txBody>
              <a:bodyPr/>
              <a:lstStyle/>
              <a:p>
                <a:r>
                  <a:rPr lang="en-US" altLang="zh-TW" dirty="0"/>
                  <a:t>After selecting the 35 light curves, we checked the parameter distributions and decided on the ranges.</a:t>
                </a:r>
              </a:p>
              <a:p>
                <a:r>
                  <a:rPr lang="en-US" altLang="zh-TW" dirty="0">
                    <a:ea typeface="Cambria Math" panose="02040503050406030204" pitchFamily="18" charset="0"/>
                  </a:rPr>
                  <a:t>Results: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=0.29±0.01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=22795.1±0.9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zh-TW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=5×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400" y="1126330"/>
                <a:ext cx="11113200" cy="2887882"/>
              </a:xfrm>
              <a:blipFill>
                <a:blip r:embed="rId2"/>
                <a:stretch>
                  <a:fillRect l="-987" t="-38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35E4B69-714B-42DE-B144-9CB3AA85B92F}"/>
              </a:ext>
            </a:extLst>
          </p:cNvPr>
          <p:cNvCxnSpPr>
            <a:cxnSpLocks/>
          </p:cNvCxnSpPr>
          <p:nvPr/>
        </p:nvCxnSpPr>
        <p:spPr>
          <a:xfrm flipH="1">
            <a:off x="539400" y="802336"/>
            <a:ext cx="1111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>
            <a:extLst>
              <a:ext uri="{FF2B5EF4-FFF2-40B4-BE49-F238E27FC236}">
                <a16:creationId xmlns:a16="http://schemas.microsoft.com/office/drawing/2014/main" id="{E5D6812F-51FE-4EF0-B7B4-B8799BE9B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480"/>
          <a:stretch/>
        </p:blipFill>
        <p:spPr>
          <a:xfrm>
            <a:off x="539400" y="3366026"/>
            <a:ext cx="3618916" cy="2365644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286E666-600F-4C51-A4BA-8F04ECA18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71" b="33008"/>
          <a:stretch/>
        </p:blipFill>
        <p:spPr>
          <a:xfrm>
            <a:off x="4414930" y="3366026"/>
            <a:ext cx="3471773" cy="236023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19D845F9-16E7-4986-8694-B8950962A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67"/>
          <a:stretch/>
        </p:blipFill>
        <p:spPr>
          <a:xfrm>
            <a:off x="8143318" y="3366026"/>
            <a:ext cx="3522581" cy="2360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EF968A2-0A1E-4B09-85E7-5BE3641BFF84}"/>
                  </a:ext>
                </a:extLst>
              </p:cNvPr>
              <p:cNvSpPr/>
              <p:nvPr/>
            </p:nvSpPr>
            <p:spPr>
              <a:xfrm>
                <a:off x="651639" y="5795832"/>
                <a:ext cx="50104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600" dirty="0"/>
                  <a:t>The histograms showed the distributions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TW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/>
                  <a:t>, and</a:t>
                </a:r>
                <a14:m>
                  <m:oMath xmlns:m="http://schemas.openxmlformats.org/officeDocument/2006/math">
                    <m:r>
                      <a:rPr lang="en-US" altLang="zh-TW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TW" sz="1600" dirty="0"/>
                  <a:t>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EF968A2-0A1E-4B09-85E7-5BE3641BF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39" y="5795832"/>
                <a:ext cx="5010411" cy="338554"/>
              </a:xfrm>
              <a:prstGeom prst="rect">
                <a:avLst/>
              </a:prstGeom>
              <a:blipFill>
                <a:blip r:embed="rId4"/>
                <a:stretch>
                  <a:fillRect l="-730"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1702166-4575-4B47-B625-4D337676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3A1-34D0-40C3-8D06-7BD7BDED6E9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52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6BB64-3A1E-4901-8465-5B82F4B0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816"/>
            <a:ext cx="12191999" cy="68852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>
                <a:solidFill>
                  <a:schemeClr val="tx1"/>
                </a:solidFill>
              </a:rPr>
              <a:t>Polarization Detection in </a:t>
            </a:r>
            <a:r>
              <a:rPr lang="en-US" altLang="zh-TW" sz="3600" dirty="0" err="1">
                <a:solidFill>
                  <a:schemeClr val="tx1"/>
                </a:solidFill>
              </a:rPr>
              <a:t>Lulin</a:t>
            </a:r>
            <a:endParaRPr lang="en-US" altLang="zh-TW" sz="36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7BD121-820A-443F-8FFF-0DA12312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99" y="1126331"/>
            <a:ext cx="11113200" cy="952076"/>
          </a:xfrm>
        </p:spPr>
        <p:txBody>
          <a:bodyPr>
            <a:normAutofit/>
          </a:bodyPr>
          <a:lstStyle/>
          <a:p>
            <a:r>
              <a:rPr lang="en-US" altLang="zh-TW" dirty="0"/>
              <a:t>In </a:t>
            </a:r>
            <a:r>
              <a:rPr lang="en-US" altLang="zh-TW" dirty="0" err="1"/>
              <a:t>Lulin</a:t>
            </a:r>
            <a:r>
              <a:rPr lang="en-US" altLang="zh-TW" dirty="0"/>
              <a:t>, the polarization detections weren’t simultaneous, so we can only detect the star polarization information in quiescent states.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35E4B69-714B-42DE-B144-9CB3AA85B92F}"/>
              </a:ext>
            </a:extLst>
          </p:cNvPr>
          <p:cNvCxnSpPr>
            <a:cxnSpLocks/>
          </p:cNvCxnSpPr>
          <p:nvPr/>
        </p:nvCxnSpPr>
        <p:spPr>
          <a:xfrm flipH="1">
            <a:off x="539400" y="802336"/>
            <a:ext cx="1111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>
            <a:extLst>
              <a:ext uri="{FF2B5EF4-FFF2-40B4-BE49-F238E27FC236}">
                <a16:creationId xmlns:a16="http://schemas.microsoft.com/office/drawing/2014/main" id="{331D22D4-4586-4710-92B4-538FAB51C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420" y="2078408"/>
            <a:ext cx="6623158" cy="4665776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5DB4A1-4DB3-4AE6-9AEC-94FD2470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9399" y="6225721"/>
            <a:ext cx="2743200" cy="365125"/>
          </a:xfrm>
        </p:spPr>
        <p:txBody>
          <a:bodyPr/>
          <a:lstStyle/>
          <a:p>
            <a:fld id="{25E7A3A1-34D0-40C3-8D06-7BD7BDED6E94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053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6BB64-3A1E-4901-8465-5B82F4B0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816"/>
            <a:ext cx="12191999" cy="68852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/>
              <a:t>Spectrum Model Introduction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7BD121-820A-443F-8FFF-0DA12312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01" y="1126330"/>
            <a:ext cx="6720936" cy="288788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By </a:t>
            </a:r>
            <a:r>
              <a:rPr lang="en-US" altLang="zh-TW" sz="2400" dirty="0" err="1"/>
              <a:t>Husser</a:t>
            </a:r>
            <a:r>
              <a:rPr lang="en-US" altLang="zh-TW" sz="2400" dirty="0"/>
              <a:t> et al. from Germany.</a:t>
            </a:r>
          </a:p>
          <a:p>
            <a:r>
              <a:rPr lang="en-US" altLang="zh-TW" sz="2400" dirty="0"/>
              <a:t>In this model, they considered more newly discovered atomic and molecular lines. (like alpha elements </a:t>
            </a:r>
            <a:r>
              <a:rPr lang="en-US" altLang="zh-TW" sz="2400" dirty="0" err="1"/>
              <a:t>eg.</a:t>
            </a:r>
            <a:r>
              <a:rPr lang="en-US" altLang="zh-TW" sz="2400" dirty="0"/>
              <a:t>: Mg, </a:t>
            </a:r>
            <a:r>
              <a:rPr lang="en-US" altLang="zh-TW" sz="2400" dirty="0" err="1"/>
              <a:t>Ti</a:t>
            </a:r>
            <a:r>
              <a:rPr lang="en-US" altLang="zh-TW" sz="2400" dirty="0"/>
              <a:t>, Si, Ca, S)</a:t>
            </a:r>
          </a:p>
          <a:p>
            <a:r>
              <a:rPr lang="en-US" altLang="zh-TW" sz="2400" dirty="0"/>
              <a:t>The table below is the parameter space of the model.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35E4B69-714B-42DE-B144-9CB3AA85B92F}"/>
              </a:ext>
            </a:extLst>
          </p:cNvPr>
          <p:cNvCxnSpPr>
            <a:cxnSpLocks/>
          </p:cNvCxnSpPr>
          <p:nvPr/>
        </p:nvCxnSpPr>
        <p:spPr>
          <a:xfrm flipH="1">
            <a:off x="539400" y="802336"/>
            <a:ext cx="1111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>
            <a:extLst>
              <a:ext uri="{FF2B5EF4-FFF2-40B4-BE49-F238E27FC236}">
                <a16:creationId xmlns:a16="http://schemas.microsoft.com/office/drawing/2014/main" id="{DFCCD219-EBAA-4F06-A51E-F91CD1ACA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63" y="2434604"/>
            <a:ext cx="4299237" cy="4017929"/>
          </a:xfrm>
          <a:prstGeom prst="rect">
            <a:avLst/>
          </a:prstGeom>
        </p:spPr>
      </p:pic>
      <p:pic>
        <p:nvPicPr>
          <p:cNvPr id="10" name="內容版面配置區 5">
            <a:extLst>
              <a:ext uri="{FF2B5EF4-FFF2-40B4-BE49-F238E27FC236}">
                <a16:creationId xmlns:a16="http://schemas.microsoft.com/office/drawing/2014/main" id="{D040D1F3-30D8-48D0-8A22-A7D6A5FE1C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39150"/>
          <a:stretch/>
        </p:blipFill>
        <p:spPr>
          <a:xfrm>
            <a:off x="7353363" y="1046566"/>
            <a:ext cx="4299237" cy="131321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0FCA8E8-36E5-4F3B-8BF8-BFA9895A60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49"/>
          <a:stretch/>
        </p:blipFill>
        <p:spPr>
          <a:xfrm>
            <a:off x="1662761" y="3493463"/>
            <a:ext cx="4474216" cy="1900209"/>
          </a:xfrm>
          <a:prstGeom prst="rect">
            <a:avLst/>
          </a:prstGeom>
        </p:spPr>
      </p:pic>
      <p:cxnSp>
        <p:nvCxnSpPr>
          <p:cNvPr id="6" name="接點: 弧形 5">
            <a:extLst>
              <a:ext uri="{FF2B5EF4-FFF2-40B4-BE49-F238E27FC236}">
                <a16:creationId xmlns:a16="http://schemas.microsoft.com/office/drawing/2014/main" id="{F793560E-0F71-473B-B457-A79F33AAC0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36631" y="5556469"/>
            <a:ext cx="522901" cy="475488"/>
          </a:xfrm>
          <a:prstGeom prst="curved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FE69385-831C-4516-9DB9-16E29298EC99}"/>
              </a:ext>
            </a:extLst>
          </p:cNvPr>
          <p:cNvSpPr txBox="1"/>
          <p:nvPr/>
        </p:nvSpPr>
        <p:spPr>
          <a:xfrm>
            <a:off x="6232430" y="6055664"/>
            <a:ext cx="214884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We imported the parameters of </a:t>
            </a:r>
            <a:r>
              <a:rPr lang="en-US" altLang="zh-TW" sz="1600" dirty="0" err="1"/>
              <a:t>GJ3147</a:t>
            </a:r>
            <a:r>
              <a:rPr lang="en-US" altLang="zh-TW" sz="1600" dirty="0"/>
              <a:t>.</a:t>
            </a:r>
            <a:endParaRPr lang="zh-TW" altLang="en-US" sz="1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0920D1B-FCEC-4CCC-938C-9B5A8494E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95192" y="6348051"/>
            <a:ext cx="2743200" cy="365125"/>
          </a:xfrm>
        </p:spPr>
        <p:txBody>
          <a:bodyPr/>
          <a:lstStyle/>
          <a:p>
            <a:fld id="{25E7A3A1-34D0-40C3-8D06-7BD7BDED6E94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517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6BB64-3A1E-4901-8465-5B82F4B0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816"/>
            <a:ext cx="12191999" cy="68852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>
                <a:ea typeface="+mn-ea"/>
              </a:rPr>
              <a:t>Stellar Flares</a:t>
            </a:r>
            <a:endParaRPr lang="zh-TW" altLang="en-US" sz="3600" dirty="0">
              <a:ea typeface="+mn-ea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7BD121-820A-443F-8FFF-0DA12312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99" y="1037364"/>
            <a:ext cx="10912823" cy="4289235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Reconnection of surface magnetic field lines can produce flares. </a:t>
            </a:r>
            <a:r>
              <a:rPr lang="en-US" altLang="zh-TW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1100" dirty="0"/>
              <a:t>Benz and </a:t>
            </a:r>
            <a:r>
              <a:rPr lang="en-US" altLang="zh-TW" sz="1100" dirty="0" err="1"/>
              <a:t>Güdel</a:t>
            </a:r>
            <a:r>
              <a:rPr lang="en-US" altLang="zh-TW" sz="1100" dirty="0"/>
              <a:t> 2010)</a:t>
            </a:r>
            <a:endParaRPr lang="en-US" altLang="zh-TW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M-type Stars:</a:t>
            </a: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low-mass, fully convective dynamos, and magnetically active</a:t>
            </a: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mechanism uncertain</a:t>
            </a:r>
          </a:p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interested in the heating and cooling processes of the stellar flares.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35E4B69-714B-42DE-B144-9CB3AA85B92F}"/>
              </a:ext>
            </a:extLst>
          </p:cNvPr>
          <p:cNvCxnSpPr>
            <a:cxnSpLocks/>
          </p:cNvCxnSpPr>
          <p:nvPr/>
        </p:nvCxnSpPr>
        <p:spPr>
          <a:xfrm flipH="1">
            <a:off x="539400" y="802336"/>
            <a:ext cx="1111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A68EE9C-A97E-47B3-BF65-D47F30EFD3BD}"/>
                  </a:ext>
                </a:extLst>
              </p:cNvPr>
              <p:cNvSpPr/>
              <p:nvPr/>
            </p:nvSpPr>
            <p:spPr>
              <a:xfrm>
                <a:off x="539398" y="5213059"/>
                <a:ext cx="11652601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2800" dirty="0">
                    <a:cs typeface="Times New Roman" panose="02020603050405020304" pitchFamily="18" charset="0"/>
                  </a:rPr>
                  <a:t> A campaign to observe stellar flares by:</a:t>
                </a:r>
              </a:p>
              <a:p>
                <a:pPr lvl="1" algn="just"/>
                <a:r>
                  <a:rPr lang="en-US" altLang="zh-TW" sz="2400" dirty="0">
                    <a:cs typeface="Times New Roman" panose="02020603050405020304" pitchFamily="18" charset="0"/>
                  </a:rPr>
                  <a:t>1. Different sampling functions  →  </a:t>
                </a:r>
                <a:r>
                  <a:rPr lang="en-US" altLang="zh-TW" sz="2400" b="1" dirty="0">
                    <a:cs typeface="Times New Roman" panose="02020603050405020304" pitchFamily="18" charset="0"/>
                  </a:rPr>
                  <a:t>Underlying flare profile</a:t>
                </a:r>
                <a:r>
                  <a:rPr lang="en-US" altLang="zh-TW" sz="2400" dirty="0">
                    <a:cs typeface="Times New Roman" panose="02020603050405020304" pitchFamily="18" charset="0"/>
                  </a:rPr>
                  <a:t>.</a:t>
                </a:r>
              </a:p>
              <a:p>
                <a:pPr lvl="1" algn="just"/>
                <a:r>
                  <a:rPr lang="en-US" altLang="zh-TW" sz="2400" dirty="0">
                    <a:cs typeface="Times New Roman" panose="02020603050405020304" pitchFamily="18" charset="0"/>
                  </a:rPr>
                  <a:t>2. Different wavelengths  →  </a:t>
                </a:r>
                <a:r>
                  <a:rPr lang="en-US" altLang="zh-TW" sz="2400" b="1" dirty="0">
                    <a:cs typeface="Times New Roman" panose="02020603050405020304" pitchFamily="18" charset="0"/>
                  </a:rPr>
                  <a:t>Flare temperature</a:t>
                </a:r>
                <a:r>
                  <a:rPr lang="en-US" altLang="zh-TW" sz="24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6A68EE9C-A97E-47B3-BF65-D47F30EFD3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98" y="5213059"/>
                <a:ext cx="11652601" cy="1261884"/>
              </a:xfrm>
              <a:prstGeom prst="rect">
                <a:avLst/>
              </a:prstGeom>
              <a:blipFill>
                <a:blip r:embed="rId2"/>
                <a:stretch>
                  <a:fillRect t="-4831" b="-101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A9F01593-7308-49A2-AD29-A19B9E90A2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25"/>
          <a:stretch/>
        </p:blipFill>
        <p:spPr>
          <a:xfrm>
            <a:off x="9794078" y="2104189"/>
            <a:ext cx="2181174" cy="184845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3B61F1D-E6D4-4656-8590-222AC4D9D449}"/>
              </a:ext>
            </a:extLst>
          </p:cNvPr>
          <p:cNvSpPr/>
          <p:nvPr/>
        </p:nvSpPr>
        <p:spPr>
          <a:xfrm>
            <a:off x="10096769" y="3969951"/>
            <a:ext cx="15757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zh-TW" sz="1400" i="1" dirty="0"/>
              <a:t>Credit: S. Dagnello, NRAO/AUI/NSF</a:t>
            </a:r>
            <a:endParaRPr lang="zh-TW" altLang="en-US" sz="14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5C6149-81A3-46BB-AF91-00CFB0F1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6776" y="6356350"/>
            <a:ext cx="297024" cy="365125"/>
          </a:xfrm>
        </p:spPr>
        <p:txBody>
          <a:bodyPr/>
          <a:lstStyle/>
          <a:p>
            <a:fld id="{25E7A3A1-34D0-40C3-8D06-7BD7BDED6E94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5634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6BB64-3A1E-4901-8465-5B82F4B0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816"/>
            <a:ext cx="12191999" cy="68852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>
                <a:ea typeface="+mn-ea"/>
              </a:rPr>
              <a:t>Monitoring Campaign</a:t>
            </a:r>
            <a:endParaRPr lang="zh-TW" altLang="en-US" sz="3600" dirty="0">
              <a:ea typeface="+mn-ea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CF65B89C-0637-4A95-8247-6E037C6789E8}"/>
              </a:ext>
            </a:extLst>
          </p:cNvPr>
          <p:cNvCxnSpPr>
            <a:cxnSpLocks/>
          </p:cNvCxnSpPr>
          <p:nvPr/>
        </p:nvCxnSpPr>
        <p:spPr>
          <a:xfrm flipH="1">
            <a:off x="539400" y="802336"/>
            <a:ext cx="1111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>
            <a:extLst>
              <a:ext uri="{FF2B5EF4-FFF2-40B4-BE49-F238E27FC236}">
                <a16:creationId xmlns:a16="http://schemas.microsoft.com/office/drawing/2014/main" id="{1F635836-C708-4689-8D16-C63AAEFCD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304" y="1024421"/>
            <a:ext cx="2392296" cy="240771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0F38AAF-0413-487E-A435-856DDC887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003" y="3445067"/>
            <a:ext cx="3551597" cy="196187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4C25228F-F16B-4C4A-9180-85CF3EE668DE}"/>
              </a:ext>
            </a:extLst>
          </p:cNvPr>
          <p:cNvGrpSpPr/>
          <p:nvPr/>
        </p:nvGrpSpPr>
        <p:grpSpPr>
          <a:xfrm>
            <a:off x="7473681" y="3743163"/>
            <a:ext cx="4443062" cy="2878299"/>
            <a:chOff x="354180" y="2295924"/>
            <a:chExt cx="4927672" cy="322765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5CCF1C9F-CCAC-43AD-B4B8-286B8CCFE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1" b="2974"/>
            <a:stretch/>
          </p:blipFill>
          <p:spPr>
            <a:xfrm>
              <a:off x="354180" y="2295924"/>
              <a:ext cx="4565642" cy="3227650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25947359-F607-4539-87D5-550C7A4384CD}"/>
                </a:ext>
              </a:extLst>
            </p:cNvPr>
            <p:cNvSpPr txBox="1"/>
            <p:nvPr/>
          </p:nvSpPr>
          <p:spPr>
            <a:xfrm>
              <a:off x="3297802" y="2295925"/>
              <a:ext cx="447558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err="1"/>
                <a:t>1m</a:t>
              </a:r>
              <a:endParaRPr lang="zh-TW" altLang="en-US" sz="1600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F0DB74A5-45F0-42C2-8D17-2ADE94630B9D}"/>
                </a:ext>
              </a:extLst>
            </p:cNvPr>
            <p:cNvSpPr txBox="1"/>
            <p:nvPr/>
          </p:nvSpPr>
          <p:spPr>
            <a:xfrm>
              <a:off x="4834294" y="3778241"/>
              <a:ext cx="447558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err="1"/>
                <a:t>1m</a:t>
              </a:r>
              <a:endParaRPr lang="zh-TW" altLang="en-US" sz="1600" dirty="0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42C77B1B-A430-443A-939D-1083494395F4}"/>
                </a:ext>
              </a:extLst>
            </p:cNvPr>
            <p:cNvSpPr txBox="1"/>
            <p:nvPr/>
          </p:nvSpPr>
          <p:spPr>
            <a:xfrm>
              <a:off x="2649612" y="5168581"/>
              <a:ext cx="601446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err="1"/>
                <a:t>0.7m</a:t>
              </a:r>
              <a:endParaRPr lang="zh-TW" altLang="en-US" sz="1600" dirty="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03A4CBDE-03F6-43AF-BBF4-C8921BD97A5B}"/>
                </a:ext>
              </a:extLst>
            </p:cNvPr>
            <p:cNvSpPr txBox="1"/>
            <p:nvPr/>
          </p:nvSpPr>
          <p:spPr>
            <a:xfrm>
              <a:off x="4834293" y="4721048"/>
              <a:ext cx="447558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err="1"/>
                <a:t>1m</a:t>
              </a:r>
              <a:endParaRPr lang="zh-TW" altLang="en-US" sz="1600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74070939-FFE9-4C7C-AAA6-6321A42AD4CC}"/>
                </a:ext>
              </a:extLst>
            </p:cNvPr>
            <p:cNvSpPr txBox="1"/>
            <p:nvPr/>
          </p:nvSpPr>
          <p:spPr>
            <a:xfrm>
              <a:off x="4680405" y="2813813"/>
              <a:ext cx="601446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err="1"/>
                <a:t>0.6m</a:t>
              </a:r>
              <a:endParaRPr lang="zh-TW" altLang="en-US" sz="1600" dirty="0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0DC6D5A5-CF03-4C40-8EED-642A6B5DF95C}"/>
                </a:ext>
              </a:extLst>
            </p:cNvPr>
            <p:cNvSpPr txBox="1"/>
            <p:nvPr/>
          </p:nvSpPr>
          <p:spPr>
            <a:xfrm>
              <a:off x="440601" y="3454068"/>
              <a:ext cx="601447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err="1"/>
                <a:t>0.6m</a:t>
              </a:r>
              <a:endParaRPr lang="zh-TW" altLang="en-US" sz="1600" dirty="0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B0F17D9E-A973-4C14-AAE1-30DEC18F50ED}"/>
                </a:ext>
              </a:extLst>
            </p:cNvPr>
            <p:cNvSpPr txBox="1"/>
            <p:nvPr/>
          </p:nvSpPr>
          <p:spPr>
            <a:xfrm>
              <a:off x="517546" y="4836117"/>
              <a:ext cx="447558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err="1"/>
                <a:t>1m</a:t>
              </a:r>
              <a:endParaRPr lang="zh-TW" altLang="en-US" sz="16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399" y="1126330"/>
                <a:ext cx="8720905" cy="573166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Target: </a:t>
                </a:r>
                <a:r>
                  <a:rPr lang="en-US" altLang="zh-TW" b="1" dirty="0" err="1"/>
                  <a:t>GJ3147</a:t>
                </a:r>
                <a:r>
                  <a:rPr lang="en-US" altLang="zh-TW" b="1" dirty="0"/>
                  <a:t> </a:t>
                </a:r>
                <a:r>
                  <a:rPr lang="en-US" altLang="zh-TW" sz="2000" dirty="0"/>
                  <a:t>(</a:t>
                </a:r>
                <a:r>
                  <a:rPr lang="en-US" altLang="zh-TW" sz="2000" dirty="0" err="1"/>
                  <a:t>LP245</a:t>
                </a:r>
                <a:r>
                  <a:rPr lang="en-US" altLang="zh-TW" sz="2000" dirty="0"/>
                  <a:t>-10)</a:t>
                </a:r>
              </a:p>
              <a:p>
                <a:pPr lvl="1"/>
                <a:r>
                  <a:rPr lang="pl-PL" altLang="zh-TW" sz="2000" dirty="0"/>
                  <a:t>R.A.</a:t>
                </a:r>
                <a:r>
                  <a:rPr lang="en-US" altLang="zh-TW" sz="2000" dirty="0"/>
                  <a:t> </a:t>
                </a:r>
                <a:r>
                  <a:rPr lang="pl-PL" altLang="zh-TW" sz="2000" dirty="0"/>
                  <a:t>= </a:t>
                </a:r>
                <a:r>
                  <a:rPr lang="en-US" altLang="zh-TW" sz="2000" dirty="0"/>
                  <a:t> </a:t>
                </a:r>
                <a:r>
                  <a:rPr lang="pl-PL" altLang="zh-TW" sz="2000" dirty="0"/>
                  <a:t>02:1710.02 </a:t>
                </a:r>
                <a:r>
                  <a:rPr lang="en-US" altLang="zh-TW" sz="2000" dirty="0"/>
                  <a:t>   </a:t>
                </a:r>
                <a:r>
                  <a:rPr lang="pl-PL" altLang="zh-TW" sz="2000" dirty="0"/>
                  <a:t>DEC. = +35:26:32.54</a:t>
                </a:r>
                <a:r>
                  <a:rPr lang="en-US" altLang="zh-TW" sz="2000" dirty="0"/>
                  <a:t>  </a:t>
                </a:r>
                <a:r>
                  <a:rPr lang="pl-PL" altLang="zh-TW" sz="2000" dirty="0"/>
                  <a:t> J2000</a:t>
                </a:r>
                <a:r>
                  <a:rPr lang="en-US" altLang="zh-TW" sz="2000" dirty="0"/>
                  <a:t>, Spectral Type: </a:t>
                </a:r>
                <a:r>
                  <a:rPr lang="en-US" altLang="zh-TW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M7V</a:t>
                </a:r>
                <a:r>
                  <a:rPr lang="en-US" altLang="zh-TW" dirty="0"/>
                  <a:t> </a:t>
                </a:r>
              </a:p>
              <a:p>
                <a:pPr lvl="1"/>
                <a:r>
                  <a:rPr lang="pt-BR" altLang="zh-TW" sz="2000" dirty="0"/>
                  <a:t>Parallax: 96.7355 ± 0.0475 [mas], Distance </a:t>
                </a:r>
                <a14:m>
                  <m:oMath xmlns:m="http://schemas.openxmlformats.org/officeDocument/2006/math">
                    <m:r>
                      <a:rPr lang="pt-BR" altLang="zh-TW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pt-BR" altLang="zh-TW" sz="2000" dirty="0"/>
                  <a:t> </a:t>
                </a:r>
                <a:r>
                  <a:rPr lang="pt-BR" altLang="zh-TW" sz="2000" b="1" dirty="0"/>
                  <a:t>10.34 [pc]</a:t>
                </a:r>
              </a:p>
              <a:p>
                <a:pPr lvl="1"/>
                <a:endParaRPr lang="en-US" altLang="zh-TW" sz="1800" dirty="0"/>
              </a:p>
              <a:p>
                <a:pPr marL="457200" lvl="1" indent="0">
                  <a:buNone/>
                </a:pPr>
                <a:endParaRPr lang="en-US" altLang="zh-TW" sz="1800" dirty="0"/>
              </a:p>
              <a:p>
                <a:r>
                  <a:rPr lang="en-US" altLang="zh-TW" dirty="0"/>
                  <a:t>Campaign:</a:t>
                </a:r>
              </a:p>
              <a:p>
                <a:pPr lvl="1"/>
                <a:r>
                  <a:rPr lang="en-US" altLang="zh-TW" dirty="0"/>
                  <a:t>2021 November 11</a:t>
                </a:r>
                <a:r>
                  <a:rPr lang="en-US" altLang="zh-TW" baseline="30000" dirty="0"/>
                  <a:t>th</a:t>
                </a:r>
                <a:r>
                  <a:rPr lang="en-US" altLang="zh-TW" dirty="0"/>
                  <a:t>  to 17</a:t>
                </a:r>
                <a:r>
                  <a:rPr lang="en-US" altLang="zh-TW" baseline="30000" dirty="0"/>
                  <a:t>th</a:t>
                </a:r>
              </a:p>
              <a:p>
                <a:pPr lvl="1"/>
                <a:endParaRPr lang="en-US" altLang="zh-TW" sz="400" dirty="0"/>
              </a:p>
              <a:p>
                <a:pPr lvl="1"/>
                <a:r>
                  <a:rPr lang="en-US" altLang="zh-TW" b="1" dirty="0"/>
                  <a:t>7 East- to Mid-Asian observatories</a:t>
                </a:r>
              </a:p>
              <a:p>
                <a:pPr lvl="1"/>
                <a:endParaRPr lang="en-US" altLang="zh-TW" sz="400" b="1" dirty="0"/>
              </a:p>
              <a:p>
                <a:pPr lvl="1"/>
                <a:r>
                  <a:rPr lang="en-US" altLang="zh-TW" dirty="0"/>
                  <a:t>100 data hours</a:t>
                </a:r>
              </a:p>
              <a:p>
                <a:pPr marL="457200" lvl="1" indent="0">
                  <a:buNone/>
                </a:pPr>
                <a:r>
                  <a:rPr lang="en-US" altLang="zh-TW" dirty="0"/>
                  <a:t>→ detected </a:t>
                </a:r>
                <a:r>
                  <a:rPr lang="en-US" altLang="zh-TW" b="1" dirty="0"/>
                  <a:t>3 major </a:t>
                </a:r>
                <a:r>
                  <a:rPr lang="en-US" altLang="zh-TW" dirty="0"/>
                  <a:t>+ numerous minor flares</a:t>
                </a:r>
              </a:p>
              <a:p>
                <a:pPr lvl="1"/>
                <a:endParaRPr lang="en-US" altLang="zh-TW" dirty="0"/>
              </a:p>
              <a:p>
                <a:r>
                  <a:rPr lang="en-US" altLang="zh-TW" dirty="0"/>
                  <a:t>Simultaneous observations in </a:t>
                </a:r>
                <a:r>
                  <a:rPr lang="en-US" altLang="zh-TW" b="1" dirty="0"/>
                  <a:t>photometry</a:t>
                </a:r>
                <a:r>
                  <a:rPr lang="en-US" altLang="zh-TW" dirty="0"/>
                  <a:t> and </a:t>
                </a:r>
                <a:r>
                  <a:rPr lang="en-US" altLang="zh-TW" b="1" dirty="0" err="1"/>
                  <a:t>photopolarimetry</a:t>
                </a:r>
                <a:endParaRPr lang="en-US" altLang="zh-TW" b="1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399" y="1126330"/>
                <a:ext cx="8720905" cy="5731668"/>
              </a:xfrm>
              <a:blipFill>
                <a:blip r:embed="rId5"/>
                <a:stretch>
                  <a:fillRect l="-1258" t="-19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0E06DA98-40EA-4D47-87DC-2E8498882D52}"/>
              </a:ext>
            </a:extLst>
          </p:cNvPr>
          <p:cNvSpPr/>
          <p:nvPr/>
        </p:nvSpPr>
        <p:spPr>
          <a:xfrm>
            <a:off x="7838120" y="1901467"/>
            <a:ext cx="1422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(Newton et al 2014)</a:t>
            </a:r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76139F9D-5E60-4786-BEA2-AFF881EF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3A1-34D0-40C3-8D06-7BD7BDED6E9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86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6BB64-3A1E-4901-8465-5B82F4B0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816"/>
            <a:ext cx="12192000" cy="68852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>
                <a:ea typeface="+mn-ea"/>
              </a:rPr>
              <a:t>Detection of a giant flare</a:t>
            </a:r>
            <a:endParaRPr lang="zh-TW" altLang="en-US" sz="3600" dirty="0"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45" y="1126330"/>
                <a:ext cx="6639920" cy="5490847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The 2021 November 16 major flare was detected by four telescopes.</a:t>
                </a:r>
              </a:p>
              <a:p>
                <a:r>
                  <a:rPr lang="en-US" altLang="zh-TW" dirty="0"/>
                  <a:t>Photometry: Weihai, Lijiang, and Nanshan</a:t>
                </a:r>
              </a:p>
              <a:p>
                <a:r>
                  <a:rPr lang="en-US" altLang="zh-TW" dirty="0" err="1"/>
                  <a:t>Photopolarimetry</a:t>
                </a:r>
                <a:r>
                  <a:rPr lang="en-US" altLang="zh-TW" dirty="0"/>
                  <a:t>: </a:t>
                </a:r>
                <a:r>
                  <a:rPr lang="en-US" altLang="zh-TW" dirty="0" err="1"/>
                  <a:t>Lulin</a:t>
                </a:r>
                <a:endParaRPr lang="en-US" altLang="zh-TW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TW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0.</m:t>
                    </m:r>
                    <m:r>
                      <a:rPr lang="en-US" altLang="zh-TW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altLang="zh-TW" dirty="0">
                    <a:solidFill>
                      <a:schemeClr val="dk1"/>
                    </a:solidFill>
                    <a:highlight>
                      <a:schemeClr val="lt1"/>
                    </a:highlight>
                    <a:ea typeface="Times New Roman"/>
                    <a:cs typeface="Times New Roman"/>
                    <a:sym typeface="Times New Roman"/>
                  </a:rPr>
                  <a:t> [mag] by </a:t>
                </a:r>
                <a:r>
                  <a:rPr lang="en-US" altLang="zh-TW" b="1" dirty="0">
                    <a:solidFill>
                      <a:schemeClr val="dk1"/>
                    </a:solidFill>
                    <a:highlight>
                      <a:schemeClr val="lt1"/>
                    </a:highlight>
                    <a:ea typeface="Times New Roman"/>
                    <a:cs typeface="Times New Roman"/>
                    <a:sym typeface="Times New Roman"/>
                  </a:rPr>
                  <a:t>Weihai </a:t>
                </a:r>
                <a:r>
                  <a:rPr lang="en-US" altLang="zh-TW" dirty="0"/>
                  <a:t>at </a:t>
                </a:r>
                <a:r>
                  <a:rPr lang="en-US" altLang="zh-TW" dirty="0">
                    <a:solidFill>
                      <a:schemeClr val="dk1"/>
                    </a:solidFill>
                    <a:highlight>
                      <a:schemeClr val="lt1"/>
                    </a:highlight>
                    <a:ea typeface="Times New Roman"/>
                    <a:cs typeface="Times New Roman"/>
                    <a:sym typeface="Times New Roman"/>
                  </a:rPr>
                  <a:t>228</a:t>
                </a:r>
                <a:r>
                  <a:rPr lang="en-US" altLang="zh-TW" dirty="0">
                    <a:solidFill>
                      <a:srgbClr val="FF0000"/>
                    </a:solidFill>
                    <a:highlight>
                      <a:schemeClr val="lt1"/>
                    </a:highlight>
                    <a:ea typeface="Times New Roman"/>
                    <a:cs typeface="Times New Roman"/>
                    <a:sym typeface="Times New Roman"/>
                  </a:rPr>
                  <a:t>20.0</a:t>
                </a:r>
                <a:r>
                  <a:rPr lang="en-US" altLang="zh-TW" dirty="0">
                    <a:solidFill>
                      <a:schemeClr val="dk1"/>
                    </a:solidFill>
                    <a:highlight>
                      <a:schemeClr val="lt1"/>
                    </a:highlight>
                    <a:ea typeface="Times New Roman"/>
                    <a:cs typeface="Times New Roman"/>
                    <a:sym typeface="Times New Roman"/>
                  </a:rPr>
                  <a:t> s</a:t>
                </a:r>
                <a:endParaRPr lang="en-US" altLang="zh-TW" sz="105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0.</m:t>
                    </m:r>
                    <m:r>
                      <a:rPr lang="en-US" altLang="zh-TW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altLang="zh-TW" dirty="0"/>
                  <a:t> [mag] by </a:t>
                </a:r>
                <a:r>
                  <a:rPr lang="en-US" altLang="zh-TW" b="1" dirty="0">
                    <a:highlight>
                      <a:schemeClr val="lt1"/>
                    </a:highlight>
                  </a:rPr>
                  <a:t>Lijiang </a:t>
                </a:r>
                <a:r>
                  <a:rPr lang="en-US" altLang="zh-TW" dirty="0"/>
                  <a:t>at</a:t>
                </a:r>
                <a:r>
                  <a:rPr lang="en-US" altLang="zh-TW" dirty="0">
                    <a:solidFill>
                      <a:schemeClr val="dk1"/>
                    </a:solidFill>
                    <a:highlight>
                      <a:schemeClr val="lt1"/>
                    </a:highlight>
                    <a:ea typeface="Times New Roman"/>
                    <a:cs typeface="Times New Roman"/>
                    <a:sym typeface="Times New Roman"/>
                  </a:rPr>
                  <a:t> 228</a:t>
                </a:r>
                <a:r>
                  <a:rPr lang="en-US" altLang="zh-TW" dirty="0">
                    <a:solidFill>
                      <a:srgbClr val="FF0000"/>
                    </a:solidFill>
                    <a:highlight>
                      <a:schemeClr val="lt1"/>
                    </a:highlight>
                    <a:ea typeface="Times New Roman"/>
                    <a:cs typeface="Times New Roman"/>
                    <a:sym typeface="Times New Roman"/>
                  </a:rPr>
                  <a:t>12.0</a:t>
                </a:r>
                <a:r>
                  <a:rPr lang="en-US" altLang="zh-TW" dirty="0">
                    <a:solidFill>
                      <a:schemeClr val="dk1"/>
                    </a:solidFill>
                    <a:highlight>
                      <a:schemeClr val="lt1"/>
                    </a:highlight>
                    <a:ea typeface="Times New Roman"/>
                    <a:cs typeface="Times New Roman"/>
                    <a:sym typeface="Times New Roman"/>
                  </a:rPr>
                  <a:t> s </a:t>
                </a:r>
                <a:endParaRPr lang="en-US" altLang="zh-TW" sz="105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0.</m:t>
                    </m:r>
                    <m:r>
                      <a:rPr lang="en-US" altLang="zh-TW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US" altLang="zh-TW" dirty="0"/>
                  <a:t> [mag] by </a:t>
                </a:r>
                <a:r>
                  <a:rPr lang="en-US" altLang="zh-TW" b="1" dirty="0">
                    <a:highlight>
                      <a:schemeClr val="lt1"/>
                    </a:highlight>
                  </a:rPr>
                  <a:t>Nanshan</a:t>
                </a:r>
                <a:r>
                  <a:rPr lang="en-US" altLang="zh-TW" dirty="0">
                    <a:highlight>
                      <a:schemeClr val="lt1"/>
                    </a:highlight>
                  </a:rPr>
                  <a:t> </a:t>
                </a:r>
                <a:r>
                  <a:rPr lang="en-US" altLang="zh-TW" dirty="0"/>
                  <a:t>at</a:t>
                </a:r>
                <a:r>
                  <a:rPr lang="en-US" altLang="zh-TW" dirty="0">
                    <a:solidFill>
                      <a:schemeClr val="dk1"/>
                    </a:solidFill>
                    <a:highlight>
                      <a:schemeClr val="lt1"/>
                    </a:highlight>
                    <a:ea typeface="Times New Roman"/>
                    <a:cs typeface="Times New Roman"/>
                    <a:sym typeface="Times New Roman"/>
                  </a:rPr>
                  <a:t> 228</a:t>
                </a:r>
                <a:r>
                  <a:rPr lang="en-US" altLang="zh-TW" dirty="0">
                    <a:solidFill>
                      <a:srgbClr val="FF0000"/>
                    </a:solidFill>
                    <a:highlight>
                      <a:schemeClr val="lt1"/>
                    </a:highlight>
                    <a:ea typeface="Times New Roman"/>
                    <a:cs typeface="Times New Roman"/>
                    <a:sym typeface="Times New Roman"/>
                  </a:rPr>
                  <a:t>19.0</a:t>
                </a:r>
                <a:r>
                  <a:rPr lang="en-US" altLang="zh-TW" dirty="0">
                    <a:solidFill>
                      <a:schemeClr val="dk1"/>
                    </a:solidFill>
                    <a:highlight>
                      <a:schemeClr val="lt1"/>
                    </a:highlight>
                    <a:ea typeface="Times New Roman"/>
                    <a:cs typeface="Times New Roman"/>
                    <a:sym typeface="Times New Roman"/>
                  </a:rPr>
                  <a:t> s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b="1" dirty="0"/>
                  <a:t> Intrinsic flare parameters</a:t>
                </a: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45" y="1126330"/>
                <a:ext cx="6639920" cy="5490847"/>
              </a:xfrm>
              <a:blipFill>
                <a:blip r:embed="rId2"/>
                <a:stretch>
                  <a:fillRect l="-1653" t="-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35E4B69-714B-42DE-B144-9CB3AA85B92F}"/>
              </a:ext>
            </a:extLst>
          </p:cNvPr>
          <p:cNvCxnSpPr>
            <a:cxnSpLocks/>
          </p:cNvCxnSpPr>
          <p:nvPr/>
        </p:nvCxnSpPr>
        <p:spPr>
          <a:xfrm flipH="1">
            <a:off x="539400" y="802336"/>
            <a:ext cx="1111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>
            <a:extLst>
              <a:ext uri="{FF2B5EF4-FFF2-40B4-BE49-F238E27FC236}">
                <a16:creationId xmlns:a16="http://schemas.microsoft.com/office/drawing/2014/main" id="{9B9CCF14-521E-41A4-9DD9-612B0D0BF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903" y="959222"/>
            <a:ext cx="5508452" cy="5710517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84B0B10-6637-40A4-8A0D-4D96E180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3A1-34D0-40C3-8D06-7BD7BDED6E9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81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6BB64-3A1E-4901-8465-5B82F4B0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816"/>
            <a:ext cx="12192000" cy="68852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/>
              <a:t>Derivation of the underlying profiles</a:t>
            </a:r>
            <a:endParaRPr lang="zh-TW" altLang="en-US" sz="3600" dirty="0"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45" y="1126330"/>
                <a:ext cx="11533155" cy="573167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>
                    <a:solidFill>
                      <a:schemeClr val="tx1"/>
                    </a:solidFill>
                  </a:rPr>
                  <a:t>We assume an impulse flare.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                   , 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,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altLang="zh-TW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−(</m:t>
                                    </m:r>
                                    <m:r>
                                      <a:rPr lang="en-US" altLang="zh-TW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TW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TW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TW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zh-TW" alt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Over 40 million simulated light curves</a:t>
                </a:r>
              </a:p>
              <a:p>
                <a:pPr marL="0" indent="0">
                  <a:buNone/>
                </a:pPr>
                <a:endParaRPr lang="en-US" altLang="zh-TW" dirty="0">
                  <a:solidFill>
                    <a:schemeClr val="tx1"/>
                  </a:solidFill>
                </a:endParaRPr>
              </a:p>
              <a:p>
                <a:r>
                  <a:rPr lang="en-US" altLang="zh-TW" dirty="0"/>
                  <a:t>Calculated Light Curves 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Observed Light Curves</a:t>
                </a:r>
              </a:p>
              <a:p>
                <a:endParaRPr lang="en-US" altLang="zh-TW" dirty="0"/>
              </a:p>
              <a:p>
                <a:r>
                  <a:rPr lang="en-US" altLang="zh-TW" dirty="0">
                    <a:solidFill>
                      <a:schemeClr val="tx1"/>
                    </a:solidFill>
                  </a:rPr>
                  <a:t>Combine reduced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dirty="0"/>
                  <a:t>= conditional probability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of the parameters </a:t>
                </a:r>
              </a:p>
              <a:p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b="1" dirty="0">
                    <a:solidFill>
                      <a:schemeClr val="tx1"/>
                    </a:solidFill>
                  </a:rPr>
                  <a:t> the underlying profiles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45" y="1126330"/>
                <a:ext cx="11533155" cy="5731670"/>
              </a:xfrm>
              <a:blipFill>
                <a:blip r:embed="rId2"/>
                <a:stretch>
                  <a:fillRect l="-951" t="-19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35E4B69-714B-42DE-B144-9CB3AA85B92F}"/>
              </a:ext>
            </a:extLst>
          </p:cNvPr>
          <p:cNvCxnSpPr>
            <a:cxnSpLocks/>
          </p:cNvCxnSpPr>
          <p:nvPr/>
        </p:nvCxnSpPr>
        <p:spPr>
          <a:xfrm flipH="1">
            <a:off x="539400" y="802336"/>
            <a:ext cx="1111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244B54B-61C3-4358-850F-E5FCC22DBD76}"/>
                  </a:ext>
                </a:extLst>
              </p:cNvPr>
              <p:cNvSpPr/>
              <p:nvPr/>
            </p:nvSpPr>
            <p:spPr>
              <a:xfrm>
                <a:off x="3956174" y="1872528"/>
                <a:ext cx="2933451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dirty="0">
                    <a:solidFill>
                      <a:schemeClr val="bg1">
                        <a:lumMod val="50000"/>
                      </a:schemeClr>
                    </a:solidFill>
                  </a:rPr>
                  <a:t>: The peak time,</a:t>
                </a:r>
              </a:p>
              <a:p>
                <a:r>
                  <a:rPr lang="en-US" altLang="zh-TW" sz="2200" dirty="0">
                    <a:solidFill>
                      <a:schemeClr val="bg1">
                        <a:lumMod val="50000"/>
                      </a:schemeClr>
                    </a:solidFill>
                  </a:rPr>
                  <a:t>A: Peak amplitude 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2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TW" sz="2200" dirty="0">
                    <a:solidFill>
                      <a:schemeClr val="bg1">
                        <a:lumMod val="50000"/>
                      </a:schemeClr>
                    </a:solidFill>
                  </a:rPr>
                  <a:t>: decay time constant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244B54B-61C3-4358-850F-E5FCC22DB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174" y="1872528"/>
                <a:ext cx="2933451" cy="1107996"/>
              </a:xfrm>
              <a:prstGeom prst="rect">
                <a:avLst/>
              </a:prstGeom>
              <a:blipFill>
                <a:blip r:embed="rId3"/>
                <a:stretch>
                  <a:fillRect l="-2703" t="-3846" b="-104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10DCB0E-AC5C-4E56-A3D0-4992263E0814}"/>
                  </a:ext>
                </a:extLst>
              </p:cNvPr>
              <p:cNvSpPr/>
              <p:nvPr/>
            </p:nvSpPr>
            <p:spPr>
              <a:xfrm>
                <a:off x="6889625" y="1999322"/>
                <a:ext cx="417363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 altLang="zh-TW" dirty="0"/>
                      <m:t>22464.. 23328, 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i="1" dirty="0"/>
                      <m:t>A</m:t>
                    </m:r>
                    <m:r>
                      <m:rPr>
                        <m:nor/>
                      </m:rPr>
                      <a:rPr lang="en-US" altLang="zh-TW" i="1" dirty="0"/>
                      <m:t> </m:t>
                    </m:r>
                    <m:r>
                      <m:rPr>
                        <m:nor/>
                      </m:rPr>
                      <a:rPr lang="en-US" altLang="zh-TW" dirty="0"/>
                      <m:t>= (0.1.. 5.0,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m:rPr>
                        <m:nor/>
                      </m:rPr>
                      <a:rPr lang="en-US" altLang="zh-TW">
                        <a:ea typeface="Cambria Math" panose="02040503050406030204" pitchFamily="18" charset="0"/>
                      </a:rPr>
                      <m:t>01</m:t>
                    </m:r>
                    <m:r>
                      <m:rPr>
                        <m:nor/>
                      </m:rPr>
                      <a:rPr lang="en-US" altLang="zh-TW" dirty="0"/>
                      <m:t>)</m:t>
                    </m:r>
                  </m:oMath>
                </a14:m>
                <a:r>
                  <a:rPr lang="en-US" altLang="zh-TW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zh-TW" i="1" dirty="0"/>
                      <m:t>τ</m:t>
                    </m:r>
                    <m:r>
                      <m:rPr>
                        <m:nor/>
                      </m:rPr>
                      <a:rPr lang="en-US" altLang="zh-TW" dirty="0"/>
                      <m:t> = (1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m:rPr>
                        <m:nor/>
                      </m:rPr>
                      <a:rPr lang="en-US" altLang="zh-TW" dirty="0"/>
                      <m:t>..1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m:rPr>
                        <m:nor/>
                      </m:rPr>
                      <a:rPr lang="en-US" altLang="zh-TW" dirty="0"/>
                      <m:t>,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zh-TW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m:rPr>
                        <m:nor/>
                      </m:rPr>
                      <a:rPr lang="en-US" altLang="zh-TW" dirty="0"/>
                      <m:t>)</m:t>
                    </m:r>
                  </m:oMath>
                </a14:m>
                <a:r>
                  <a:rPr lang="en-US" altLang="zh-TW" dirty="0"/>
                  <a:t> 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10DCB0E-AC5C-4E56-A3D0-4992263E0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625" y="1999322"/>
                <a:ext cx="4173630" cy="923330"/>
              </a:xfrm>
              <a:prstGeom prst="rect">
                <a:avLst/>
              </a:prstGeom>
              <a:blipFill>
                <a:blip r:embed="rId4"/>
                <a:stretch>
                  <a:fillRect r="-146" b="-52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F8C670-2A72-4CF5-9729-5ABF5716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3A1-34D0-40C3-8D06-7BD7BDED6E9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49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54CEFC1F-5595-4F34-AE4C-DBA790DA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073" y="1303557"/>
            <a:ext cx="3924158" cy="2560004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9BA26BB5-ECA5-49DC-9D9D-77EA4CC0D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914" y="1303558"/>
            <a:ext cx="3924159" cy="2560004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0CCA0C34-BF58-4739-AA99-5121376E0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58" y="1303559"/>
            <a:ext cx="3924158" cy="256000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D06A0E0-8D4B-4DDC-8119-8C84DA3E9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073" y="4269426"/>
            <a:ext cx="3924158" cy="256000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5E0028F-31F0-42DC-BE7F-49D47DC6B8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916" y="4269427"/>
            <a:ext cx="3924157" cy="256000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10EB802-1FF5-45C3-8065-EE8D11E569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762" y="4269427"/>
            <a:ext cx="3924157" cy="256000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106BB64-3A1E-4901-8465-5B82F4B0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816"/>
            <a:ext cx="12191999" cy="68852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/>
              <a:t>Best-fitting Profile vs. Poorly-fitting Profile</a:t>
            </a:r>
            <a:endParaRPr lang="zh-TW" altLang="en-US" sz="3600" dirty="0"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401" y="878826"/>
                <a:ext cx="11113200" cy="4822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2400" dirty="0"/>
                  <a:t>Best-fitting: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=22794.6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=0.29, </m:t>
                    </m:r>
                    <m:r>
                      <a:rPr lang="zh-TW" alt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altLang="zh-TW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(</m:t>
                    </m:r>
                    <m:acc>
                      <m:accPr>
                        <m:chr m:val="̃"/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=1.649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1800" dirty="0"/>
                  <a:t>                                     </a:t>
                </a:r>
                <a:r>
                  <a:rPr lang="en-US" altLang="zh-TW" sz="1800" dirty="0"/>
                  <a:t>Duration ~ 2 m 46 s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401" y="878826"/>
                <a:ext cx="11113200" cy="482219"/>
              </a:xfrm>
              <a:blipFill>
                <a:blip r:embed="rId8"/>
                <a:stretch>
                  <a:fillRect l="-822" t="-8861" b="-25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35E4B69-714B-42DE-B144-9CB3AA85B92F}"/>
              </a:ext>
            </a:extLst>
          </p:cNvPr>
          <p:cNvCxnSpPr>
            <a:cxnSpLocks/>
          </p:cNvCxnSpPr>
          <p:nvPr/>
        </p:nvCxnSpPr>
        <p:spPr>
          <a:xfrm flipH="1">
            <a:off x="539400" y="802336"/>
            <a:ext cx="1111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C2A9D69-3C69-4ED0-8631-BE820FE01BC4}"/>
                  </a:ext>
                </a:extLst>
              </p:cNvPr>
              <p:cNvSpPr/>
              <p:nvPr/>
            </p:nvSpPr>
            <p:spPr>
              <a:xfrm>
                <a:off x="2567823" y="1799356"/>
                <a:ext cx="1356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2.289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C2A9D69-3C69-4ED0-8631-BE820FE01B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823" y="1799356"/>
                <a:ext cx="1356333" cy="369332"/>
              </a:xfrm>
              <a:prstGeom prst="rect">
                <a:avLst/>
              </a:prstGeom>
              <a:blipFill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6D635A0-4F33-4BFC-9FA5-5B66797FBE14}"/>
                  </a:ext>
                </a:extLst>
              </p:cNvPr>
              <p:cNvSpPr/>
              <p:nvPr/>
            </p:nvSpPr>
            <p:spPr>
              <a:xfrm>
                <a:off x="6701746" y="1799356"/>
                <a:ext cx="1356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=1.006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46D635A0-4F33-4BFC-9FA5-5B66797FB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746" y="1799356"/>
                <a:ext cx="1356332" cy="369332"/>
              </a:xfrm>
              <a:prstGeom prst="rect">
                <a:avLst/>
              </a:prstGeom>
              <a:blipFill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E74B10C-36EA-494C-A9FA-0C722B8FC86F}"/>
                  </a:ext>
                </a:extLst>
              </p:cNvPr>
              <p:cNvSpPr/>
              <p:nvPr/>
            </p:nvSpPr>
            <p:spPr>
              <a:xfrm>
                <a:off x="10497339" y="1799356"/>
                <a:ext cx="1356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=1.94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E74B10C-36EA-494C-A9FA-0C722B8FC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339" y="1799356"/>
                <a:ext cx="1356332" cy="369332"/>
              </a:xfrm>
              <a:prstGeom prst="rect">
                <a:avLst/>
              </a:prstGeom>
              <a:blipFill>
                <a:blip r:embed="rId1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E4505E5-A657-4F77-8D93-1FA90D014BC3}"/>
                  </a:ext>
                </a:extLst>
              </p:cNvPr>
              <p:cNvSpPr/>
              <p:nvPr/>
            </p:nvSpPr>
            <p:spPr>
              <a:xfrm>
                <a:off x="2567823" y="4710022"/>
                <a:ext cx="1356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2.876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E4505E5-A657-4F77-8D93-1FA90D014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823" y="4710022"/>
                <a:ext cx="1356333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8B53C52-A10A-4861-AE8D-2B759D22B33C}"/>
                  </a:ext>
                </a:extLst>
              </p:cNvPr>
              <p:cNvSpPr/>
              <p:nvPr/>
            </p:nvSpPr>
            <p:spPr>
              <a:xfrm>
                <a:off x="6701746" y="4705019"/>
                <a:ext cx="1356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8.026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28B53C52-A10A-4861-AE8D-2B759D22B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746" y="4705019"/>
                <a:ext cx="1356333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B20EC8B-5855-4272-9D28-1C2C210B9FF0}"/>
                  </a:ext>
                </a:extLst>
              </p:cNvPr>
              <p:cNvSpPr/>
              <p:nvPr/>
            </p:nvSpPr>
            <p:spPr>
              <a:xfrm>
                <a:off x="10497339" y="4705019"/>
                <a:ext cx="1356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3.240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8B20EC8B-5855-4272-9D28-1C2C210B9F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339" y="4705019"/>
                <a:ext cx="1356333" cy="369332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內容版面配置區 2">
                <a:extLst>
                  <a:ext uri="{FF2B5EF4-FFF2-40B4-BE49-F238E27FC236}">
                    <a16:creationId xmlns:a16="http://schemas.microsoft.com/office/drawing/2014/main" id="{8BE4B1F3-2CE0-4BF0-85D8-80F9656172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401" y="3857885"/>
                <a:ext cx="11113200" cy="4822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TW" sz="2400" dirty="0"/>
                  <a:t>Poorly-fitting: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=22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796.3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=0.48, 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zh-TW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=1×</m:t>
                    </m:r>
                    <m:sSup>
                      <m:sSup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altLang="zh-TW" sz="18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  <m:sup>
                            <m:r>
                              <a:rPr lang="en-US" altLang="zh-TW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4.213</m:t>
                    </m:r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3" name="內容版面配置區 2">
                <a:extLst>
                  <a:ext uri="{FF2B5EF4-FFF2-40B4-BE49-F238E27FC236}">
                    <a16:creationId xmlns:a16="http://schemas.microsoft.com/office/drawing/2014/main" id="{8BE4B1F3-2CE0-4BF0-85D8-80F965617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01" y="3857885"/>
                <a:ext cx="11113200" cy="482219"/>
              </a:xfrm>
              <a:prstGeom prst="rect">
                <a:avLst/>
              </a:prstGeom>
              <a:blipFill>
                <a:blip r:embed="rId15"/>
                <a:stretch>
                  <a:fillRect l="-822" t="-17722" b="-164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85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6BB64-3A1E-4901-8465-5B82F4B0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816"/>
            <a:ext cx="12192000" cy="68852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>
                <a:ea typeface="+mn-ea"/>
              </a:rPr>
              <a:t>The Same Flare but with </a:t>
            </a:r>
            <a:r>
              <a:rPr lang="en-US" altLang="zh-TW" sz="3600" dirty="0" err="1">
                <a:ea typeface="+mn-ea"/>
              </a:rPr>
              <a:t>Photopolarimetry</a:t>
            </a:r>
            <a:endParaRPr lang="zh-TW" altLang="en-US" sz="3600" dirty="0"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400" y="1126330"/>
                <a:ext cx="6839808" cy="573167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err="1"/>
                  <a:t>Lulin</a:t>
                </a:r>
                <a:r>
                  <a:rPr lang="en-US" altLang="zh-TW" dirty="0"/>
                  <a:t> Observatory provided polarization and simultaneous photometry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dirty="0"/>
                  <a:t>.</a:t>
                </a:r>
              </a:p>
              <a:p>
                <a:r>
                  <a:rPr lang="en-US" altLang="zh-TW" sz="2600" dirty="0"/>
                  <a:t>Flare peak:</a:t>
                </a:r>
              </a:p>
              <a:p>
                <a:pPr marL="0" indent="0">
                  <a:buNone/>
                </a:pPr>
                <a:r>
                  <a:rPr lang="en-US" altLang="zh-TW" sz="26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TW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TW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sz="2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den>
                    </m:f>
                    <m:r>
                      <a:rPr lang="en-US" altLang="zh-TW" sz="2600" b="0" i="0" smtClean="0">
                        <a:latin typeface="Cambria Math" panose="02040503050406030204" pitchFamily="18" charset="0"/>
                      </a:rPr>
                      <m:t>=69%</m:t>
                    </m:r>
                  </m:oMath>
                </a14:m>
                <a:r>
                  <a:rPr lang="en-US" altLang="zh-TW" sz="26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TW" sz="2600" dirty="0"/>
              </a:p>
              <a:p>
                <a:pPr marL="0" indent="0">
                  <a:buNone/>
                </a:pPr>
                <a:r>
                  <a:rPr lang="en-US" altLang="zh-TW" sz="26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den>
                    </m:f>
                    <m:r>
                      <a:rPr lang="en-US" altLang="zh-TW" sz="2600">
                        <a:latin typeface="Cambria Math" panose="02040503050406030204" pitchFamily="18" charset="0"/>
                      </a:rPr>
                      <m:t>=28%</m:t>
                    </m:r>
                  </m:oMath>
                </a14:m>
                <a:r>
                  <a:rPr lang="en-US" altLang="zh-TW" sz="26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TW" sz="2600" dirty="0"/>
              </a:p>
              <a:p>
                <a:pPr marL="0" indent="0">
                  <a:buNone/>
                </a:pPr>
                <a:r>
                  <a:rPr lang="en-US" altLang="zh-TW" sz="26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TW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den>
                    </m:f>
                    <m:r>
                      <a:rPr lang="en-US" altLang="zh-TW" sz="2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6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TW" sz="260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TW" sz="26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zh-TW" sz="2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TW" sz="26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b="1" dirty="0"/>
                  <a:t> Flare temperature estimation</a:t>
                </a:r>
              </a:p>
              <a:p>
                <a:pPr marL="0" indent="0">
                  <a:buNone/>
                </a:pPr>
                <a:endParaRPr lang="en-US" altLang="zh-TW" sz="3500" b="1" dirty="0"/>
              </a:p>
              <a:p>
                <a:pPr marL="0" indent="0">
                  <a:buNone/>
                </a:pPr>
                <a:endParaRPr lang="en-US" altLang="zh-TW" sz="2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b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b="1" dirty="0">
                    <a:solidFill>
                      <a:schemeClr val="bg1">
                        <a:lumMod val="50000"/>
                      </a:schemeClr>
                    </a:solidFill>
                  </a:rPr>
                  <a:t> Linear polarization detection </a:t>
                </a:r>
                <a:r>
                  <a:rPr lang="en-US" altLang="zh-TW" dirty="0">
                    <a:solidFill>
                      <a:schemeClr val="bg1">
                        <a:lumMod val="50000"/>
                      </a:schemeClr>
                    </a:solidFill>
                  </a:rPr>
                  <a:t>(quiescent)</a:t>
                </a:r>
              </a:p>
              <a:p>
                <a:pPr marL="0" indent="0">
                  <a:buNone/>
                </a:pPr>
                <a:r>
                  <a:rPr lang="en-US" altLang="zh-TW" dirty="0">
                    <a:solidFill>
                      <a:schemeClr val="bg1">
                        <a:lumMod val="50000"/>
                      </a:schemeClr>
                    </a:solidFill>
                  </a:rPr>
                  <a:t>5.8% at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dirty="0">
                    <a:solidFill>
                      <a:schemeClr val="bg1">
                        <a:lumMod val="50000"/>
                      </a:schemeClr>
                    </a:solidFill>
                  </a:rPr>
                  <a:t> , 2.0% at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dirty="0">
                    <a:solidFill>
                      <a:schemeClr val="bg1">
                        <a:lumMod val="50000"/>
                      </a:schemeClr>
                    </a:solidFill>
                  </a:rPr>
                  <a:t> , and 0.5% at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TW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altLang="zh-TW" sz="2200" dirty="0">
                    <a:solidFill>
                      <a:schemeClr val="bg1">
                        <a:lumMod val="50000"/>
                      </a:schemeClr>
                    </a:solidFill>
                  </a:rPr>
                  <a:t>It might be due to scattering in an inhomogeneous, dusty, and cold atmosphere or prolonged shape due to fast rotation. (</a:t>
                </a:r>
                <a:r>
                  <a:rPr lang="en-US" altLang="zh-TW" sz="2200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Zapatero Osorio et al. 2005, </a:t>
                </a:r>
                <a:r>
                  <a:rPr lang="en-US" altLang="zh-TW" sz="2200" dirty="0" err="1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ApJ</a:t>
                </a:r>
                <a:r>
                  <a:rPr lang="en-US" altLang="zh-TW" sz="2200" dirty="0">
                    <a:solidFill>
                      <a:schemeClr val="bg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US" altLang="zh-TW" sz="2200" dirty="0">
                    <a:solidFill>
                      <a:schemeClr val="bg1">
                        <a:lumMod val="50000"/>
                      </a:schemeClr>
                    </a:solidFill>
                  </a:rPr>
                  <a:t>621, 445)</a:t>
                </a:r>
                <a:endParaRPr lang="en-US" altLang="zh-TW" sz="22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400" y="1126330"/>
                <a:ext cx="6839808" cy="5731670"/>
              </a:xfrm>
              <a:blipFill>
                <a:blip r:embed="rId2"/>
                <a:stretch>
                  <a:fillRect l="-1603" t="-2340" b="-5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35E4B69-714B-42DE-B144-9CB3AA85B92F}"/>
              </a:ext>
            </a:extLst>
          </p:cNvPr>
          <p:cNvCxnSpPr>
            <a:cxnSpLocks/>
          </p:cNvCxnSpPr>
          <p:nvPr/>
        </p:nvCxnSpPr>
        <p:spPr>
          <a:xfrm flipH="1">
            <a:off x="539400" y="802336"/>
            <a:ext cx="1111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>
            <a:extLst>
              <a:ext uri="{FF2B5EF4-FFF2-40B4-BE49-F238E27FC236}">
                <a16:creationId xmlns:a16="http://schemas.microsoft.com/office/drawing/2014/main" id="{0A585616-FC54-4B91-9BA4-88353B3DA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208" y="1050980"/>
            <a:ext cx="4724077" cy="509159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8419F0B-3801-4B64-A322-A4C4473F473B}"/>
              </a:ext>
            </a:extLst>
          </p:cNvPr>
          <p:cNvSpPr/>
          <p:nvPr/>
        </p:nvSpPr>
        <p:spPr>
          <a:xfrm>
            <a:off x="7823308" y="6304566"/>
            <a:ext cx="398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Same sampling function = Same flux rate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F9885F-234B-4DFF-AADA-B9BD22E6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992" y="6477653"/>
            <a:ext cx="581608" cy="365125"/>
          </a:xfrm>
        </p:spPr>
        <p:txBody>
          <a:bodyPr/>
          <a:lstStyle/>
          <a:p>
            <a:fld id="{25E7A3A1-34D0-40C3-8D06-7BD7BDED6E94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636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6BB64-3A1E-4901-8465-5B82F4B0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816"/>
            <a:ext cx="12191999" cy="68852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/>
              <a:t>Flare Temperature Estimation</a:t>
            </a:r>
            <a:endParaRPr lang="zh-TW" altLang="en-US" sz="3600" dirty="0"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400" y="1126331"/>
                <a:ext cx="11160074" cy="154827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Phoenix </a:t>
                </a:r>
                <a:r>
                  <a:rPr lang="en-US" altLang="zh-TW" dirty="0" err="1"/>
                  <a:t>M7</a:t>
                </a:r>
                <a:r>
                  <a:rPr lang="en-US" altLang="zh-TW" dirty="0"/>
                  <a:t> </a:t>
                </a:r>
                <a:r>
                  <a:rPr lang="en-US" altLang="zh-TW" dirty="0" err="1"/>
                  <a:t>atmospherical</a:t>
                </a:r>
                <a:r>
                  <a:rPr lang="en-US" altLang="zh-TW" dirty="0"/>
                  <a:t> model </a:t>
                </a:r>
                <a:r>
                  <a:rPr lang="en-US" altLang="zh-TW" sz="1200" dirty="0"/>
                  <a:t>(</a:t>
                </a:r>
                <a:r>
                  <a:rPr lang="en-US" altLang="zh-TW" sz="1200" dirty="0" err="1"/>
                  <a:t>Husser</a:t>
                </a:r>
                <a:r>
                  <a:rPr lang="en-US" altLang="zh-TW" sz="1200" dirty="0"/>
                  <a:t> et al. 2013)</a:t>
                </a:r>
                <a:r>
                  <a:rPr lang="en-US" altLang="zh-TW" dirty="0"/>
                  <a:t>→ Flare only flux</a:t>
                </a:r>
              </a:p>
              <a:p>
                <a:r>
                  <a:rPr lang="en-US" altLang="zh-TW" dirty="0"/>
                  <a:t>We assume the flare to be a blackbody.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b="1" dirty="0"/>
                  <a:t> Flare temperature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𝟔𝟖𝟎𝟎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 ±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𝟑𝟎𝟎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𝐊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400" y="1126331"/>
                <a:ext cx="11160074" cy="1548278"/>
              </a:xfrm>
              <a:blipFill>
                <a:blip r:embed="rId2"/>
                <a:stretch>
                  <a:fillRect l="-983" t="-7087" b="-78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35E4B69-714B-42DE-B144-9CB3AA85B92F}"/>
              </a:ext>
            </a:extLst>
          </p:cNvPr>
          <p:cNvCxnSpPr>
            <a:cxnSpLocks/>
          </p:cNvCxnSpPr>
          <p:nvPr/>
        </p:nvCxnSpPr>
        <p:spPr>
          <a:xfrm flipH="1">
            <a:off x="539400" y="802336"/>
            <a:ext cx="1111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id="{F050E1A0-8B28-41EB-B26E-EAA339752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00" y="2674609"/>
            <a:ext cx="4841641" cy="387771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490CA21-0094-4EA0-B431-5C01C09A3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038" y="2773908"/>
            <a:ext cx="4859562" cy="3686564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61F1CCE5-CD79-41F1-B24B-F3365B715F23}"/>
              </a:ext>
            </a:extLst>
          </p:cNvPr>
          <p:cNvSpPr txBox="1"/>
          <p:nvPr/>
        </p:nvSpPr>
        <p:spPr>
          <a:xfrm>
            <a:off x="5380675" y="4509431"/>
            <a:ext cx="102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Subtracting stellar flux</a:t>
            </a:r>
            <a:endParaRPr lang="zh-TW" altLang="en-US" sz="1400" dirty="0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AD77BD44-6FCF-40C5-9257-CC4ACCD4F624}"/>
              </a:ext>
            </a:extLst>
          </p:cNvPr>
          <p:cNvSpPr/>
          <p:nvPr/>
        </p:nvSpPr>
        <p:spPr>
          <a:xfrm>
            <a:off x="5381041" y="4259463"/>
            <a:ext cx="1429920" cy="1012370"/>
          </a:xfrm>
          <a:prstGeom prst="rightArrow">
            <a:avLst>
              <a:gd name="adj1" fmla="val 44114"/>
              <a:gd name="adj2" fmla="val 469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0F6EAF2-E424-4879-B05A-B5993F7D9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6568" y="4047358"/>
            <a:ext cx="2422606" cy="2008305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11761AA-DE3E-4D06-9955-A2A1CEB8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3A1-34D0-40C3-8D06-7BD7BDED6E9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10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6BB64-3A1E-4901-8465-5B82F4B0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816"/>
            <a:ext cx="12191999" cy="68852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/>
              <a:t>Conclusion</a:t>
            </a:r>
            <a:endParaRPr lang="zh-TW" altLang="en-US" sz="3600" dirty="0"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400" y="1126330"/>
                <a:ext cx="11160074" cy="5662021"/>
              </a:xfrm>
            </p:spPr>
            <p:txBody>
              <a:bodyPr/>
              <a:lstStyle/>
              <a:p>
                <a:r>
                  <a:rPr lang="en-US" altLang="zh-TW" dirty="0"/>
                  <a:t>We report a successful multi-site, multi-wavelength, and multi-messenger campaign for </a:t>
                </a:r>
                <a:r>
                  <a:rPr lang="en-US" altLang="zh-TW" dirty="0" err="1"/>
                  <a:t>GJ3147</a:t>
                </a:r>
                <a:r>
                  <a:rPr lang="en-US" altLang="zh-TW" dirty="0"/>
                  <a:t> from November 11</a:t>
                </a:r>
                <a:r>
                  <a:rPr lang="en-US" altLang="zh-TW" baseline="30000" dirty="0"/>
                  <a:t>th</a:t>
                </a:r>
                <a:r>
                  <a:rPr lang="en-US" altLang="zh-TW" dirty="0"/>
                  <a:t>  to 17</a:t>
                </a:r>
                <a:r>
                  <a:rPr lang="en-US" altLang="zh-TW" baseline="30000" dirty="0"/>
                  <a:t>th</a:t>
                </a:r>
                <a:r>
                  <a:rPr lang="en-US" altLang="zh-TW" dirty="0"/>
                  <a:t>, 2021.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Multi-site</a:t>
                </a:r>
                <a:r>
                  <a:rPr lang="en-US" altLang="zh-TW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dirty="0"/>
                  <a:t> Intrinsic flare parameters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To get the ‘True’ heating and cooling time scales.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altLang="zh-TW" dirty="0"/>
              </a:p>
              <a:p>
                <a:r>
                  <a:rPr lang="en-US" altLang="zh-TW" dirty="0"/>
                  <a:t>Multi-wavelength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dirty="0"/>
                  <a:t> flare temperature (</a:t>
                </a:r>
                <a14:m>
                  <m:oMath xmlns:m="http://schemas.openxmlformats.org/officeDocument/2006/math">
                    <m:r>
                      <a:rPr lang="en-US" altLang="zh-TW" b="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altLang="zh-TW" b="0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  <m:r>
                      <m:rPr>
                        <m:sty m:val="p"/>
                      </m:rPr>
                      <a:rPr lang="en-US" altLang="zh-TW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TW" dirty="0"/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Sampling effect will NOT affect temperature estimation due to flux ratio.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altLang="zh-TW" dirty="0"/>
              </a:p>
              <a:p>
                <a:r>
                  <a:rPr lang="en-US" altLang="zh-TW" dirty="0"/>
                  <a:t>Multi-messenger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dirty="0"/>
                  <a:t> photometry and </a:t>
                </a:r>
                <a:r>
                  <a:rPr lang="en-US" altLang="zh-TW" dirty="0">
                    <a:solidFill>
                      <a:schemeClr val="bg1">
                        <a:lumMod val="50000"/>
                      </a:schemeClr>
                    </a:solidFill>
                  </a:rPr>
                  <a:t>polarimetry</a:t>
                </a:r>
              </a:p>
              <a:p>
                <a:pPr marL="0" indent="0">
                  <a:buNone/>
                </a:pP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17BD121-820A-443F-8FFF-0DA1231224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400" y="1126330"/>
                <a:ext cx="11160074" cy="5662021"/>
              </a:xfrm>
              <a:blipFill>
                <a:blip r:embed="rId2"/>
                <a:stretch>
                  <a:fillRect l="-983" t="-19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35E4B69-714B-42DE-B144-9CB3AA85B92F}"/>
              </a:ext>
            </a:extLst>
          </p:cNvPr>
          <p:cNvCxnSpPr>
            <a:cxnSpLocks/>
          </p:cNvCxnSpPr>
          <p:nvPr/>
        </p:nvCxnSpPr>
        <p:spPr>
          <a:xfrm flipH="1">
            <a:off x="539400" y="802336"/>
            <a:ext cx="1111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6A10C6-21F3-4B88-996B-76A040A4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7A3A1-34D0-40C3-8D06-7BD7BDED6E9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981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9281</TotalTime>
  <Words>1035</Words>
  <Application>Microsoft Office PowerPoint</Application>
  <PresentationFormat>寬螢幕</PresentationFormat>
  <Paragraphs>139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超世紀粗仿宋</vt:lpstr>
      <vt:lpstr>微軟正黑體</vt:lpstr>
      <vt:lpstr>新細明體</vt:lpstr>
      <vt:lpstr>標楷體</vt:lpstr>
      <vt:lpstr>Arial</vt:lpstr>
      <vt:lpstr>Calibri</vt:lpstr>
      <vt:lpstr>Cambria Math</vt:lpstr>
      <vt:lpstr>Times New Roman</vt:lpstr>
      <vt:lpstr>Wingdings</vt:lpstr>
      <vt:lpstr>Office 佈景主題</vt:lpstr>
      <vt:lpstr>Simultaneous Multi-site, Multi-wavelength, and Multi-messenger Monitoring of the Nearby Red Dwarf GJ 3147</vt:lpstr>
      <vt:lpstr>Stellar Flares</vt:lpstr>
      <vt:lpstr>Monitoring Campaign</vt:lpstr>
      <vt:lpstr>Detection of a giant flare</vt:lpstr>
      <vt:lpstr>Derivation of the underlying profiles</vt:lpstr>
      <vt:lpstr>Best-fitting Profile vs. Poorly-fitting Profile</vt:lpstr>
      <vt:lpstr>The Same Flare but with Photopolarimetry</vt:lpstr>
      <vt:lpstr>Flare Temperature Estimation</vt:lpstr>
      <vt:lpstr>Conclusion</vt:lpstr>
      <vt:lpstr>Backup slides</vt:lpstr>
      <vt:lpstr>Combine Reduced χ_v^2  of the Simulated Light Curves</vt:lpstr>
      <vt:lpstr>Well-fitting parameters</vt:lpstr>
      <vt:lpstr>Polarization Detection in Lulin</vt:lpstr>
      <vt:lpstr>Spectrum Model Introduction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Simultaneous Multi-site, Multi-wavelength, and Multi-messenger Monitoring of the Nearby Red Dwarf GJ 3147</dc:title>
  <dc:creator>user</dc:creator>
  <cp:lastModifiedBy>user</cp:lastModifiedBy>
  <cp:revision>125</cp:revision>
  <dcterms:created xsi:type="dcterms:W3CDTF">2025-05-07T08:49:02Z</dcterms:created>
  <dcterms:modified xsi:type="dcterms:W3CDTF">2025-05-15T19:56:51Z</dcterms:modified>
</cp:coreProperties>
</file>