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61" r:id="rId4"/>
    <p:sldId id="267" r:id="rId5"/>
    <p:sldId id="260" r:id="rId6"/>
    <p:sldId id="262" r:id="rId7"/>
    <p:sldId id="263" r:id="rId8"/>
    <p:sldId id="268" r:id="rId9"/>
    <p:sldId id="270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E38B-78FA-431E-8830-E4703C3287FB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9762-0BA9-479E-A613-6F8B2BDCA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87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w-surface-brightness_galax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riangulum_Galax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758">
              <a:defRPr/>
            </a:pPr>
            <a:r>
              <a:rPr lang="en-US" altLang="zh-TW" dirty="0">
                <a:effectLst/>
              </a:rPr>
              <a:t>Observations of the rotation curve of spiral</a:t>
            </a:r>
            <a:r>
              <a:rPr lang="en-US" altLang="zh-TW" baseline="0" dirty="0">
                <a:effectLst/>
              </a:rPr>
              <a:t> galaxies</a:t>
            </a:r>
            <a:r>
              <a:rPr lang="en-US" altLang="zh-TW" dirty="0">
                <a:effectLst/>
              </a:rPr>
              <a:t> showed that the curves do not decrease in the expected inverse square</a:t>
            </a:r>
            <a:r>
              <a:rPr lang="en-US" altLang="zh-TW" baseline="0" dirty="0">
                <a:effectLst/>
              </a:rPr>
              <a:t> </a:t>
            </a:r>
            <a:r>
              <a:rPr lang="en-US" altLang="zh-TW" dirty="0">
                <a:effectLst/>
              </a:rPr>
              <a:t>root relationship, as the dash line in Fig. 2., but are "flat", that is , outside of the central bulge the speed is nearly a constant, as the solid line in Fig. 1.</a:t>
            </a:r>
          </a:p>
          <a:p>
            <a:pPr defTabSz="944758">
              <a:defRPr/>
            </a:pPr>
            <a:r>
              <a:rPr lang="en-US" altLang="zh-TW" dirty="0">
                <a:effectLst/>
              </a:rPr>
              <a:t> It is also</a:t>
            </a:r>
            <a:r>
              <a:rPr lang="en-US" altLang="zh-TW" baseline="0" dirty="0">
                <a:effectLst/>
              </a:rPr>
              <a:t> </a:t>
            </a:r>
            <a:r>
              <a:rPr lang="en-US" altLang="zh-TW" dirty="0">
                <a:effectLst/>
              </a:rPr>
              <a:t>observed that most </a:t>
            </a:r>
            <a:r>
              <a:rPr lang="en-US" altLang="zh-TW" dirty="0">
                <a:effectLst/>
                <a:hlinkClick r:id="rId3" tooltip="Low-surface-brightness galaxy"/>
              </a:rPr>
              <a:t>low-surface-brightness galaxies</a:t>
            </a:r>
            <a:r>
              <a:rPr lang="en-US" altLang="zh-TW" dirty="0">
                <a:effectLst/>
              </a:rPr>
              <a:t> (LSB galaxies) have a rotation curve that rises from the center to the edge.</a:t>
            </a:r>
          </a:p>
          <a:p>
            <a:pPr defTabSz="944758">
              <a:defRPr/>
            </a:pPr>
            <a:r>
              <a:rPr lang="en-US" altLang="zh-TW" dirty="0">
                <a:effectLst/>
              </a:rPr>
              <a:t>The yellow and blue points with error bars</a:t>
            </a:r>
            <a:r>
              <a:rPr lang="en-US" altLang="zh-TW" baseline="0" dirty="0">
                <a:effectLst/>
              </a:rPr>
              <a:t> in Fig. 2. is the </a:t>
            </a:r>
            <a:r>
              <a:rPr lang="en-US" altLang="zh-TW" dirty="0">
                <a:effectLst/>
              </a:rPr>
              <a:t>Rotation curve of spiral galaxy </a:t>
            </a:r>
            <a:r>
              <a:rPr lang="en-US" altLang="zh-TW" dirty="0">
                <a:effectLst/>
                <a:hlinkClick r:id="rId4" tooltip="Triangulum Galaxy"/>
              </a:rPr>
              <a:t>M 33</a:t>
            </a:r>
            <a:r>
              <a:rPr lang="en-US" altLang="zh-TW" dirty="0">
                <a:effectLst/>
              </a:rPr>
              <a:t> (The</a:t>
            </a:r>
            <a:r>
              <a:rPr lang="en-US" altLang="zh-TW" baseline="0" dirty="0">
                <a:effectLst/>
              </a:rPr>
              <a:t> lower dash line is a </a:t>
            </a:r>
            <a:r>
              <a:rPr lang="en-US" altLang="zh-TW" dirty="0">
                <a:effectLst/>
              </a:rPr>
              <a:t>predicted curve</a:t>
            </a:r>
            <a:r>
              <a:rPr lang="en-US" altLang="zh-TW" baseline="0" dirty="0">
                <a:effectLst/>
              </a:rPr>
              <a:t> </a:t>
            </a:r>
            <a:r>
              <a:rPr lang="en-US" altLang="zh-TW" dirty="0">
                <a:effectLst/>
              </a:rPr>
              <a:t>from distribution of the visible matter.)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69C81-ACED-4F5C-8EC3-BA892D1D3C7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41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9DF35-4624-99A3-B7A7-BB53FD0A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8D5C97-BF64-88A3-2211-CFD65CBFA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A57B19-0EC0-5FD6-C350-1BA93C57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885005-A4E7-413A-125B-BF1E40BC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3EA31A-B1E4-EE78-2AD1-BC08CFC2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2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59D920-89A4-60D4-E21E-BE5ED9FC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F5C846-A8B4-D928-289C-0210D371B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8156BE-CA5C-4B20-6178-0F4D499B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F0EDD3-0717-9110-4DE2-1AC39EBB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D1D622-EFDD-6FE9-5289-FA607A5C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07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21E4741-5F99-F720-09D8-ADEDAE3B5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17ABEF0-9446-1537-A0A1-16F5E4149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36F1F4-85C3-5456-E23F-1316812D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05A4F1-6F60-A0FD-A478-4578591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3D47D4-7A44-09F7-0F17-A9A4FFDB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06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7050B-7FE5-C89A-42CE-D0996BE1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EE05E-3734-8A4E-F03A-6ADC09DA6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1F353A-07A8-91F1-F84E-9BB8E188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7544F4-5F84-A5C8-9866-4471CA98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E116DE-7C54-0914-BF03-D5827A3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61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FAAADD-904C-3D74-4BEB-A954A555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5915CE-D770-0D6E-C91F-C47E5E34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DDAC28-0FBE-62B0-2FEF-DFEB4BEF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9F0A42-F057-8C2B-FCD8-70B91D8B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D92DAD-E226-08F8-41D7-F3F0A93A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61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D3E248-F465-879C-434C-3A903400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579AA1-D6EB-407A-6ECE-976F58161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7C3176-61B1-D69C-DDE6-9EFAEB9DB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F2AF3D-26BF-427C-2EF0-76601735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4538A9-9984-E298-17E3-A1E1842E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6045FC-46BF-632D-1831-6F44A046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3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62179F-7FC4-BA13-03A0-37D561B0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1AEC7E-9525-898D-B045-A67E81F6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0A2A38-CAC5-E721-4112-3677B4203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654A0-289B-DC98-FDCF-E89613FBC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5C930E7-D5E0-70DE-9302-FDF438F54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3C2C22F-51B2-87A0-0FD3-52C9BE07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8314A8E-4413-98B0-3D9D-6B2EE0F3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9765C22-07D4-CBC1-6393-B5A70F86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24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12AE0-88E9-2550-B383-E00DF870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DF0F58-DB2D-1585-B0EE-5427A091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7F5F64-379C-9DD3-C155-1EC1DEE0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2598D6-D603-B65D-7936-10ACE88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6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01A4C4F-FAAB-D422-8A12-43EA978D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7FBB32-1C54-5A39-0F92-E470ECAB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E9E0AF-D963-2B86-E1FC-B281B910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17DAE-B5D2-DF78-89C6-A5ABC9FB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99E31D-0F9E-7F6D-C915-82365781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20FED4-D9AE-5687-475F-D0E1CFE72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12E419-37FB-C356-3BB1-8E3367C3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B45EE5-916D-03C9-DDAD-0CC483AC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FECC34-C982-2D2B-E309-55DA4B97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2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168277-E452-4091-1012-8BAC02C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05581BB-891D-B867-CD10-F18B8FAEE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F86867-D75A-D3AC-3AD0-32AF49E1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1BA2F7-FC43-9E8D-A556-55EF8BF4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AEBBE5-9C11-6046-1A18-226B6AFA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B76C17-564C-4F6B-63D0-B0C216DD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16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348BEC4-E4EC-5DEB-8039-C10D55F5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F79A92-EAB3-372F-AC56-0BB250116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A3DEBD-AAB4-6C8A-F6F9-B7454525D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6F1FA-B614-46A0-8BEA-608BA109B5B8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59DFB6-F51E-DA10-95B2-01E9B4332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735A5-4E93-1D19-220F-64EBB6624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BC345-B7E0-48CD-B9A9-2393BD333C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4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phys.nthu.edu.tw/event/143/contributions/645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50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19.png"/><Relationship Id="rId10" Type="http://schemas.openxmlformats.org/officeDocument/2006/relationships/image" Target="../media/image40.png"/><Relationship Id="rId4" Type="http://schemas.openxmlformats.org/officeDocument/2006/relationships/image" Target="../media/image360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DBC8C-563C-60C0-1D92-D0603AFC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242254"/>
            <a:ext cx="10515600" cy="5983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2400" b="1" dirty="0">
              <a:solidFill>
                <a:srgbClr val="467886"/>
              </a:solidFill>
              <a:latin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altLang="zh-TW" sz="2400" b="1" i="0" u="none" strike="noStrike" dirty="0">
              <a:solidFill>
                <a:srgbClr val="467886"/>
              </a:solidFill>
              <a:effectLst/>
              <a:latin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altLang="zh-TW" sz="2400" b="0" i="0" u="sng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Generalized Gauss's Law of Gravity with a Conserved and Re-distributed Field Flux of a Transition to Non-spherical Equipotential Surface</a:t>
            </a:r>
            <a:endParaRPr lang="en-US" altLang="zh-TW" sz="3600" b="0" i="0" u="sng" dirty="0">
              <a:effectLst/>
              <a:latin typeface="Times New Roman" panose="02020603050405020304" pitchFamily="18" charset="0"/>
            </a:endParaRPr>
          </a:p>
          <a:p>
            <a:pPr marL="0" indent="0" algn="ctr" latinLnBrk="0">
              <a:spcBef>
                <a:spcPts val="3750"/>
              </a:spcBef>
              <a:spcAft>
                <a:spcPts val="1875"/>
              </a:spcAft>
              <a:buNone/>
            </a:pPr>
            <a:r>
              <a:rPr lang="en-US" altLang="zh-TW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Te</a:t>
            </a:r>
            <a:r>
              <a:rPr lang="en-US" altLang="zh-TW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Chun Wang  </a:t>
            </a:r>
            <a:r>
              <a:rPr lang="zh-TW" alt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王德峻</a:t>
            </a:r>
            <a:r>
              <a:rPr lang="en-US" altLang="zh-TW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  </a:t>
            </a:r>
          </a:p>
          <a:p>
            <a:pPr marL="0" indent="0" algn="ctr" latinLnBrk="0">
              <a:spcBef>
                <a:spcPts val="3750"/>
              </a:spcBef>
              <a:spcAft>
                <a:spcPts val="1875"/>
              </a:spcAft>
              <a:buNone/>
            </a:pPr>
            <a:r>
              <a:rPr lang="en-US" altLang="zh-TW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Retired from high school</a:t>
            </a:r>
            <a:endParaRPr lang="en-US" altLang="zh-TW" sz="2000" b="0" i="1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 latinLnBrk="0">
              <a:spcBef>
                <a:spcPts val="3750"/>
              </a:spcBef>
              <a:spcAft>
                <a:spcPts val="1875"/>
              </a:spcAft>
              <a:buNone/>
            </a:pPr>
            <a:r>
              <a:rPr lang="en-US" altLang="zh-TW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(tctedwang@yahoo.com)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60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5FB53B0-0139-563C-EAD6-F6CFB3A6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81" y="1763351"/>
            <a:ext cx="6344922" cy="25527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9B8DDB4-29EA-8AC1-35FE-67CDE5E9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67" y="610965"/>
            <a:ext cx="3409950" cy="12192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61609B3-C968-87C9-DA08-F0B73FA84095}"/>
              </a:ext>
            </a:extLst>
          </p:cNvPr>
          <p:cNvSpPr txBox="1"/>
          <p:nvPr/>
        </p:nvSpPr>
        <p:spPr>
          <a:xfrm>
            <a:off x="2427683" y="1128096"/>
            <a:ext cx="17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Flux Distribution</a:t>
            </a:r>
            <a:endParaRPr lang="zh-TW" altLang="en-US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913A28-8B88-06F5-C655-2A8D994E26B5}"/>
              </a:ext>
            </a:extLst>
          </p:cNvPr>
          <p:cNvSpPr txBox="1"/>
          <p:nvPr/>
        </p:nvSpPr>
        <p:spPr>
          <a:xfrm>
            <a:off x="4659077" y="6286715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Newtonian</a:t>
            </a:r>
            <a:endParaRPr lang="zh-TW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700AB7-07E2-65AD-1CA4-95287C188231}"/>
              </a:ext>
            </a:extLst>
          </p:cNvPr>
          <p:cNvSpPr txBox="1"/>
          <p:nvPr/>
        </p:nvSpPr>
        <p:spPr>
          <a:xfrm>
            <a:off x="2522507" y="4962743"/>
            <a:ext cx="20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Radial Acceleration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EB65BF-8662-A527-E12B-F81E23586EAB}"/>
              </a:ext>
            </a:extLst>
          </p:cNvPr>
          <p:cNvSpPr txBox="1"/>
          <p:nvPr/>
        </p:nvSpPr>
        <p:spPr>
          <a:xfrm>
            <a:off x="1865013" y="138905"/>
            <a:ext cx="886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Spatial Correlation Between Flux model, Rotation curve and Radial acceleration curve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5413D8D-A354-9693-18B9-31162CC9F492}"/>
              </a:ext>
            </a:extLst>
          </p:cNvPr>
          <p:cNvSpPr txBox="1"/>
          <p:nvPr/>
        </p:nvSpPr>
        <p:spPr>
          <a:xfrm>
            <a:off x="6477031" y="6272860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Non-Newtonian</a:t>
            </a:r>
            <a:endParaRPr lang="zh-TW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B33F365-9A7B-D5FD-AEC9-F42FCE17919A}"/>
              </a:ext>
            </a:extLst>
          </p:cNvPr>
          <p:cNvCxnSpPr/>
          <p:nvPr/>
        </p:nvCxnSpPr>
        <p:spPr>
          <a:xfrm>
            <a:off x="5529182" y="6331270"/>
            <a:ext cx="612000" cy="0"/>
          </a:xfrm>
          <a:prstGeom prst="line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9A68007-6C5E-3661-6E21-100BA9474101}"/>
              </a:ext>
            </a:extLst>
          </p:cNvPr>
          <p:cNvCxnSpPr/>
          <p:nvPr/>
        </p:nvCxnSpPr>
        <p:spPr>
          <a:xfrm>
            <a:off x="6246251" y="6331270"/>
            <a:ext cx="1800000" cy="0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41A36D-B85E-86D4-C68F-A0ED8982582E}"/>
              </a:ext>
            </a:extLst>
          </p:cNvPr>
          <p:cNvSpPr txBox="1"/>
          <p:nvPr/>
        </p:nvSpPr>
        <p:spPr>
          <a:xfrm>
            <a:off x="2522507" y="3235229"/>
            <a:ext cx="16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Rotation Curve</a:t>
            </a:r>
            <a:endParaRPr lang="zh-TW" altLang="en-US" b="1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8268BC5-CE1B-D2F9-182E-0FB3C3C5D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5705" y="4423509"/>
            <a:ext cx="3195748" cy="14478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7CEC261-78E1-BBC0-F712-B25C207E6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896" y="4448394"/>
            <a:ext cx="323850" cy="12954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2C5D4A8-088E-D579-C894-8C8FD4926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430" y="5817443"/>
            <a:ext cx="1276350" cy="295275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D9B17AC-8599-F78C-EEDB-24FDC5286CAE}"/>
              </a:ext>
            </a:extLst>
          </p:cNvPr>
          <p:cNvCxnSpPr>
            <a:endCxn id="7" idx="0"/>
          </p:cNvCxnSpPr>
          <p:nvPr/>
        </p:nvCxnSpPr>
        <p:spPr>
          <a:xfrm flipH="1">
            <a:off x="5528867" y="1387501"/>
            <a:ext cx="29232" cy="4899214"/>
          </a:xfrm>
          <a:prstGeom prst="line">
            <a:avLst/>
          </a:prstGeom>
          <a:ln w="635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E27FFF5-0ECB-240E-D564-6AFD0330E04F}"/>
              </a:ext>
            </a:extLst>
          </p:cNvPr>
          <p:cNvCxnSpPr/>
          <p:nvPr/>
        </p:nvCxnSpPr>
        <p:spPr>
          <a:xfrm flipH="1">
            <a:off x="6127361" y="1801644"/>
            <a:ext cx="27548" cy="4641390"/>
          </a:xfrm>
          <a:prstGeom prst="line">
            <a:avLst/>
          </a:prstGeom>
          <a:ln w="635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79CA22-7A8B-B16C-4369-40D6B536676F}"/>
                  </a:ext>
                </a:extLst>
              </p:cNvPr>
              <p:cNvSpPr/>
              <p:nvPr/>
            </p:nvSpPr>
            <p:spPr>
              <a:xfrm>
                <a:off x="7615355" y="5799434"/>
                <a:ext cx="26414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altLang="zh-TW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sSup>
                        <m:sSupPr>
                          <m:ctrlPr>
                            <a:rPr lang="en-US" altLang="zh-TW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altLang="zh-TW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zh-TW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𝑲𝒈</m:t>
                      </m:r>
                    </m:oMath>
                  </m:oMathPara>
                </a14:m>
                <a:endParaRPr lang="zh-TW" altLang="en-US" sz="105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79CA22-7A8B-B16C-4369-40D6B5366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55" y="5799434"/>
                <a:ext cx="2641429" cy="470000"/>
              </a:xfrm>
              <a:prstGeom prst="rect">
                <a:avLst/>
              </a:prstGeom>
              <a:blipFill>
                <a:blip r:embed="rId7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投影片編號版面配置區 4">
            <a:extLst>
              <a:ext uri="{FF2B5EF4-FFF2-40B4-BE49-F238E27FC236}">
                <a16:creationId xmlns:a16="http://schemas.microsoft.com/office/drawing/2014/main" id="{497DFAEB-07B6-D2FD-60FF-97CFBA3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2680" y="6413148"/>
            <a:ext cx="2057400" cy="365125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5AFE3D1-BD91-4A06-738C-94E689589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19191" y="5674198"/>
            <a:ext cx="283869" cy="18560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07F14D8-43D6-1E3B-647D-7288921E9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847818" y="5645684"/>
            <a:ext cx="229326" cy="19492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559BFCE-A766-4DF5-1E33-03B05B5D25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276705" y="5645665"/>
            <a:ext cx="499595" cy="19496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E2018787-4241-3AF8-8B50-27BD18174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940817" y="5632015"/>
            <a:ext cx="398135" cy="21077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ACE48B0-FCF9-5CA7-124C-5E628D4A74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516722" y="5645666"/>
            <a:ext cx="469527" cy="17177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BD6EE8FD-1C0D-42E6-FC28-ED7AD51E63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090570" y="4384149"/>
            <a:ext cx="413110" cy="12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體 3">
            <a:extLst>
              <a:ext uri="{FF2B5EF4-FFF2-40B4-BE49-F238E27FC236}">
                <a16:creationId xmlns:a16="http://schemas.microsoft.com/office/drawing/2014/main" id="{2FB1198D-99CA-442F-8860-779444D14771}"/>
              </a:ext>
            </a:extLst>
          </p:cNvPr>
          <p:cNvSpPr/>
          <p:nvPr/>
        </p:nvSpPr>
        <p:spPr>
          <a:xfrm>
            <a:off x="7702986" y="2074397"/>
            <a:ext cx="4473756" cy="4464290"/>
          </a:xfrm>
          <a:prstGeom prst="cube">
            <a:avLst>
              <a:gd name="adj" fmla="val 2692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3" name="立方體 2">
            <a:extLst>
              <a:ext uri="{FF2B5EF4-FFF2-40B4-BE49-F238E27FC236}">
                <a16:creationId xmlns:a16="http://schemas.microsoft.com/office/drawing/2014/main" id="{E08D769D-A8E8-68FB-C068-5998DAEBF55D}"/>
              </a:ext>
            </a:extLst>
          </p:cNvPr>
          <p:cNvSpPr/>
          <p:nvPr/>
        </p:nvSpPr>
        <p:spPr>
          <a:xfrm>
            <a:off x="17146" y="2074395"/>
            <a:ext cx="7540394" cy="4464291"/>
          </a:xfrm>
          <a:prstGeom prst="cube">
            <a:avLst>
              <a:gd name="adj" fmla="val 2692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2" name="立方體 1">
            <a:extLst>
              <a:ext uri="{FF2B5EF4-FFF2-40B4-BE49-F238E27FC236}">
                <a16:creationId xmlns:a16="http://schemas.microsoft.com/office/drawing/2014/main" id="{3EDA8408-AB5D-725C-3D5A-CFC4F9552B50}"/>
              </a:ext>
            </a:extLst>
          </p:cNvPr>
          <p:cNvSpPr/>
          <p:nvPr/>
        </p:nvSpPr>
        <p:spPr>
          <a:xfrm>
            <a:off x="70981" y="37121"/>
            <a:ext cx="12121019" cy="1873369"/>
          </a:xfrm>
          <a:prstGeom prst="cube">
            <a:avLst>
              <a:gd name="adj" fmla="val 402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4A3F0C9-A3EF-4002-1A8F-F3108E1ED108}"/>
              </a:ext>
            </a:extLst>
          </p:cNvPr>
          <p:cNvSpPr txBox="1"/>
          <p:nvPr/>
        </p:nvSpPr>
        <p:spPr>
          <a:xfrm>
            <a:off x="726987" y="931523"/>
            <a:ext cx="12250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For example, cluster of galaxies:  Gaussian surface area reduction</a:t>
            </a:r>
          </a:p>
          <a:p>
            <a:r>
              <a:rPr lang="en-US" altLang="zh-TW" sz="1600" dirty="0"/>
              <a:t>( Field Flux converging from 3D spherical</a:t>
            </a:r>
            <a:r>
              <a:rPr lang="en-US" altLang="zh-TW" sz="1600" dirty="0">
                <a:sym typeface="Wingdings" panose="05000000000000000000" pitchFamily="2" charset="2"/>
              </a:rPr>
              <a:t></a:t>
            </a:r>
            <a:r>
              <a:rPr lang="en-US" altLang="zh-TW" sz="1600" dirty="0"/>
              <a:t> 2D cylindrical </a:t>
            </a:r>
            <a:r>
              <a:rPr lang="en-US" altLang="zh-TW" sz="1600" dirty="0">
                <a:sym typeface="Wingdings" panose="05000000000000000000" pitchFamily="2" charset="2"/>
              </a:rPr>
              <a:t></a:t>
            </a:r>
            <a:r>
              <a:rPr lang="en-US" altLang="zh-TW" sz="1600" dirty="0"/>
              <a:t> 1D linear) </a:t>
            </a:r>
          </a:p>
          <a:p>
            <a:r>
              <a:rPr lang="en-US" altLang="zh-TW" sz="1600" dirty="0"/>
              <a:t>may further</a:t>
            </a:r>
            <a:r>
              <a:rPr lang="zh-TW" altLang="en-US" sz="1600" dirty="0"/>
              <a:t> </a:t>
            </a:r>
            <a:r>
              <a:rPr lang="en-US" altLang="zh-TW" sz="1600" dirty="0"/>
              <a:t>yield a lower value of the needed minimum cluster mass by modifying the Virial theorem 2T+V=0 of 1/r potential.</a:t>
            </a: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zh-TW" altLang="en-US" sz="2000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12AB5079-055C-60B0-EE72-9D8EBE811756}"/>
              </a:ext>
            </a:extLst>
          </p:cNvPr>
          <p:cNvSpPr txBox="1">
            <a:spLocks/>
          </p:cNvSpPr>
          <p:nvPr/>
        </p:nvSpPr>
        <p:spPr>
          <a:xfrm>
            <a:off x="70981" y="94827"/>
            <a:ext cx="1211723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kern="100" dirty="0">
                <a:latin typeface="Arial" panose="020B0604020202020204" pitchFamily="34" charset="0"/>
                <a:cs typeface="Arial" panose="020B0604020202020204" pitchFamily="34" charset="0"/>
              </a:rPr>
              <a:t>Discussion 1:  </a:t>
            </a:r>
          </a:p>
          <a:p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Flux converging, as the equipotential Gaussian surface resembles the spatial structure, </a:t>
            </a:r>
            <a:b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spherical distribution to cylindrical to 1D tube filament to mend the missing mass problem for larger scales.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AB94C791-675B-9E53-8550-419FA16D0EB4}"/>
              </a:ext>
            </a:extLst>
          </p:cNvPr>
          <p:cNvSpPr txBox="1">
            <a:spLocks/>
          </p:cNvSpPr>
          <p:nvPr/>
        </p:nvSpPr>
        <p:spPr>
          <a:xfrm>
            <a:off x="5844558" y="76796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177C5E-07F6-4749-BE66-695A4CCB82E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標題 5">
            <a:extLst>
              <a:ext uri="{FF2B5EF4-FFF2-40B4-BE49-F238E27FC236}">
                <a16:creationId xmlns:a16="http://schemas.microsoft.com/office/drawing/2014/main" id="{635031FF-4BEA-E238-402B-B59D23E05DBC}"/>
              </a:ext>
            </a:extLst>
          </p:cNvPr>
          <p:cNvSpPr txBox="1">
            <a:spLocks/>
          </p:cNvSpPr>
          <p:nvPr/>
        </p:nvSpPr>
        <p:spPr>
          <a:xfrm>
            <a:off x="15258" y="2134173"/>
            <a:ext cx="6851261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kern="100" dirty="0">
                <a:latin typeface="Arial" panose="020B0604020202020204" pitchFamily="34" charset="0"/>
                <a:cs typeface="Arial" panose="020B0604020202020204" pitchFamily="34" charset="0"/>
              </a:rPr>
              <a:t>Discussion 2: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“Cylindrical to Spherical transition”  may also occur</a:t>
            </a:r>
            <a:b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temporal evolution of galaxies?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E19FEA3-1513-837E-49F1-A091AD62AF8C}"/>
              </a:ext>
            </a:extLst>
          </p:cNvPr>
          <p:cNvSpPr/>
          <p:nvPr/>
        </p:nvSpPr>
        <p:spPr>
          <a:xfrm>
            <a:off x="247054" y="5641387"/>
            <a:ext cx="1773534" cy="1657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9836085-957C-E713-7611-378CBE1E4052}"/>
              </a:ext>
            </a:extLst>
          </p:cNvPr>
          <p:cNvSpPr/>
          <p:nvPr/>
        </p:nvSpPr>
        <p:spPr>
          <a:xfrm>
            <a:off x="2966816" y="5663159"/>
            <a:ext cx="1773534" cy="1657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2F06C32-DE40-6F89-881E-7477AF47BA84}"/>
              </a:ext>
            </a:extLst>
          </p:cNvPr>
          <p:cNvSpPr/>
          <p:nvPr/>
        </p:nvSpPr>
        <p:spPr>
          <a:xfrm>
            <a:off x="5455464" y="5533370"/>
            <a:ext cx="1773534" cy="4697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0A01762-BC4B-C928-D88A-156B26C705FE}"/>
              </a:ext>
            </a:extLst>
          </p:cNvPr>
          <p:cNvSpPr/>
          <p:nvPr/>
        </p:nvSpPr>
        <p:spPr>
          <a:xfrm>
            <a:off x="3557988" y="5500711"/>
            <a:ext cx="553357" cy="4697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＞形 12">
            <a:extLst>
              <a:ext uri="{FF2B5EF4-FFF2-40B4-BE49-F238E27FC236}">
                <a16:creationId xmlns:a16="http://schemas.microsoft.com/office/drawing/2014/main" id="{F7D71B2B-1837-BA0A-76F6-43AE6ABA0F24}"/>
              </a:ext>
            </a:extLst>
          </p:cNvPr>
          <p:cNvSpPr/>
          <p:nvPr/>
        </p:nvSpPr>
        <p:spPr>
          <a:xfrm>
            <a:off x="2226577" y="5618780"/>
            <a:ext cx="515808" cy="2386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箭號: ＞形 13">
            <a:extLst>
              <a:ext uri="{FF2B5EF4-FFF2-40B4-BE49-F238E27FC236}">
                <a16:creationId xmlns:a16="http://schemas.microsoft.com/office/drawing/2014/main" id="{D1E09F1D-9C9E-65C1-6EBC-D10F3B73DC82}"/>
              </a:ext>
            </a:extLst>
          </p:cNvPr>
          <p:cNvSpPr/>
          <p:nvPr/>
        </p:nvSpPr>
        <p:spPr>
          <a:xfrm>
            <a:off x="4860929" y="5620457"/>
            <a:ext cx="515808" cy="2386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C568DE6-4D6E-EE96-2B1E-0F8C6D4815EC}"/>
              </a:ext>
            </a:extLst>
          </p:cNvPr>
          <p:cNvSpPr txBox="1"/>
          <p:nvPr/>
        </p:nvSpPr>
        <p:spPr>
          <a:xfrm>
            <a:off x="809762" y="598303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Disk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79B5828-2796-B0D5-232B-F75DEE8E7C8A}"/>
              </a:ext>
            </a:extLst>
          </p:cNvPr>
          <p:cNvSpPr txBox="1"/>
          <p:nvPr/>
        </p:nvSpPr>
        <p:spPr>
          <a:xfrm>
            <a:off x="2795996" y="5999777"/>
            <a:ext cx="20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Disk with core bulge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E0D1C53-8034-F1D4-5AAB-7BE6952FF173}"/>
              </a:ext>
            </a:extLst>
          </p:cNvPr>
          <p:cNvSpPr txBox="1"/>
          <p:nvPr/>
        </p:nvSpPr>
        <p:spPr>
          <a:xfrm>
            <a:off x="5957886" y="6016527"/>
            <a:ext cx="96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Elliptical</a:t>
            </a:r>
            <a:endParaRPr lang="zh-TW" altLang="en-US" dirty="0"/>
          </a:p>
        </p:txBody>
      </p:sp>
      <p:sp>
        <p:nvSpPr>
          <p:cNvPr id="18" name="三十二角星形 20">
            <a:extLst>
              <a:ext uri="{FF2B5EF4-FFF2-40B4-BE49-F238E27FC236}">
                <a16:creationId xmlns:a16="http://schemas.microsoft.com/office/drawing/2014/main" id="{EACBCAE8-0059-6159-CEAF-5B59FF7CE0BE}"/>
              </a:ext>
            </a:extLst>
          </p:cNvPr>
          <p:cNvSpPr/>
          <p:nvPr/>
        </p:nvSpPr>
        <p:spPr>
          <a:xfrm>
            <a:off x="5601811" y="2974109"/>
            <a:ext cx="1615827" cy="1232113"/>
          </a:xfrm>
          <a:prstGeom prst="star32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三十二角星形 20">
            <a:extLst>
              <a:ext uri="{FF2B5EF4-FFF2-40B4-BE49-F238E27FC236}">
                <a16:creationId xmlns:a16="http://schemas.microsoft.com/office/drawing/2014/main" id="{EF864B3F-4B18-A8E7-8E08-3C7E16763DE4}"/>
              </a:ext>
            </a:extLst>
          </p:cNvPr>
          <p:cNvSpPr/>
          <p:nvPr/>
        </p:nvSpPr>
        <p:spPr>
          <a:xfrm>
            <a:off x="193126" y="3441261"/>
            <a:ext cx="1905621" cy="315659"/>
          </a:xfrm>
          <a:prstGeom prst="star32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三十二角星形 20">
            <a:extLst>
              <a:ext uri="{FF2B5EF4-FFF2-40B4-BE49-F238E27FC236}">
                <a16:creationId xmlns:a16="http://schemas.microsoft.com/office/drawing/2014/main" id="{BDD15AF1-960F-2797-37C1-D884F700DDF0}"/>
              </a:ext>
            </a:extLst>
          </p:cNvPr>
          <p:cNvSpPr/>
          <p:nvPr/>
        </p:nvSpPr>
        <p:spPr>
          <a:xfrm>
            <a:off x="2878112" y="3439551"/>
            <a:ext cx="1905621" cy="315659"/>
          </a:xfrm>
          <a:prstGeom prst="star32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三十二角星形 20">
            <a:extLst>
              <a:ext uri="{FF2B5EF4-FFF2-40B4-BE49-F238E27FC236}">
                <a16:creationId xmlns:a16="http://schemas.microsoft.com/office/drawing/2014/main" id="{C599D7BE-B335-F293-3AFA-FD444CCE535F}"/>
              </a:ext>
            </a:extLst>
          </p:cNvPr>
          <p:cNvSpPr/>
          <p:nvPr/>
        </p:nvSpPr>
        <p:spPr>
          <a:xfrm>
            <a:off x="3536577" y="3332005"/>
            <a:ext cx="610514" cy="508892"/>
          </a:xfrm>
          <a:prstGeom prst="star32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10FAEBD-66ED-158D-F22F-B05DDCAE66ED}"/>
              </a:ext>
            </a:extLst>
          </p:cNvPr>
          <p:cNvSpPr txBox="1"/>
          <p:nvPr/>
        </p:nvSpPr>
        <p:spPr>
          <a:xfrm>
            <a:off x="-33654" y="4056984"/>
            <a:ext cx="2141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Cylindrical flux distribution</a:t>
            </a:r>
            <a:endParaRPr lang="zh-TW" altLang="en-US" sz="1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EAC07CE-B5C4-4580-08A4-68925F84A779}"/>
              </a:ext>
            </a:extLst>
          </p:cNvPr>
          <p:cNvSpPr txBox="1"/>
          <p:nvPr/>
        </p:nvSpPr>
        <p:spPr>
          <a:xfrm>
            <a:off x="2466131" y="4110647"/>
            <a:ext cx="280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Cylindrical flux distribution</a:t>
            </a:r>
          </a:p>
          <a:p>
            <a:r>
              <a:rPr lang="en-US" altLang="zh-TW" sz="1400" dirty="0"/>
              <a:t>With core Spherical flux distribution</a:t>
            </a:r>
            <a:endParaRPr lang="zh-TW" altLang="en-US" sz="1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2C27B1C-1B3B-1B14-0F40-D7DAB04552B7}"/>
              </a:ext>
            </a:extLst>
          </p:cNvPr>
          <p:cNvSpPr txBox="1"/>
          <p:nvPr/>
        </p:nvSpPr>
        <p:spPr>
          <a:xfrm>
            <a:off x="5310242" y="4482781"/>
            <a:ext cx="2091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Spherical flux distribution</a:t>
            </a:r>
            <a:endParaRPr lang="zh-TW" altLang="en-US" sz="1400" dirty="0"/>
          </a:p>
        </p:txBody>
      </p:sp>
      <p:sp>
        <p:nvSpPr>
          <p:cNvPr id="25" name="箭號: ＞形 24">
            <a:extLst>
              <a:ext uri="{FF2B5EF4-FFF2-40B4-BE49-F238E27FC236}">
                <a16:creationId xmlns:a16="http://schemas.microsoft.com/office/drawing/2014/main" id="{833A8941-82BD-5055-6687-151FC06BAC0B}"/>
              </a:ext>
            </a:extLst>
          </p:cNvPr>
          <p:cNvSpPr/>
          <p:nvPr/>
        </p:nvSpPr>
        <p:spPr>
          <a:xfrm>
            <a:off x="2206842" y="3476875"/>
            <a:ext cx="515808" cy="2386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箭號: ＞形 25">
            <a:extLst>
              <a:ext uri="{FF2B5EF4-FFF2-40B4-BE49-F238E27FC236}">
                <a16:creationId xmlns:a16="http://schemas.microsoft.com/office/drawing/2014/main" id="{0BA9BF19-2483-870F-E008-B6EC99B85B29}"/>
              </a:ext>
            </a:extLst>
          </p:cNvPr>
          <p:cNvSpPr/>
          <p:nvPr/>
        </p:nvSpPr>
        <p:spPr>
          <a:xfrm>
            <a:off x="4896460" y="3538842"/>
            <a:ext cx="515808" cy="2386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FBF3B8C-1764-FF98-C29E-081D3EE26DEF}"/>
              </a:ext>
            </a:extLst>
          </p:cNvPr>
          <p:cNvSpPr txBox="1"/>
          <p:nvPr/>
        </p:nvSpPr>
        <p:spPr>
          <a:xfrm>
            <a:off x="133941" y="3052261"/>
            <a:ext cx="450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Gravitational field flux distribution evolution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3956BBC-B4C3-0D58-85F7-6AB0E358FEA4}"/>
              </a:ext>
            </a:extLst>
          </p:cNvPr>
          <p:cNvSpPr txBox="1"/>
          <p:nvPr/>
        </p:nvSpPr>
        <p:spPr>
          <a:xfrm>
            <a:off x="70981" y="4890550"/>
            <a:ext cx="303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Galactic Structural evolution</a:t>
            </a: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FB5A956-4485-8C25-9104-3A552EF089FF}"/>
              </a:ext>
            </a:extLst>
          </p:cNvPr>
          <p:cNvSpPr/>
          <p:nvPr/>
        </p:nvSpPr>
        <p:spPr>
          <a:xfrm>
            <a:off x="7812321" y="2224264"/>
            <a:ext cx="39611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kern="100" dirty="0">
                <a:latin typeface="Arial" panose="020B0604020202020204" pitchFamily="34" charset="0"/>
                <a:cs typeface="Arial" panose="020B0604020202020204" pitchFamily="34" charset="0"/>
              </a:rPr>
              <a:t>Discussion 3:</a:t>
            </a:r>
          </a:p>
          <a:p>
            <a:r>
              <a:rPr lang="en-US" altLang="zh-TW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instability </a:t>
            </a:r>
            <a:r>
              <a:rPr lang="en-US" altLang="zh-TW" sz="1600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</a:t>
            </a:r>
          </a:p>
          <a:p>
            <a:r>
              <a:rPr lang="en-US" altLang="zh-TW" sz="1600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to spherical transition of </a:t>
            </a:r>
          </a:p>
          <a:p>
            <a:r>
              <a:rPr lang="en-US" altLang="zh-TW" sz="1600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distribution at Bulge boundary region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3739193D-FDB1-F447-A1B8-31B61E38A60D}"/>
              </a:ext>
            </a:extLst>
          </p:cNvPr>
          <p:cNvSpPr/>
          <p:nvPr/>
        </p:nvSpPr>
        <p:spPr>
          <a:xfrm>
            <a:off x="9628841" y="4380818"/>
            <a:ext cx="785882" cy="841462"/>
          </a:xfrm>
          <a:prstGeom prst="ellips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BAE42E0E-E5E0-46F4-CE53-33677B2044C3}"/>
              </a:ext>
            </a:extLst>
          </p:cNvPr>
          <p:cNvSpPr/>
          <p:nvPr/>
        </p:nvSpPr>
        <p:spPr>
          <a:xfrm>
            <a:off x="8439135" y="3964387"/>
            <a:ext cx="1727936" cy="1729347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A27C4D10-A6FC-CEA0-6FCF-1F1C6CC9F5B0}"/>
              </a:ext>
            </a:extLst>
          </p:cNvPr>
          <p:cNvCxnSpPr>
            <a:endCxn id="51" idx="3"/>
          </p:cNvCxnSpPr>
          <p:nvPr/>
        </p:nvCxnSpPr>
        <p:spPr>
          <a:xfrm flipH="1">
            <a:off x="8692185" y="4843214"/>
            <a:ext cx="623250" cy="597263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7D4F0DCC-870B-3D52-DFF5-E9D8538FF15D}"/>
              </a:ext>
            </a:extLst>
          </p:cNvPr>
          <p:cNvCxnSpPr>
            <a:cxnSpLocks/>
          </p:cNvCxnSpPr>
          <p:nvPr/>
        </p:nvCxnSpPr>
        <p:spPr>
          <a:xfrm flipH="1">
            <a:off x="7784088" y="4827795"/>
            <a:ext cx="646577" cy="1464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EED67289-96EF-BCC7-0009-6EA9AEA5FDD1}"/>
              </a:ext>
            </a:extLst>
          </p:cNvPr>
          <p:cNvCxnSpPr>
            <a:endCxn id="51" idx="5"/>
          </p:cNvCxnSpPr>
          <p:nvPr/>
        </p:nvCxnSpPr>
        <p:spPr>
          <a:xfrm>
            <a:off x="9327767" y="4839367"/>
            <a:ext cx="586254" cy="60111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F557ABC3-809F-3053-E446-8C879444833F}"/>
              </a:ext>
            </a:extLst>
          </p:cNvPr>
          <p:cNvCxnSpPr>
            <a:endCxn id="51" idx="5"/>
          </p:cNvCxnSpPr>
          <p:nvPr/>
        </p:nvCxnSpPr>
        <p:spPr>
          <a:xfrm>
            <a:off x="9620894" y="5151435"/>
            <a:ext cx="293127" cy="28904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5FCE759-3D99-74A5-9FC3-29A41C22B75F}"/>
              </a:ext>
            </a:extLst>
          </p:cNvPr>
          <p:cNvCxnSpPr>
            <a:cxnSpLocks/>
          </p:cNvCxnSpPr>
          <p:nvPr/>
        </p:nvCxnSpPr>
        <p:spPr>
          <a:xfrm flipH="1">
            <a:off x="10106012" y="5338298"/>
            <a:ext cx="192715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F084A7C6-F40E-015C-B229-27B13E8ADEE3}"/>
              </a:ext>
            </a:extLst>
          </p:cNvPr>
          <p:cNvCxnSpPr/>
          <p:nvPr/>
        </p:nvCxnSpPr>
        <p:spPr>
          <a:xfrm>
            <a:off x="9711381" y="5000884"/>
            <a:ext cx="364565" cy="163565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2A753A50-7D31-2B45-7568-34C85C4A7CF6}"/>
              </a:ext>
            </a:extLst>
          </p:cNvPr>
          <p:cNvCxnSpPr/>
          <p:nvPr/>
        </p:nvCxnSpPr>
        <p:spPr>
          <a:xfrm>
            <a:off x="9327766" y="4827795"/>
            <a:ext cx="767230" cy="34617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9E0BB26-7354-AF59-726B-D325A2F0ED65}"/>
              </a:ext>
            </a:extLst>
          </p:cNvPr>
          <p:cNvCxnSpPr>
            <a:cxnSpLocks/>
          </p:cNvCxnSpPr>
          <p:nvPr/>
        </p:nvCxnSpPr>
        <p:spPr>
          <a:xfrm flipH="1">
            <a:off x="10191737" y="5082666"/>
            <a:ext cx="1841433" cy="79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6F8CE94A-4000-B5BB-008B-BF126E230C42}"/>
              </a:ext>
            </a:extLst>
          </p:cNvPr>
          <p:cNvCxnSpPr/>
          <p:nvPr/>
        </p:nvCxnSpPr>
        <p:spPr>
          <a:xfrm>
            <a:off x="9327765" y="4821549"/>
            <a:ext cx="333928" cy="76044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D7A01BD6-F5C5-730F-6514-83F976F83F36}"/>
              </a:ext>
            </a:extLst>
          </p:cNvPr>
          <p:cNvCxnSpPr/>
          <p:nvPr/>
        </p:nvCxnSpPr>
        <p:spPr>
          <a:xfrm>
            <a:off x="9515130" y="5233363"/>
            <a:ext cx="151241" cy="359711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5F6354D7-317D-393F-CF3B-472B6DCEECCB}"/>
              </a:ext>
            </a:extLst>
          </p:cNvPr>
          <p:cNvCxnSpPr>
            <a:cxnSpLocks/>
          </p:cNvCxnSpPr>
          <p:nvPr/>
        </p:nvCxnSpPr>
        <p:spPr>
          <a:xfrm flipH="1" flipV="1">
            <a:off x="9886937" y="5545995"/>
            <a:ext cx="2146233" cy="105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F9392006-02D6-B094-8348-3A872CFB054C}"/>
              </a:ext>
            </a:extLst>
          </p:cNvPr>
          <p:cNvCxnSpPr>
            <a:endCxn id="51" idx="7"/>
          </p:cNvCxnSpPr>
          <p:nvPr/>
        </p:nvCxnSpPr>
        <p:spPr>
          <a:xfrm flipV="1">
            <a:off x="9321601" y="4217644"/>
            <a:ext cx="592420" cy="58870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5945B312-043A-10D2-3819-1083605CC3E8}"/>
              </a:ext>
            </a:extLst>
          </p:cNvPr>
          <p:cNvCxnSpPr/>
          <p:nvPr/>
        </p:nvCxnSpPr>
        <p:spPr>
          <a:xfrm flipV="1">
            <a:off x="9323087" y="4504326"/>
            <a:ext cx="764426" cy="31238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480454A4-30C6-4031-A54C-7762740C4039}"/>
              </a:ext>
            </a:extLst>
          </p:cNvPr>
          <p:cNvCxnSpPr/>
          <p:nvPr/>
        </p:nvCxnSpPr>
        <p:spPr>
          <a:xfrm flipV="1">
            <a:off x="9313983" y="4050766"/>
            <a:ext cx="334828" cy="78090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801A3C24-0606-47FF-859D-70786814D186}"/>
              </a:ext>
            </a:extLst>
          </p:cNvPr>
          <p:cNvCxnSpPr>
            <a:endCxn id="51" idx="6"/>
          </p:cNvCxnSpPr>
          <p:nvPr/>
        </p:nvCxnSpPr>
        <p:spPr>
          <a:xfrm flipV="1">
            <a:off x="9767457" y="4829061"/>
            <a:ext cx="399614" cy="5254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B844139E-0567-F82A-737F-1DDDA883A72E}"/>
              </a:ext>
            </a:extLst>
          </p:cNvPr>
          <p:cNvCxnSpPr/>
          <p:nvPr/>
        </p:nvCxnSpPr>
        <p:spPr>
          <a:xfrm flipV="1">
            <a:off x="9767457" y="4519264"/>
            <a:ext cx="346371" cy="13468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9CDE23E8-6954-B751-45FD-FE566FBC8FCC}"/>
              </a:ext>
            </a:extLst>
          </p:cNvPr>
          <p:cNvCxnSpPr>
            <a:endCxn id="51" idx="7"/>
          </p:cNvCxnSpPr>
          <p:nvPr/>
        </p:nvCxnSpPr>
        <p:spPr>
          <a:xfrm flipV="1">
            <a:off x="9648811" y="4217644"/>
            <a:ext cx="265210" cy="273146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8661E93C-BF70-721C-D740-E89EE7D297D6}"/>
              </a:ext>
            </a:extLst>
          </p:cNvPr>
          <p:cNvCxnSpPr/>
          <p:nvPr/>
        </p:nvCxnSpPr>
        <p:spPr>
          <a:xfrm flipV="1">
            <a:off x="9531572" y="4044946"/>
            <a:ext cx="128119" cy="33587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7049DCD-3611-8ECA-18C9-59A0A2B83FBC}"/>
              </a:ext>
            </a:extLst>
          </p:cNvPr>
          <p:cNvCxnSpPr/>
          <p:nvPr/>
        </p:nvCxnSpPr>
        <p:spPr>
          <a:xfrm flipH="1">
            <a:off x="8986354" y="5247006"/>
            <a:ext cx="185599" cy="37040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712C93AC-1C0B-DCE7-EC04-A998E49E0FEE}"/>
              </a:ext>
            </a:extLst>
          </p:cNvPr>
          <p:cNvCxnSpPr/>
          <p:nvPr/>
        </p:nvCxnSpPr>
        <p:spPr>
          <a:xfrm flipH="1" flipV="1">
            <a:off x="8986355" y="4041384"/>
            <a:ext cx="153272" cy="38991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413B5256-9287-0411-01AD-8106D88FB65B}"/>
              </a:ext>
            </a:extLst>
          </p:cNvPr>
          <p:cNvCxnSpPr>
            <a:cxnSpLocks/>
          </p:cNvCxnSpPr>
          <p:nvPr/>
        </p:nvCxnSpPr>
        <p:spPr>
          <a:xfrm flipH="1">
            <a:off x="10155592" y="4548285"/>
            <a:ext cx="1877578" cy="184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4E28A37-3330-59F0-4D79-3B46A8128324}"/>
              </a:ext>
            </a:extLst>
          </p:cNvPr>
          <p:cNvCxnSpPr>
            <a:cxnSpLocks/>
          </p:cNvCxnSpPr>
          <p:nvPr/>
        </p:nvCxnSpPr>
        <p:spPr>
          <a:xfrm flipH="1">
            <a:off x="10044052" y="4296393"/>
            <a:ext cx="1989118" cy="304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0E09AF13-0772-4F69-19BB-EDC123A6C9DC}"/>
              </a:ext>
            </a:extLst>
          </p:cNvPr>
          <p:cNvCxnSpPr>
            <a:cxnSpLocks/>
          </p:cNvCxnSpPr>
          <p:nvPr/>
        </p:nvCxnSpPr>
        <p:spPr>
          <a:xfrm flipH="1" flipV="1">
            <a:off x="9767458" y="4041859"/>
            <a:ext cx="2265712" cy="207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73F2D645-5532-9B61-F44F-F19974B57B4C}"/>
              </a:ext>
            </a:extLst>
          </p:cNvPr>
          <p:cNvCxnSpPr>
            <a:cxnSpLocks/>
          </p:cNvCxnSpPr>
          <p:nvPr/>
        </p:nvCxnSpPr>
        <p:spPr>
          <a:xfrm flipH="1" flipV="1">
            <a:off x="7807319" y="4046193"/>
            <a:ext cx="1034040" cy="1464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F402A80D-47BB-0FF0-7381-45B8866E743C}"/>
              </a:ext>
            </a:extLst>
          </p:cNvPr>
          <p:cNvCxnSpPr>
            <a:endCxn id="51" idx="1"/>
          </p:cNvCxnSpPr>
          <p:nvPr/>
        </p:nvCxnSpPr>
        <p:spPr>
          <a:xfrm flipH="1" flipV="1">
            <a:off x="8692185" y="4217644"/>
            <a:ext cx="621462" cy="60467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03F4433D-AC21-121D-DAAE-23E03E82F046}"/>
              </a:ext>
            </a:extLst>
          </p:cNvPr>
          <p:cNvCxnSpPr/>
          <p:nvPr/>
        </p:nvCxnSpPr>
        <p:spPr>
          <a:xfrm flipH="1" flipV="1">
            <a:off x="8964153" y="4039684"/>
            <a:ext cx="350948" cy="79463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9CFDF628-025F-D5B0-B5B0-5498EC3EA051}"/>
              </a:ext>
            </a:extLst>
          </p:cNvPr>
          <p:cNvCxnSpPr/>
          <p:nvPr/>
        </p:nvCxnSpPr>
        <p:spPr>
          <a:xfrm flipH="1" flipV="1">
            <a:off x="8517969" y="4512570"/>
            <a:ext cx="795122" cy="307313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555B241E-BBE1-CECA-BBEC-DE75C8B74C75}"/>
              </a:ext>
            </a:extLst>
          </p:cNvPr>
          <p:cNvCxnSpPr/>
          <p:nvPr/>
        </p:nvCxnSpPr>
        <p:spPr>
          <a:xfrm flipH="1">
            <a:off x="8513291" y="4815246"/>
            <a:ext cx="808310" cy="35872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9230D4B5-5FF9-2598-461B-B8D0C4FE26D5}"/>
              </a:ext>
            </a:extLst>
          </p:cNvPr>
          <p:cNvCxnSpPr/>
          <p:nvPr/>
        </p:nvCxnSpPr>
        <p:spPr>
          <a:xfrm flipH="1">
            <a:off x="9007935" y="4844902"/>
            <a:ext cx="313664" cy="76009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2BAA69D1-B886-5F5D-CDF5-9D96BFB5A21C}"/>
              </a:ext>
            </a:extLst>
          </p:cNvPr>
          <p:cNvCxnSpPr>
            <a:endCxn id="51" idx="1"/>
          </p:cNvCxnSpPr>
          <p:nvPr/>
        </p:nvCxnSpPr>
        <p:spPr>
          <a:xfrm flipH="1" flipV="1">
            <a:off x="8692185" y="4217644"/>
            <a:ext cx="294170" cy="270986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47146998-1FCA-8E42-0AB0-C9B1C7A31B45}"/>
              </a:ext>
            </a:extLst>
          </p:cNvPr>
          <p:cNvCxnSpPr/>
          <p:nvPr/>
        </p:nvCxnSpPr>
        <p:spPr>
          <a:xfrm flipH="1" flipV="1">
            <a:off x="8505087" y="4501860"/>
            <a:ext cx="412359" cy="17703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6C690F5E-1D00-8BEB-73B8-ED06ECBE439A}"/>
              </a:ext>
            </a:extLst>
          </p:cNvPr>
          <p:cNvCxnSpPr>
            <a:endCxn id="51" idx="2"/>
          </p:cNvCxnSpPr>
          <p:nvPr/>
        </p:nvCxnSpPr>
        <p:spPr>
          <a:xfrm flipH="1">
            <a:off x="8439135" y="4811110"/>
            <a:ext cx="459374" cy="17951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7E9C6CD3-50EB-E653-2C0A-1A55343D21D2}"/>
              </a:ext>
            </a:extLst>
          </p:cNvPr>
          <p:cNvCxnSpPr/>
          <p:nvPr/>
        </p:nvCxnSpPr>
        <p:spPr>
          <a:xfrm flipH="1">
            <a:off x="8538297" y="5010420"/>
            <a:ext cx="363648" cy="154029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6F0DC48F-75B7-07A2-0567-EB38672407B7}"/>
              </a:ext>
            </a:extLst>
          </p:cNvPr>
          <p:cNvCxnSpPr>
            <a:endCxn id="51" idx="3"/>
          </p:cNvCxnSpPr>
          <p:nvPr/>
        </p:nvCxnSpPr>
        <p:spPr>
          <a:xfrm flipH="1">
            <a:off x="8692185" y="5172519"/>
            <a:ext cx="283916" cy="267958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EA6BACD7-A2EE-1CDA-28AD-B00CB2E513EF}"/>
              </a:ext>
            </a:extLst>
          </p:cNvPr>
          <p:cNvCxnSpPr>
            <a:cxnSpLocks/>
          </p:cNvCxnSpPr>
          <p:nvPr/>
        </p:nvCxnSpPr>
        <p:spPr>
          <a:xfrm flipH="1">
            <a:off x="7800805" y="4298720"/>
            <a:ext cx="801934" cy="418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3D59A538-0B5C-BAFE-063F-8EA81B70AFFC}"/>
              </a:ext>
            </a:extLst>
          </p:cNvPr>
          <p:cNvCxnSpPr>
            <a:cxnSpLocks/>
          </p:cNvCxnSpPr>
          <p:nvPr/>
        </p:nvCxnSpPr>
        <p:spPr>
          <a:xfrm flipH="1" flipV="1">
            <a:off x="7807319" y="4527775"/>
            <a:ext cx="612903" cy="10531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8961129D-7327-0A0C-ADF8-9B6064ACD48D}"/>
              </a:ext>
            </a:extLst>
          </p:cNvPr>
          <p:cNvCxnSpPr>
            <a:cxnSpLocks/>
          </p:cNvCxnSpPr>
          <p:nvPr/>
        </p:nvCxnSpPr>
        <p:spPr>
          <a:xfrm flipH="1">
            <a:off x="7825630" y="5107300"/>
            <a:ext cx="602524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5BCF6B8B-55DF-B0C6-9BCD-ADF3BCE1345B}"/>
              </a:ext>
            </a:extLst>
          </p:cNvPr>
          <p:cNvCxnSpPr>
            <a:cxnSpLocks/>
          </p:cNvCxnSpPr>
          <p:nvPr/>
        </p:nvCxnSpPr>
        <p:spPr>
          <a:xfrm flipH="1" flipV="1">
            <a:off x="7800805" y="5380977"/>
            <a:ext cx="780401" cy="252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7FCA4ECC-AEBB-4917-69C5-5FA7672D045B}"/>
              </a:ext>
            </a:extLst>
          </p:cNvPr>
          <p:cNvCxnSpPr>
            <a:cxnSpLocks/>
          </p:cNvCxnSpPr>
          <p:nvPr/>
        </p:nvCxnSpPr>
        <p:spPr>
          <a:xfrm flipH="1">
            <a:off x="7784088" y="5564479"/>
            <a:ext cx="949518" cy="395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6089BBD4-F000-A36D-267C-740E0E070AF9}"/>
              </a:ext>
            </a:extLst>
          </p:cNvPr>
          <p:cNvCxnSpPr>
            <a:cxnSpLocks/>
            <a:endCxn id="51" idx="2"/>
          </p:cNvCxnSpPr>
          <p:nvPr/>
        </p:nvCxnSpPr>
        <p:spPr>
          <a:xfrm flipH="1" flipV="1">
            <a:off x="8439135" y="4829061"/>
            <a:ext cx="882464" cy="216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CC18E821-DC21-D1B9-E8C2-A70C3E955962}"/>
              </a:ext>
            </a:extLst>
          </p:cNvPr>
          <p:cNvCxnSpPr>
            <a:endCxn id="51" idx="6"/>
          </p:cNvCxnSpPr>
          <p:nvPr/>
        </p:nvCxnSpPr>
        <p:spPr>
          <a:xfrm flipV="1">
            <a:off x="9321599" y="4829061"/>
            <a:ext cx="845472" cy="141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55448E8B-AF0F-2697-5E98-1125D491670E}"/>
              </a:ext>
            </a:extLst>
          </p:cNvPr>
          <p:cNvCxnSpPr>
            <a:cxnSpLocks/>
          </p:cNvCxnSpPr>
          <p:nvPr/>
        </p:nvCxnSpPr>
        <p:spPr>
          <a:xfrm flipH="1" flipV="1">
            <a:off x="10222269" y="4833474"/>
            <a:ext cx="1810901" cy="14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CC58A65F-FF67-B9DA-72D7-E77A44322C3A}"/>
              </a:ext>
            </a:extLst>
          </p:cNvPr>
          <p:cNvCxnSpPr>
            <a:cxnSpLocks/>
          </p:cNvCxnSpPr>
          <p:nvPr/>
        </p:nvCxnSpPr>
        <p:spPr>
          <a:xfrm flipH="1" flipV="1">
            <a:off x="11071201" y="4771797"/>
            <a:ext cx="930542" cy="20787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7385F194-201E-2398-0CA4-465DF2527F0F}"/>
              </a:ext>
            </a:extLst>
          </p:cNvPr>
          <p:cNvSpPr txBox="1"/>
          <p:nvPr/>
        </p:nvSpPr>
        <p:spPr>
          <a:xfrm>
            <a:off x="8711266" y="5664991"/>
            <a:ext cx="307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(Intrinsic) Instability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6" name="箭號: 彎曲 95">
            <a:extLst>
              <a:ext uri="{FF2B5EF4-FFF2-40B4-BE49-F238E27FC236}">
                <a16:creationId xmlns:a16="http://schemas.microsoft.com/office/drawing/2014/main" id="{F2D5B499-3EC1-1AA9-6839-884AD4CB4BCD}"/>
              </a:ext>
            </a:extLst>
          </p:cNvPr>
          <p:cNvSpPr/>
          <p:nvPr/>
        </p:nvSpPr>
        <p:spPr>
          <a:xfrm rot="16200000">
            <a:off x="10515019" y="3954394"/>
            <a:ext cx="565194" cy="8728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7" name="箭號: 彎曲 96">
            <a:extLst>
              <a:ext uri="{FF2B5EF4-FFF2-40B4-BE49-F238E27FC236}">
                <a16:creationId xmlns:a16="http://schemas.microsoft.com/office/drawing/2014/main" id="{419DE37A-73A9-35D9-7EF5-E61630F6AB71}"/>
              </a:ext>
            </a:extLst>
          </p:cNvPr>
          <p:cNvSpPr/>
          <p:nvPr/>
        </p:nvSpPr>
        <p:spPr>
          <a:xfrm rot="16200000" flipH="1">
            <a:off x="10547600" y="4736086"/>
            <a:ext cx="574200" cy="8728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B17621BF-625D-64DF-BBB9-6C0FD9446BE1}"/>
              </a:ext>
            </a:extLst>
          </p:cNvPr>
          <p:cNvCxnSpPr>
            <a:cxnSpLocks/>
          </p:cNvCxnSpPr>
          <p:nvPr/>
        </p:nvCxnSpPr>
        <p:spPr>
          <a:xfrm>
            <a:off x="10284090" y="4777598"/>
            <a:ext cx="0" cy="40411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D8FD7E46-46B9-137F-7D1E-52AEDFAAA0AB}"/>
              </a:ext>
            </a:extLst>
          </p:cNvPr>
          <p:cNvCxnSpPr>
            <a:cxnSpLocks/>
          </p:cNvCxnSpPr>
          <p:nvPr/>
        </p:nvCxnSpPr>
        <p:spPr>
          <a:xfrm flipV="1">
            <a:off x="10278543" y="4421421"/>
            <a:ext cx="0" cy="4400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體 3">
            <a:extLst>
              <a:ext uri="{FF2B5EF4-FFF2-40B4-BE49-F238E27FC236}">
                <a16:creationId xmlns:a16="http://schemas.microsoft.com/office/drawing/2014/main" id="{45EA490C-9BFB-C0D5-1CBE-9F18BFDCA69B}"/>
              </a:ext>
            </a:extLst>
          </p:cNvPr>
          <p:cNvSpPr/>
          <p:nvPr/>
        </p:nvSpPr>
        <p:spPr>
          <a:xfrm>
            <a:off x="4628196" y="3712796"/>
            <a:ext cx="2776659" cy="2362309"/>
          </a:xfrm>
          <a:prstGeom prst="cube">
            <a:avLst>
              <a:gd name="adj" fmla="val 4026"/>
            </a:avLst>
          </a:prstGeom>
          <a:gradFill>
            <a:gsLst>
              <a:gs pos="0">
                <a:schemeClr val="tx1">
                  <a:alpha val="77000"/>
                  <a:lumMod val="98000"/>
                  <a:lumOff val="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5" name="立方體 4">
            <a:extLst>
              <a:ext uri="{FF2B5EF4-FFF2-40B4-BE49-F238E27FC236}">
                <a16:creationId xmlns:a16="http://schemas.microsoft.com/office/drawing/2014/main" id="{DEF62E64-180C-3BA6-3019-A691C39584DE}"/>
              </a:ext>
            </a:extLst>
          </p:cNvPr>
          <p:cNvSpPr/>
          <p:nvPr/>
        </p:nvSpPr>
        <p:spPr>
          <a:xfrm>
            <a:off x="1522457" y="3710318"/>
            <a:ext cx="3044283" cy="2364787"/>
          </a:xfrm>
          <a:prstGeom prst="cube">
            <a:avLst>
              <a:gd name="adj" fmla="val 4026"/>
            </a:avLst>
          </a:prstGeom>
          <a:gradFill>
            <a:gsLst>
              <a:gs pos="0">
                <a:schemeClr val="tx1">
                  <a:alpha val="77000"/>
                  <a:lumMod val="98000"/>
                  <a:lumOff val="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DC112A-09E5-A149-873E-47F9A93539B0}"/>
              </a:ext>
            </a:extLst>
          </p:cNvPr>
          <p:cNvSpPr/>
          <p:nvPr/>
        </p:nvSpPr>
        <p:spPr>
          <a:xfrm>
            <a:off x="1434659" y="190830"/>
            <a:ext cx="109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Summary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1E163C7-A6E8-C92F-C825-42555E855FC5}"/>
                  </a:ext>
                </a:extLst>
              </p:cNvPr>
              <p:cNvSpPr txBox="1"/>
              <p:nvPr/>
            </p:nvSpPr>
            <p:spPr>
              <a:xfrm>
                <a:off x="1045029" y="449452"/>
                <a:ext cx="11171354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eriod"/>
                </a:pPr>
                <a:endPara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field flux picture with generalized Integral Gauss’s law of gravity is proposed for </a:t>
                </a:r>
              </a:p>
              <a:p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solving mass discrepancy problem of disk galaxies.</a:t>
                </a:r>
              </a:p>
              <a:p>
                <a:endPara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buAutoNum type="arabicPeriod"/>
                </a:pPr>
                <a:r>
                  <a:rPr lang="en-US" altLang="zh-TW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Flat rotation curve of disk galaxies: a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cylindrical distribution of the gravitational field flux</a:t>
                </a:r>
                <a:r>
                  <a:rPr lang="en-US" altLang="zh-TW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altLang="zh-TW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The radius dependence of the field strength becomes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1/r, instead of Newtonian 1/r</a:t>
                </a:r>
                <a:r>
                  <a:rPr lang="en-US" altLang="zh-TW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zh-TW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altLang="zh-TW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In addition: a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disk thickness dependence </a:t>
                </a:r>
                <a:r>
                  <a:rPr lang="en-US" altLang="zh-TW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field strength is suggested.</a:t>
                </a:r>
              </a:p>
              <a:p>
                <a:endPara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2. Below a critical field</a:t>
                </a:r>
                <a:r>
                  <a:rPr lang="zh-TW" altLang="en-US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400" b="0" i="1" dirty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altLang="zh-TW" sz="1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1400" b="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1400" b="0" i="1" dirty="0" smtClean="0">
                        <a:latin typeface="Cambria Math" panose="02040503050406030204" pitchFamily="18" charset="0"/>
                      </a:rPr>
                      <m:t>𝐾𝑔</m:t>
                    </m:r>
                  </m:oMath>
                </a14:m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TW" sz="1400" kern="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is a minimum area density for flux lines to maintain spherical distribution</a:t>
                </a:r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the gravitational flux distribution turns from spherical to cylindrical. The </a:t>
                </a:r>
                <a:r>
                  <a:rPr lang="en-US" altLang="zh-TW" sz="1400" kern="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Tully-Fisher relation</a:t>
                </a:r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obtained from this transition.</a:t>
                </a:r>
              </a:p>
              <a:p>
                <a:endParaRPr lang="en-US" altLang="zh-TW" sz="1400" kern="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3. From radial acceleration relation of disk galaxies, with or without bulge, a structural-dynamical </a:t>
                </a:r>
              </a:p>
              <a:p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correlation can be explained by a flux distribution transition across the critical field.</a:t>
                </a:r>
                <a:endParaRPr lang="zh-TW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1E163C7-A6E8-C92F-C825-42555E855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449452"/>
                <a:ext cx="11171354" cy="2985433"/>
              </a:xfrm>
              <a:prstGeom prst="rect">
                <a:avLst/>
              </a:prstGeom>
              <a:blipFill>
                <a:blip r:embed="rId2"/>
                <a:stretch>
                  <a:fillRect l="-273" b="-12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DBB62295-4C1A-7DEC-B261-4C1DE275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560" y="3941182"/>
            <a:ext cx="2393610" cy="819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F0273F5-8766-2BDE-E5A5-96F4A07175C9}"/>
                  </a:ext>
                </a:extLst>
              </p:cNvPr>
              <p:cNvSpPr/>
              <p:nvPr/>
            </p:nvSpPr>
            <p:spPr>
              <a:xfrm>
                <a:off x="1650819" y="4944302"/>
                <a:ext cx="2915921" cy="977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TW" sz="16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600" b="1" i="1" dirty="0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altLang="zh-TW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dirty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TW" sz="1600" b="1" i="1" dirty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>
                          <a:rPr lang="en-US" altLang="zh-TW" sz="1600" b="1" i="1" dirty="0">
                            <a:latin typeface="Cambria Math" panose="02040503050406030204" pitchFamily="18" charset="0"/>
                          </a:rPr>
                          <m:t>𝒓𝒅</m:t>
                        </m:r>
                      </m:den>
                    </m:f>
                    <m:r>
                      <a:rPr lang="en-US" altLang="zh-TW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m:rPr>
                        <m:nor/>
                      </m:rPr>
                      <a:rPr lang="en-US" altLang="zh-TW" sz="1600" dirty="0">
                        <a:sym typeface="Wingdings" panose="05000000000000000000" pitchFamily="2" charset="2"/>
                      </a:rPr>
                      <m:t></m:t>
                    </m:r>
                    <m:f>
                      <m:fPr>
                        <m:ctrlPr>
                          <a:rPr lang="en-US" altLang="zh-TW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TW" sz="16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b="1" i="1" kern="100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en-US" altLang="zh-TW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16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TW" sz="16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altLang="zh-TW" sz="16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16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TW" sz="2000" i="1" kern="1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400" i="1" kern="1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400" b="1" i="1" kern="1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en-US" altLang="zh-TW" sz="1400" b="1" i="1" kern="1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flat @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400" b="1" i="1" kern="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altLang="zh-TW" sz="1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TW" sz="1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>
                          <a:rPr lang="en-US" altLang="zh-TW" sz="1400" b="1" i="1" kern="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zh-TW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fixed)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F0273F5-8766-2BDE-E5A5-96F4A0717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19" y="4944302"/>
                <a:ext cx="2915921" cy="977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587A5D55-684C-D1ED-6954-E184C43EA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960" y="3898426"/>
            <a:ext cx="2156767" cy="771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6AE3FB0-A476-0584-12C7-DBADB67A5393}"/>
                  </a:ext>
                </a:extLst>
              </p:cNvPr>
              <p:cNvSpPr/>
              <p:nvPr/>
            </p:nvSpPr>
            <p:spPr>
              <a:xfrm>
                <a:off x="4695102" y="4689020"/>
                <a:ext cx="2709753" cy="1386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altLang="zh-TW" sz="1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altLang="zh-TW" sz="1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𝑅𝑑</m:t>
                          </m:r>
                        </m:den>
                      </m:f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altLang="zh-TW" sz="1400" i="1" kern="1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</m:t>
                      </m:r>
                      <m:r>
                        <a:rPr lang="en-US" altLang="zh-TW" sz="1400" i="1" kern="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altLang="zh-TW" sz="1400" i="1" kern="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i="1" kern="1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sz="1400" i="1" kern="1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TW" sz="1400" i="1" kern="1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400" i="1" kern="1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 kern="1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1400" i="1" kern="1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sz="1400" i="1" kern="1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altLang="zh-TW" sz="1400" kern="100" dirty="0"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zh-TW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6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1600" i="1" baseline="-10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US" altLang="zh-TW" sz="1400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600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</m:t>
                    </m:r>
                    <m:r>
                      <a:rPr lang="en-US" altLang="zh-TW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zh-TW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sSub>
                                  <m:sSubPr>
                                    <m:ctrlPr>
                                      <a:rPr lang="en-US" altLang="zh-TW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TW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  <m:sup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TW" sz="1200" b="1" dirty="0"/>
                  <a:t>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6AE3FB0-A476-0584-12C7-DBADB67A5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02" y="4689020"/>
                <a:ext cx="2709753" cy="13860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立方體 11">
            <a:extLst>
              <a:ext uri="{FF2B5EF4-FFF2-40B4-BE49-F238E27FC236}">
                <a16:creationId xmlns:a16="http://schemas.microsoft.com/office/drawing/2014/main" id="{F06EEE52-52D8-7D5A-8013-11A5DE5E1A38}"/>
              </a:ext>
            </a:extLst>
          </p:cNvPr>
          <p:cNvSpPr/>
          <p:nvPr/>
        </p:nvSpPr>
        <p:spPr>
          <a:xfrm>
            <a:off x="7475812" y="3693507"/>
            <a:ext cx="2951283" cy="2860726"/>
          </a:xfrm>
          <a:prstGeom prst="cube">
            <a:avLst>
              <a:gd name="adj" fmla="val 4026"/>
            </a:avLst>
          </a:prstGeom>
          <a:gradFill>
            <a:gsLst>
              <a:gs pos="0">
                <a:schemeClr val="tx1">
                  <a:alpha val="77000"/>
                  <a:lumMod val="98000"/>
                  <a:lumOff val="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78E2E74-B4CC-86B1-71F3-E3EF8D6B2123}"/>
              </a:ext>
            </a:extLst>
          </p:cNvPr>
          <p:cNvSpPr txBox="1"/>
          <p:nvPr/>
        </p:nvSpPr>
        <p:spPr>
          <a:xfrm>
            <a:off x="1611950" y="39065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70CB654-40A2-3205-E6D2-C06700BEF0BD}"/>
              </a:ext>
            </a:extLst>
          </p:cNvPr>
          <p:cNvSpPr txBox="1"/>
          <p:nvPr/>
        </p:nvSpPr>
        <p:spPr>
          <a:xfrm>
            <a:off x="4687655" y="38926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1CD9400-1B98-0947-02C1-166866A8C2D6}"/>
              </a:ext>
            </a:extLst>
          </p:cNvPr>
          <p:cNvSpPr txBox="1"/>
          <p:nvPr/>
        </p:nvSpPr>
        <p:spPr>
          <a:xfrm>
            <a:off x="7597105" y="39896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18D8FA5-48EE-3D0C-5614-D58B9360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902" y="3959985"/>
            <a:ext cx="2355137" cy="2450831"/>
          </a:xfrm>
          <a:prstGeom prst="rect">
            <a:avLst/>
          </a:prstGeom>
        </p:spPr>
      </p:pic>
      <p:sp>
        <p:nvSpPr>
          <p:cNvPr id="17" name="投影片編號版面配置區 17">
            <a:extLst>
              <a:ext uri="{FF2B5EF4-FFF2-40B4-BE49-F238E27FC236}">
                <a16:creationId xmlns:a16="http://schemas.microsoft.com/office/drawing/2014/main" id="{0B47CEF1-C98A-06F7-B1D5-AB99BC76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2403" y="6594895"/>
            <a:ext cx="2057400" cy="365125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F6C3BD7-9066-1649-47B8-4441FF74E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2371" y="5517567"/>
            <a:ext cx="145219" cy="48406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0784879-6B4B-CB70-9639-E613E10CB0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076" y="6009057"/>
            <a:ext cx="625793" cy="6858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ED6917D-191C-6F77-436A-286A65E38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8269" y="5995095"/>
            <a:ext cx="119063" cy="9048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BE9FD8A-21E8-AA5F-40A8-D7F03828FD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247" y="6007131"/>
            <a:ext cx="9525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D120C0-2CFD-6700-F057-21CE5CF2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848"/>
            <a:ext cx="10515600" cy="1325563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AE18A3-3CAA-E04D-6230-E30167D4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322"/>
            <a:ext cx="10515600" cy="5861247"/>
          </a:xfrm>
        </p:spPr>
        <p:txBody>
          <a:bodyPr>
            <a:normAutofit fontScale="47500" lnSpcReduction="20000"/>
          </a:bodyPr>
          <a:lstStyle/>
          <a:p>
            <a:endParaRPr lang="en-US" altLang="zh-TW" sz="1800" b="1" dirty="0"/>
          </a:p>
          <a:p>
            <a:r>
              <a:rPr lang="en-US" altLang="zh-TW" sz="3400" b="1" dirty="0"/>
              <a:t>Introduction:      Gauss’s law and Field Flux Distributions with equipotential Gaussian surface</a:t>
            </a:r>
          </a:p>
          <a:p>
            <a:endParaRPr lang="en-US" altLang="zh-TW" sz="3400" b="1" dirty="0"/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Background Observations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Flat rotation curve, Baryonic Tully-Fisher relation</a:t>
            </a:r>
          </a:p>
          <a:p>
            <a:endParaRPr lang="en-US" altLang="zh-TW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Model:   1. Gravitational field flux Re-distribution with Cylindrical Gaussian surface </a:t>
            </a:r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2. Cylindrical to Spherical transition of the Gaussian Surface</a:t>
            </a:r>
            <a:endParaRPr lang="en-US" altLang="zh-TW" sz="3400" b="1" dirty="0"/>
          </a:p>
          <a:p>
            <a:endParaRPr lang="en-US" altLang="zh-TW" sz="3400" b="1" dirty="0"/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Structural Correlation Between Flux model, Rotation curve and Radial acceleration curve</a:t>
            </a:r>
          </a:p>
          <a:p>
            <a:endParaRPr lang="en-US" altLang="zh-TW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A field flux picture with generalized Integral Gauss’s law of gravity is proposed for </a:t>
            </a:r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solving mass discrepancy problem of disk galaxies.</a:t>
            </a:r>
          </a:p>
          <a:p>
            <a:endParaRPr lang="en-US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Discussions:   </a:t>
            </a:r>
          </a:p>
          <a:p>
            <a:r>
              <a:rPr lang="en-US" altLang="zh-TW" sz="3400" b="1" kern="100" dirty="0">
                <a:latin typeface="Arial" panose="020B0604020202020204" pitchFamily="34" charset="0"/>
                <a:cs typeface="Arial" panose="020B0604020202020204" pitchFamily="34" charset="0"/>
              </a:rPr>
              <a:t>Discussion 1: 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Field Flux converging, as the Gaussian surface resembles the structure, from 3D spherical </a:t>
            </a:r>
            <a:r>
              <a:rPr lang="zh-TW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distribution to 2D cylindrical to 1D tube</a:t>
            </a:r>
            <a:r>
              <a:rPr lang="zh-TW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filament to mend the missing mass problem for larger scales</a:t>
            </a:r>
          </a:p>
          <a:p>
            <a:r>
              <a:rPr lang="en-US" altLang="zh-TW" sz="3400" b="1" kern="100" dirty="0">
                <a:latin typeface="Arial" panose="020B0604020202020204" pitchFamily="34" charset="0"/>
                <a:cs typeface="Arial" panose="020B0604020202020204" pitchFamily="34" charset="0"/>
              </a:rPr>
              <a:t>Discussion 2: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The “Cylindrical to Spherical transition”  may also occur in the time evolution of galaxies? </a:t>
            </a:r>
          </a:p>
          <a:p>
            <a:r>
              <a:rPr lang="en-US" altLang="zh-TW" sz="3400" b="1" kern="100" dirty="0">
                <a:latin typeface="Arial" panose="020B0604020202020204" pitchFamily="34" charset="0"/>
                <a:cs typeface="Arial" panose="020B0604020202020204" pitchFamily="34" charset="0"/>
              </a:rPr>
              <a:t>Discussion 3: </a:t>
            </a:r>
            <a:r>
              <a:rPr lang="en-US" altLang="zh-TW" sz="3400" kern="100" dirty="0">
                <a:latin typeface="Arial" panose="020B0604020202020204" pitchFamily="34" charset="0"/>
                <a:cs typeface="Arial" panose="020B0604020202020204" pitchFamily="34" charset="0"/>
              </a:rPr>
              <a:t>Internal Instability of the Secular evolution of disk-shaped system</a:t>
            </a:r>
            <a:endParaRPr lang="en-US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1600" dirty="0"/>
          </a:p>
          <a:p>
            <a:endParaRPr lang="en-US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800" b="1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688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立方體 1">
            <a:extLst>
              <a:ext uri="{FF2B5EF4-FFF2-40B4-BE49-F238E27FC236}">
                <a16:creationId xmlns:a16="http://schemas.microsoft.com/office/drawing/2014/main" id="{54847B1A-02E8-1757-9BFE-485CB8BF0AAC}"/>
              </a:ext>
            </a:extLst>
          </p:cNvPr>
          <p:cNvSpPr/>
          <p:nvPr/>
        </p:nvSpPr>
        <p:spPr>
          <a:xfrm>
            <a:off x="6534147" y="1742968"/>
            <a:ext cx="4558686" cy="2418883"/>
          </a:xfrm>
          <a:prstGeom prst="cube">
            <a:avLst>
              <a:gd name="adj" fmla="val 3292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278"/>
          </a:p>
        </p:txBody>
      </p:sp>
      <p:sp>
        <p:nvSpPr>
          <p:cNvPr id="4" name="向下箭號 15">
            <a:extLst>
              <a:ext uri="{FF2B5EF4-FFF2-40B4-BE49-F238E27FC236}">
                <a16:creationId xmlns:a16="http://schemas.microsoft.com/office/drawing/2014/main" id="{C17089E6-A0E7-F05D-BEBD-CA07D4D37F79}"/>
              </a:ext>
            </a:extLst>
          </p:cNvPr>
          <p:cNvSpPr/>
          <p:nvPr/>
        </p:nvSpPr>
        <p:spPr>
          <a:xfrm>
            <a:off x="2437117" y="4929558"/>
            <a:ext cx="5655927" cy="1222529"/>
          </a:xfrm>
          <a:prstGeom prst="downArrow">
            <a:avLst>
              <a:gd name="adj1" fmla="val 54715"/>
              <a:gd name="adj2" fmla="val 4046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30000"/>
                  <a:lumOff val="7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1C8C7-B3B8-4D98-C477-C3A59F7CD7A3}"/>
              </a:ext>
            </a:extLst>
          </p:cNvPr>
          <p:cNvSpPr/>
          <p:nvPr/>
        </p:nvSpPr>
        <p:spPr>
          <a:xfrm>
            <a:off x="1073441" y="434354"/>
            <a:ext cx="6894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Gauss’s law and Field Flux Distributions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D1AB44-5A98-72E1-3519-DB9A29AA1809}"/>
              </a:ext>
            </a:extLst>
          </p:cNvPr>
          <p:cNvSpPr/>
          <p:nvPr/>
        </p:nvSpPr>
        <p:spPr>
          <a:xfrm>
            <a:off x="2892417" y="2285903"/>
            <a:ext cx="3405081" cy="1142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15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FEB350A-95D8-7908-EAFB-711B7C9CA88B}"/>
                  </a:ext>
                </a:extLst>
              </p:cNvPr>
              <p:cNvSpPr txBox="1"/>
              <p:nvPr/>
            </p:nvSpPr>
            <p:spPr>
              <a:xfrm>
                <a:off x="2744930" y="2784715"/>
                <a:ext cx="257780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FEB350A-95D8-7908-EAFB-711B7C9C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30" y="2784715"/>
                <a:ext cx="2577804" cy="462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D4DC10DD-EA48-43B2-0950-A703AA0942D6}"/>
              </a:ext>
            </a:extLst>
          </p:cNvPr>
          <p:cNvSpPr/>
          <p:nvPr/>
        </p:nvSpPr>
        <p:spPr>
          <a:xfrm>
            <a:off x="2898501" y="3407949"/>
            <a:ext cx="34607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The inverse square dependence of the Gauss’s law of Gravity and the spherical distribution of the </a:t>
            </a:r>
            <a:r>
              <a:rPr lang="en-US" altLang="zh-TW" sz="1400" b="1" u="sng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flux </a:t>
            </a:r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through a Gaussian surface.</a:t>
            </a:r>
            <a:endParaRPr lang="zh-TW" altLang="en-US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E69683-B050-89B0-7D74-252E6D3E0573}"/>
              </a:ext>
            </a:extLst>
          </p:cNvPr>
          <p:cNvSpPr txBox="1"/>
          <p:nvPr/>
        </p:nvSpPr>
        <p:spPr>
          <a:xfrm>
            <a:off x="2896641" y="2327607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kern="100" dirty="0">
                <a:latin typeface="Arial" panose="020B0604020202020204" pitchFamily="34" charset="0"/>
                <a:cs typeface="Arial" panose="020B0604020202020204" pitchFamily="34" charset="0"/>
              </a:rPr>
              <a:t>Newtonian field: </a:t>
            </a:r>
          </a:p>
          <a:p>
            <a:r>
              <a:rPr lang="en-US" altLang="zh-TW" sz="12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Flux distribution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3D6AFC-8B54-DF0D-AA29-F7BC6B63A49B}"/>
              </a:ext>
            </a:extLst>
          </p:cNvPr>
          <p:cNvSpPr/>
          <p:nvPr/>
        </p:nvSpPr>
        <p:spPr>
          <a:xfrm>
            <a:off x="4998747" y="2297878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(2D schematics) </a:t>
            </a:r>
            <a:endParaRPr lang="zh-TW" altLang="en-US" sz="16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49C1C01-E954-9F62-8CC8-AE4571C6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26" y="2565025"/>
            <a:ext cx="877223" cy="78661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FAC44D4-5DAA-E842-F295-80939C2FA984}"/>
              </a:ext>
            </a:extLst>
          </p:cNvPr>
          <p:cNvSpPr/>
          <p:nvPr/>
        </p:nvSpPr>
        <p:spPr>
          <a:xfrm>
            <a:off x="1073441" y="914029"/>
            <a:ext cx="87603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kern="100" dirty="0">
                <a:latin typeface="Arial" panose="020B0604020202020204" pitchFamily="34" charset="0"/>
                <a:cs typeface="Arial" panose="020B0604020202020204" pitchFamily="34" charset="0"/>
              </a:rPr>
              <a:t>Gauss</a:t>
            </a:r>
            <a:r>
              <a:rPr lang="en-US" altLang="zh-TW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’s</a:t>
            </a:r>
            <a:r>
              <a:rPr lang="en-US" altLang="zh-TW" kern="100" dirty="0">
                <a:latin typeface="Arial" panose="020B0604020202020204" pitchFamily="34" charset="0"/>
                <a:cs typeface="Arial" panose="020B0604020202020204" pitchFamily="34" charset="0"/>
              </a:rPr>
              <a:t> law : </a:t>
            </a:r>
            <a:endParaRPr lang="en-US" altLang="zh-TW" sz="1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The inverse square rule of Electromagnetism and Gravity 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zh-TW" sz="1200" b="1" u="sng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strength</a:t>
            </a:r>
            <a:r>
              <a:rPr lang="en-US" altLang="zh-TW" sz="1200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is defined by </a:t>
            </a:r>
            <a:r>
              <a:rPr lang="en-US" altLang="zh-TW" sz="1200" u="sng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density of the </a:t>
            </a:r>
            <a:r>
              <a:rPr lang="en-US" altLang="zh-TW" sz="1200" b="1" u="sng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en-US" altLang="zh-TW" sz="1200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through a closed spherical surface containing the mass or electric source. </a:t>
            </a:r>
          </a:p>
          <a:p>
            <a:endParaRPr lang="en-US" altLang="zh-TW" sz="1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kern="100" dirty="0">
                <a:latin typeface="Arial" panose="020B0604020202020204" pitchFamily="34" charset="0"/>
                <a:cs typeface="Arial" panose="020B0604020202020204" pitchFamily="34" charset="0"/>
              </a:rPr>
              <a:t>Newtonian field:  g &gt; 10</a:t>
            </a:r>
            <a:r>
              <a:rPr lang="en-US" altLang="zh-TW" sz="14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zh-TW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u="sng" kern="100" dirty="0">
                <a:latin typeface="Arial" panose="020B0604020202020204" pitchFamily="34" charset="0"/>
                <a:cs typeface="Arial" panose="020B0604020202020204" pitchFamily="34" charset="0"/>
              </a:rPr>
              <a:t>N/Kg</a:t>
            </a:r>
            <a:r>
              <a:rPr lang="en-US" altLang="zh-TW" sz="1400" kern="1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zh-TW" sz="1400" u="sng" kern="100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altLang="zh-TW" sz="1400" u="sng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1400" kern="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7CDE6A7-8B06-6217-60F4-2F3DCC32CEE0}"/>
              </a:ext>
            </a:extLst>
          </p:cNvPr>
          <p:cNvSpPr txBox="1"/>
          <p:nvPr/>
        </p:nvSpPr>
        <p:spPr>
          <a:xfrm>
            <a:off x="7803296" y="3641035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Carl Friedrich Gauss </a:t>
            </a:r>
          </a:p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          (1835) 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5D9E927-4FE7-8265-9190-CA57858489EE}"/>
              </a:ext>
            </a:extLst>
          </p:cNvPr>
          <p:cNvSpPr txBox="1"/>
          <p:nvPr/>
        </p:nvSpPr>
        <p:spPr>
          <a:xfrm>
            <a:off x="1257742" y="3545610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Isaac Newton</a:t>
            </a:r>
          </a:p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   (1687)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853751E-E151-F0F3-9E3C-CEF27088320A}"/>
                  </a:ext>
                </a:extLst>
              </p:cNvPr>
              <p:cNvSpPr txBox="1"/>
              <p:nvPr/>
            </p:nvSpPr>
            <p:spPr>
              <a:xfrm>
                <a:off x="1211885" y="2725400"/>
                <a:ext cx="11539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853751E-E151-F0F3-9E3C-CEF27088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85" y="2725400"/>
                <a:ext cx="1153906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F6C9571-99C5-70EA-83C9-4B3B327C4DBC}"/>
                  </a:ext>
                </a:extLst>
              </p:cNvPr>
              <p:cNvSpPr/>
              <p:nvPr/>
            </p:nvSpPr>
            <p:spPr>
              <a:xfrm>
                <a:off x="6506289" y="1748027"/>
                <a:ext cx="4439485" cy="1961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𝑮𝒓𝒂𝒗𝒊𝒕𝒂𝒕𝒊𝒐𝒏𝒂𝒍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𝑭𝒊𝒆𝒍𝒅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𝑭𝒍𝒖𝒙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TW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zh-TW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𝑮𝑴</m:t>
                          </m:r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(=</m:t>
                          </m:r>
                          <m:sSub>
                            <m:sSubPr>
                              <m:ctrlP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sz="2400" b="1" dirty="0">
                  <a:ea typeface="Cambria Math" panose="02040503050406030204" pitchFamily="18" charset="0"/>
                </a:endParaRPr>
              </a:p>
              <a:p>
                <a:r>
                  <a:rPr lang="en-US" altLang="zh-TW" sz="2400" b="1" dirty="0"/>
                  <a:t>       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TW" sz="2400" b="1" dirty="0"/>
                  <a:t>=</a:t>
                </a:r>
                <a:r>
                  <a:rPr lang="en-US" altLang="zh-TW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zh-TW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zh-TW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F6C9571-99C5-70EA-83C9-4B3B327C4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89" y="1748027"/>
                <a:ext cx="4439485" cy="1961178"/>
              </a:xfrm>
              <a:prstGeom prst="rect">
                <a:avLst/>
              </a:prstGeom>
              <a:blipFill>
                <a:blip r:embed="rId5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投影片編號版面配置區 14">
            <a:extLst>
              <a:ext uri="{FF2B5EF4-FFF2-40B4-BE49-F238E27FC236}">
                <a16:creationId xmlns:a16="http://schemas.microsoft.com/office/drawing/2014/main" id="{0991F8AA-01FB-404E-8023-FA370468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5994" y="6253481"/>
            <a:ext cx="2057400" cy="365125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6AE8943-7411-7CBC-CD7E-3256E021BBC5}"/>
              </a:ext>
            </a:extLst>
          </p:cNvPr>
          <p:cNvSpPr txBox="1"/>
          <p:nvPr/>
        </p:nvSpPr>
        <p:spPr>
          <a:xfrm>
            <a:off x="3772606" y="5020154"/>
            <a:ext cx="299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FF0000"/>
                </a:solidFill>
              </a:rPr>
              <a:t>Conserved Gravitational Field </a:t>
            </a:r>
          </a:p>
          <a:p>
            <a:pPr algn="ctr"/>
            <a:r>
              <a:rPr lang="en-US" altLang="zh-TW" sz="2400" b="1" u="sng" dirty="0">
                <a:solidFill>
                  <a:srgbClr val="FF0000"/>
                </a:solidFill>
              </a:rPr>
              <a:t>Flux  Re-distribution</a:t>
            </a:r>
            <a:endParaRPr lang="zh-TW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9" name="三十二角星形 16">
            <a:extLst>
              <a:ext uri="{FF2B5EF4-FFF2-40B4-BE49-F238E27FC236}">
                <a16:creationId xmlns:a16="http://schemas.microsoft.com/office/drawing/2014/main" id="{0EE27EF6-B908-CFB0-028E-069A9E08531C}"/>
              </a:ext>
            </a:extLst>
          </p:cNvPr>
          <p:cNvSpPr/>
          <p:nvPr/>
        </p:nvSpPr>
        <p:spPr>
          <a:xfrm>
            <a:off x="4734245" y="6292699"/>
            <a:ext cx="1068013" cy="280187"/>
          </a:xfrm>
          <a:prstGeom prst="star32">
            <a:avLst>
              <a:gd name="adj" fmla="val 4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三十二角星形 20">
            <a:extLst>
              <a:ext uri="{FF2B5EF4-FFF2-40B4-BE49-F238E27FC236}">
                <a16:creationId xmlns:a16="http://schemas.microsoft.com/office/drawing/2014/main" id="{C5A6B841-DED9-A976-861B-6882B6958363}"/>
              </a:ext>
            </a:extLst>
          </p:cNvPr>
          <p:cNvSpPr/>
          <p:nvPr/>
        </p:nvSpPr>
        <p:spPr>
          <a:xfrm>
            <a:off x="4905330" y="4221611"/>
            <a:ext cx="679344" cy="628168"/>
          </a:xfrm>
          <a:prstGeom prst="star32">
            <a:avLst>
              <a:gd name="adj" fmla="val 1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AC22F91-43DD-C7E7-0BBD-80F8A65FD82B}"/>
              </a:ext>
            </a:extLst>
          </p:cNvPr>
          <p:cNvSpPr txBox="1"/>
          <p:nvPr/>
        </p:nvSpPr>
        <p:spPr>
          <a:xfrm>
            <a:off x="5633714" y="4302463"/>
            <a:ext cx="391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(A non-relativistic field approach) 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4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7482" y="74982"/>
            <a:ext cx="7886700" cy="839420"/>
          </a:xfrm>
        </p:spPr>
        <p:txBody>
          <a:bodyPr>
            <a:normAutofit/>
          </a:bodyPr>
          <a:lstStyle/>
          <a:p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Background Experiments    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FACT I: Flat Rotation Curves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6815" y="2933729"/>
            <a:ext cx="4003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Fig. 1. The rotation curve of Andromeda Galaxy (M31).</a:t>
            </a:r>
          </a:p>
        </p:txBody>
      </p:sp>
      <p:sp>
        <p:nvSpPr>
          <p:cNvPr id="6" name="矩形 5"/>
          <p:cNvSpPr/>
          <p:nvPr/>
        </p:nvSpPr>
        <p:spPr>
          <a:xfrm>
            <a:off x="2226165" y="6131572"/>
            <a:ext cx="75262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Ref.1. </a:t>
            </a:r>
            <a:r>
              <a:rPr lang="zh-TW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"Rotation of the Andromeda Nebula from a Spectroscopic Survey of Emission Regions", Rubin, Vera C.; Ford, W. Kent, Jr.</a:t>
            </a:r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TW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zh-TW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The Astrophysical Journal</a:t>
            </a:r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TW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 159:379(1970).</a:t>
            </a:r>
            <a:endParaRPr lang="en-US" altLang="zh-TW" sz="1000" i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Ref.2. “Seeing dark matter in the Andromeda Galaxy”, Vera Rubin, Physics Today, December 8(2006).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30" y="1023777"/>
            <a:ext cx="5905029" cy="19241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95" y="3270217"/>
            <a:ext cx="3826670" cy="253995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341370" y="5783581"/>
            <a:ext cx="4601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Fig. 2. The observed rotation curve of M33 and a predicted curve.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12983" y="4573684"/>
                <a:ext cx="658001" cy="409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i="1" dirty="0">
                    <a:solidFill>
                      <a:schemeClr val="bg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altLang="zh-TW" sz="1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</m:t>
                    </m:r>
                    <m:f>
                      <m:fPr>
                        <m:ctrlPr>
                          <a:rPr lang="en-US" altLang="zh-TW" sz="1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</m:oMath>
                </a14:m>
                <a:endParaRPr lang="zh-TW" alt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983" y="4573684"/>
                <a:ext cx="658001" cy="409664"/>
              </a:xfrm>
              <a:prstGeom prst="rect">
                <a:avLst/>
              </a:prstGeom>
              <a:blipFill>
                <a:blip r:embed="rId5"/>
                <a:stretch>
                  <a:fillRect l="-2778" b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7C5E-07F6-4749-BE66-695A4CCB82EE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774359" y="1139181"/>
            <a:ext cx="275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HSB: </a:t>
            </a:r>
            <a:r>
              <a:rPr lang="en-US" altLang="zh-TW" dirty="0">
                <a:solidFill>
                  <a:srgbClr val="FF0000"/>
                </a:solidFill>
              </a:rPr>
              <a:t>Flat</a:t>
            </a:r>
            <a:r>
              <a:rPr lang="en-US" altLang="zh-TW" dirty="0"/>
              <a:t> Rotation Curves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778168" y="3428991"/>
            <a:ext cx="292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LSB: </a:t>
            </a:r>
            <a:r>
              <a:rPr lang="en-US" altLang="zh-TW" dirty="0">
                <a:solidFill>
                  <a:srgbClr val="FF0000"/>
                </a:solidFill>
              </a:rPr>
              <a:t>Rising</a:t>
            </a:r>
            <a:r>
              <a:rPr lang="en-US" altLang="zh-TW" dirty="0"/>
              <a:t> Rotation Curves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793409" y="4472931"/>
            <a:ext cx="276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00B050"/>
                </a:solidFill>
              </a:rPr>
              <a:t>Keplerian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/>
              <a:t>Rotation Curves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282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30907F-E1B0-4EEF-45EE-0BD1DFDC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16" y="1825625"/>
            <a:ext cx="5364291" cy="43513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立方體 3">
            <a:extLst>
              <a:ext uri="{FF2B5EF4-FFF2-40B4-BE49-F238E27FC236}">
                <a16:creationId xmlns:a16="http://schemas.microsoft.com/office/drawing/2014/main" id="{0D5B8FAF-985C-52CC-D102-C90375E5686D}"/>
              </a:ext>
            </a:extLst>
          </p:cNvPr>
          <p:cNvSpPr/>
          <p:nvPr/>
        </p:nvSpPr>
        <p:spPr>
          <a:xfrm>
            <a:off x="394649" y="2415528"/>
            <a:ext cx="4925169" cy="3155943"/>
          </a:xfrm>
          <a:prstGeom prst="cube">
            <a:avLst>
              <a:gd name="adj" fmla="val 4186"/>
            </a:avLst>
          </a:prstGeom>
          <a:gradFill>
            <a:gsLst>
              <a:gs pos="0">
                <a:schemeClr val="tx1">
                  <a:alpha val="77000"/>
                  <a:lumMod val="98000"/>
                  <a:lumOff val="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897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44C74A-9E75-47A0-41D5-92992D6A8269}"/>
              </a:ext>
            </a:extLst>
          </p:cNvPr>
          <p:cNvSpPr/>
          <p:nvPr/>
        </p:nvSpPr>
        <p:spPr>
          <a:xfrm>
            <a:off x="457200" y="106699"/>
            <a:ext cx="10976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Background Experiments   </a:t>
            </a:r>
            <a:r>
              <a:rPr lang="en-US" altLang="zh-TW" dirty="0"/>
              <a:t>FACT II: </a:t>
            </a:r>
          </a:p>
          <a:p>
            <a:endParaRPr lang="en-US" altLang="zh-TW" dirty="0"/>
          </a:p>
          <a:p>
            <a:r>
              <a:rPr lang="en-US" altLang="zh-TW" sz="2000" b="1" dirty="0">
                <a:solidFill>
                  <a:srgbClr val="FF0000"/>
                </a:solidFill>
              </a:rPr>
              <a:t>Baryonic Tully Fisher Relation                            and                            Faber Jackson Relation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D60D69-4F79-BF80-EC94-D20D5B35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23" y="2627817"/>
            <a:ext cx="2090960" cy="28955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7208EB7-8092-6114-93B6-721D2A7F0734}"/>
              </a:ext>
            </a:extLst>
          </p:cNvPr>
          <p:cNvSpPr/>
          <p:nvPr/>
        </p:nvSpPr>
        <p:spPr>
          <a:xfrm>
            <a:off x="388593" y="1165210"/>
            <a:ext cx="46548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kern="100" dirty="0">
                <a:latin typeface="Arial" panose="020B0604020202020204" pitchFamily="34" charset="0"/>
                <a:cs typeface="Arial" panose="020B0604020202020204" pitchFamily="34" charset="0"/>
              </a:rPr>
              <a:t>“Baryonic mass proportional to the flat rotation velocity </a:t>
            </a:r>
          </a:p>
          <a:p>
            <a:r>
              <a:rPr lang="en-US" altLang="zh-TW" sz="1200" b="1" kern="100" dirty="0">
                <a:latin typeface="Arial" panose="020B0604020202020204" pitchFamily="34" charset="0"/>
                <a:cs typeface="Arial" panose="020B0604020202020204" pitchFamily="34" charset="0"/>
              </a:rPr>
              <a:t>to the power of approximately 4”, a direct relation between </a:t>
            </a:r>
          </a:p>
          <a:p>
            <a:r>
              <a:rPr lang="en-US" altLang="zh-TW" sz="1200" b="1" kern="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12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matter </a:t>
            </a:r>
            <a:r>
              <a:rPr lang="en-US" altLang="zh-TW" sz="1200" b="1" kern="100" dirty="0">
                <a:latin typeface="Arial" panose="020B0604020202020204" pitchFamily="34" charset="0"/>
                <a:cs typeface="Arial" panose="020B0604020202020204" pitchFamily="34" charset="0"/>
              </a:rPr>
              <a:t>and the non-Newtonian dynamics.</a:t>
            </a:r>
            <a:endParaRPr lang="zh-TW" altLang="en-US" sz="1200" b="1" dirty="0"/>
          </a:p>
          <a:p>
            <a:r>
              <a:rPr lang="en-US" altLang="zh-TW" sz="14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1C7EDE-D1B3-AF2A-8EE1-34AAB9D1C1AB}"/>
              </a:ext>
            </a:extLst>
          </p:cNvPr>
          <p:cNvSpPr/>
          <p:nvPr/>
        </p:nvSpPr>
        <p:spPr>
          <a:xfrm>
            <a:off x="394648" y="5593434"/>
            <a:ext cx="5302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Fig.3 Baryonic(stars and gas) mass as a function of circular velocity.</a:t>
            </a:r>
            <a:endParaRPr lang="zh-TW" altLang="en-US" sz="141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A853E5-FD17-53A6-98C1-A00162811269}"/>
              </a:ext>
            </a:extLst>
          </p:cNvPr>
          <p:cNvSpPr/>
          <p:nvPr/>
        </p:nvSpPr>
        <p:spPr>
          <a:xfrm>
            <a:off x="162761" y="6199723"/>
            <a:ext cx="5534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Ref.3. “The Baryonic Tully-Fisher Relation of gas-rich galaxies as a test of  ΛCDM and MOND”, </a:t>
            </a:r>
          </a:p>
          <a:p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           Stacy S. </a:t>
            </a:r>
            <a:r>
              <a:rPr lang="en-US" altLang="zh-TW" sz="1000" i="1" kern="100" dirty="0" err="1">
                <a:latin typeface="Arial" panose="020B0604020202020204" pitchFamily="34" charset="0"/>
                <a:cs typeface="Arial" panose="020B0604020202020204" pitchFamily="34" charset="0"/>
              </a:rPr>
              <a:t>McGaugh</a:t>
            </a:r>
            <a:r>
              <a:rPr lang="en-US" altLang="zh-TW" sz="1000" i="1" kern="100" dirty="0">
                <a:latin typeface="Arial" panose="020B0604020202020204" pitchFamily="34" charset="0"/>
                <a:cs typeface="Arial" panose="020B0604020202020204" pitchFamily="34" charset="0"/>
              </a:rPr>
              <a:t>, The Astronomical Journal, 143:40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AE1E5B9-0113-934E-54E4-44520A4028FF}"/>
                  </a:ext>
                </a:extLst>
              </p:cNvPr>
              <p:cNvSpPr/>
              <p:nvPr/>
            </p:nvSpPr>
            <p:spPr>
              <a:xfrm>
                <a:off x="2750583" y="3650072"/>
                <a:ext cx="2477795" cy="1310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TW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altLang="zh-TW" b="1" i="1" u="sng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TW" b="1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b="1" i="1" u="sng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u="sng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b="1" i="1" u="sng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  <m:sup>
                          <m:r>
                            <a:rPr lang="en-US" altLang="zh-TW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altLang="zh-TW" sz="1400" b="1" i="1" u="sng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1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1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A=47</a:t>
                </a:r>
                <a14:m>
                  <m:oMath xmlns:m="http://schemas.openxmlformats.org/officeDocument/2006/math"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±</m:t>
                    </m:r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altLang="zh-TW" sz="1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1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r>
                  <a:rPr lang="en-US" altLang="zh-TW" sz="1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~</a:t>
                </a:r>
                <a14:m>
                  <m:oMath xmlns:m="http://schemas.openxmlformats.org/officeDocument/2006/math"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altLang="zh-TW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  <m:r>
                      <a:rPr lang="en-US" altLang="zh-TW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𝑲𝒈</m:t>
                    </m:r>
                    <m:r>
                      <a:rPr lang="en-US" altLang="zh-TW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zh-TW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AE1E5B9-0113-934E-54E4-44520A402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83" y="3650072"/>
                <a:ext cx="2477795" cy="1310039"/>
              </a:xfrm>
              <a:prstGeom prst="rect">
                <a:avLst/>
              </a:prstGeom>
              <a:blipFill>
                <a:blip r:embed="rId3"/>
                <a:stretch>
                  <a:fillRect l="-737" b="-2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690A99DF-F110-228A-819B-5A300196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790" y="6356351"/>
            <a:ext cx="2057400" cy="365125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AA9691C-0D68-07DC-B44E-8FD1A37D8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58" y="2574046"/>
            <a:ext cx="4638709" cy="376716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04343C1-E5C6-D1BD-DD86-0BC4831F7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220" y="975020"/>
            <a:ext cx="6519910" cy="1709750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05EB7B7-E5B8-47D9-889D-6050CAAEA3DB}"/>
              </a:ext>
            </a:extLst>
          </p:cNvPr>
          <p:cNvCxnSpPr/>
          <p:nvPr/>
        </p:nvCxnSpPr>
        <p:spPr>
          <a:xfrm>
            <a:off x="5675084" y="1025819"/>
            <a:ext cx="0" cy="562481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25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7889BBB-9E81-147F-5979-DF052A3FC51B}"/>
                  </a:ext>
                </a:extLst>
              </p:cNvPr>
              <p:cNvSpPr txBox="1"/>
              <p:nvPr/>
            </p:nvSpPr>
            <p:spPr>
              <a:xfrm>
                <a:off x="1522107" y="3836868"/>
                <a:ext cx="9427975" cy="2195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1600" u="sng" dirty="0">
                    <a:latin typeface="Cambria Math" panose="02040503050406030204" pitchFamily="18" charset="0"/>
                  </a:rPr>
                  <a:t>Rotation curve from Gauss’s law with  </a:t>
                </a:r>
                <a:r>
                  <a:rPr lang="en-US" altLang="zh-TW" sz="1800" b="1" u="sng" dirty="0">
                    <a:latin typeface="Cambria Math" panose="02040503050406030204" pitchFamily="18" charset="0"/>
                  </a:rPr>
                  <a:t>Cylindrical Flux distribution</a:t>
                </a:r>
                <a:endParaRPr lang="en-US" altLang="zh-TW" sz="1600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altLang="zh-TW" sz="16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TW" sz="16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altLang="zh-TW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dirty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TW" sz="2000" b="1" i="1" dirty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𝒓𝒅</m:t>
                        </m:r>
                      </m:den>
                    </m:f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000" dirty="0">
                        <a:sym typeface="Wingdings" panose="05000000000000000000" pitchFamily="2" charset="2"/>
                      </a:rPr>
                      <m:t></m:t>
                    </m:r>
                    <m:f>
                      <m:fPr>
                        <m:ctrlPr>
                          <a:rPr lang="en-US" altLang="zh-TW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altLang="zh-TW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TW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TW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TW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TW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400" dirty="0">
                    <a:sym typeface="Wingdings" panose="05000000000000000000" pitchFamily="2" charset="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TW" sz="22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sz="22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en-US" altLang="zh-TW" sz="22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2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TW" sz="22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altLang="zh-TW" sz="22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altLang="zh-TW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200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TW" sz="2200" i="1" kern="1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600" i="1" kern="1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zh-TW" sz="1600" i="1" kern="1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altLang="zh-TW" sz="1600" kern="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6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en-US" altLang="zh-TW" sz="16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TW" sz="1600" kern="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flat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>
                          <a:rPr lang="en-US" altLang="zh-TW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zh-TW" sz="1600" kern="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fixed  )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   </a:t>
                </a:r>
                <a:r>
                  <a:rPr lang="en-US" altLang="zh-TW" dirty="0">
                    <a:solidFill>
                      <a:schemeClr val="accent1">
                        <a:lumMod val="75000"/>
                      </a:schemeClr>
                    </a:solidFill>
                  </a:rPr>
                  <a:t>(For</a:t>
                </a:r>
                <a:r>
                  <a:rPr lang="zh-TW" alt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dirty="0">
                    <a:solidFill>
                      <a:schemeClr val="accent1">
                        <a:lumMod val="75000"/>
                      </a:schemeClr>
                    </a:solidFill>
                  </a:rPr>
                  <a:t>the milky way galaxy, the </a:t>
                </a:r>
                <a:r>
                  <a:rPr lang="en-US" altLang="zh-TW" b="1" dirty="0">
                    <a:solidFill>
                      <a:schemeClr val="accent1">
                        <a:lumMod val="50000"/>
                      </a:schemeClr>
                    </a:solidFill>
                  </a:rPr>
                  <a:t>Gaussian disk thickness </a:t>
                </a:r>
                <a:r>
                  <a:rPr lang="en-US" altLang="zh-TW" dirty="0">
                    <a:solidFill>
                      <a:schemeClr val="accent1">
                        <a:lumMod val="75000"/>
                      </a:schemeClr>
                    </a:solidFill>
                  </a:rPr>
                  <a:t>is approximately 30K light years, </a:t>
                </a:r>
              </a:p>
              <a:p>
                <a:r>
                  <a:rPr lang="en-US" altLang="zh-TW" dirty="0">
                    <a:solidFill>
                      <a:schemeClr val="accent1">
                        <a:lumMod val="75000"/>
                      </a:schemeClr>
                    </a:solidFill>
                  </a:rPr>
                  <a:t>     ~10 times of the visible bulge diameter. )</a:t>
                </a:r>
                <a:endParaRPr lang="zh-TW" altLang="en-U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7889BBB-9E81-147F-5979-DF052A3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07" y="3836868"/>
                <a:ext cx="9427975" cy="2195729"/>
              </a:xfrm>
              <a:prstGeom prst="rect">
                <a:avLst/>
              </a:prstGeom>
              <a:blipFill>
                <a:blip r:embed="rId2"/>
                <a:stretch>
                  <a:fillRect l="-1358" t="-3878" b="-5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E13C7D9-F125-A5E2-3B57-5C3EE01667EE}"/>
              </a:ext>
            </a:extLst>
          </p:cNvPr>
          <p:cNvSpPr/>
          <p:nvPr/>
        </p:nvSpPr>
        <p:spPr>
          <a:xfrm>
            <a:off x="1164298" y="169779"/>
            <a:ext cx="6925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Model (Disk Galaxies)</a:t>
            </a:r>
          </a:p>
          <a:p>
            <a:r>
              <a:rPr lang="en-US" altLang="zh-TW" dirty="0"/>
              <a:t>Gaussian Disk of Gravitational Field Flux </a:t>
            </a:r>
            <a:r>
              <a:rPr lang="en-US" altLang="zh-TW" b="1" dirty="0">
                <a:solidFill>
                  <a:srgbClr val="FF0000"/>
                </a:solidFill>
              </a:rPr>
              <a:t>for Flat Rotation Curve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5F07BB-7664-D43C-AA4F-B956FDDABAB1}"/>
              </a:ext>
            </a:extLst>
          </p:cNvPr>
          <p:cNvSpPr/>
          <p:nvPr/>
        </p:nvSpPr>
        <p:spPr>
          <a:xfrm>
            <a:off x="2650307" y="1230050"/>
            <a:ext cx="6315579" cy="1592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159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3FCC67-FDAC-6874-BE9F-EA3BE31A003A}"/>
              </a:ext>
            </a:extLst>
          </p:cNvPr>
          <p:cNvSpPr txBox="1"/>
          <p:nvPr/>
        </p:nvSpPr>
        <p:spPr>
          <a:xfrm>
            <a:off x="2650307" y="1294286"/>
            <a:ext cx="501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kern="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Flux distribution</a:t>
            </a:r>
            <a:endParaRPr lang="zh-TW" altLang="en-US" sz="1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F79AAA8-AE48-2131-D7D6-D8BAC3E37E5F}"/>
                  </a:ext>
                </a:extLst>
              </p:cNvPr>
              <p:cNvSpPr txBox="1"/>
              <p:nvPr/>
            </p:nvSpPr>
            <p:spPr>
              <a:xfrm>
                <a:off x="4777938" y="2545882"/>
                <a:ext cx="40774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kern="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 dot boundary: </a:t>
                </a:r>
                <a:r>
                  <a:rPr lang="en-US" altLang="zh-TW" sz="1000" b="1" u="sng" kern="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critical field strength  </a:t>
                </a:r>
                <a14:m>
                  <m:oMath xmlns:m="http://schemas.openxmlformats.org/officeDocument/2006/math">
                    <m:r>
                      <a:rPr lang="en-US" altLang="zh-TW" sz="1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TW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altLang="zh-TW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𝐾𝑔</m:t>
                    </m:r>
                    <m:r>
                      <a:rPr lang="en-US" altLang="zh-TW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F79AAA8-AE48-2131-D7D6-D8BAC3E3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38" y="2545882"/>
                <a:ext cx="4077424" cy="276999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BE2D31-7124-0E44-C02E-9A4F31EAD69E}"/>
                  </a:ext>
                </a:extLst>
              </p:cNvPr>
              <p:cNvSpPr txBox="1"/>
              <p:nvPr/>
            </p:nvSpPr>
            <p:spPr>
              <a:xfrm>
                <a:off x="2922900" y="1813382"/>
                <a:ext cx="2577804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zh-TW" alt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zh-TW" alt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𝒓𝒅</m:t>
                          </m:r>
                        </m:den>
                      </m:f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𝒓𝒅</m:t>
                          </m:r>
                        </m:den>
                      </m:f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BE2D31-7124-0E44-C02E-9A4F31EA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00" y="1813382"/>
                <a:ext cx="2577804" cy="57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F3E7977-4E21-21F7-11B3-1773C352610D}"/>
                  </a:ext>
                </a:extLst>
              </p:cNvPr>
              <p:cNvSpPr/>
              <p:nvPr/>
            </p:nvSpPr>
            <p:spPr>
              <a:xfrm>
                <a:off x="2425935" y="2847054"/>
                <a:ext cx="718710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2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zh-TW" alt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zh-TW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sz="1400" kern="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represents a fixed amount of gravitational Field flux </a:t>
                </a:r>
                <a:r>
                  <a:rPr lang="en-US" altLang="zh-TW" sz="12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entering the Gaussian disk </a:t>
                </a:r>
              </a:p>
              <a:p>
                <a:r>
                  <a:rPr lang="en-US" altLang="zh-TW" sz="12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the side wall,  shown above as</a:t>
                </a:r>
                <a:r>
                  <a:rPr lang="en-US" altLang="zh-TW" sz="1200" kern="1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200" b="1" kern="1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green dot disk</a:t>
                </a:r>
                <a:r>
                  <a:rPr lang="en-US" altLang="zh-TW" sz="12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thickness </a:t>
                </a:r>
                <a:r>
                  <a:rPr lang="en-US" altLang="zh-TW" sz="1200" i="1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TW" sz="12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radius </a:t>
                </a:r>
                <a:r>
                  <a:rPr lang="en-US" altLang="zh-TW" sz="1200" i="1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TW" sz="12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F3E7977-4E21-21F7-11B3-1773C3526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35" y="2847054"/>
                <a:ext cx="7187105" cy="492443"/>
              </a:xfrm>
              <a:prstGeom prst="rect">
                <a:avLst/>
              </a:prstGeom>
              <a:blipFill>
                <a:blip r:embed="rId5"/>
                <a:stretch>
                  <a:fillRect t="-2469"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C77A0AA9-EC1D-FEAF-E1FA-A6F7E1E66595}"/>
              </a:ext>
            </a:extLst>
          </p:cNvPr>
          <p:cNvSpPr/>
          <p:nvPr/>
        </p:nvSpPr>
        <p:spPr>
          <a:xfrm>
            <a:off x="5884586" y="1263203"/>
            <a:ext cx="2972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kern="100" dirty="0">
                <a:latin typeface="Arial" panose="020B0604020202020204" pitchFamily="34" charset="0"/>
                <a:cs typeface="Arial" panose="020B0604020202020204" pitchFamily="34" charset="0"/>
              </a:rPr>
              <a:t>(Side view schematics of disk galaxy) </a:t>
            </a:r>
            <a:endParaRPr lang="zh-TW" altLang="en-US" sz="1600" b="1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A0B7404-2364-E4BC-B8D3-6FD7AA86FD47}"/>
              </a:ext>
            </a:extLst>
          </p:cNvPr>
          <p:cNvCxnSpPr/>
          <p:nvPr/>
        </p:nvCxnSpPr>
        <p:spPr>
          <a:xfrm>
            <a:off x="2945882" y="2405081"/>
            <a:ext cx="310849" cy="0"/>
          </a:xfrm>
          <a:prstGeom prst="line">
            <a:avLst/>
          </a:prstGeom>
          <a:ln w="63500">
            <a:solidFill>
              <a:srgbClr val="FF0000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78182B8-6FB6-CD6E-E289-FC928BE0375B}"/>
              </a:ext>
            </a:extLst>
          </p:cNvPr>
          <p:cNvCxnSpPr/>
          <p:nvPr/>
        </p:nvCxnSpPr>
        <p:spPr>
          <a:xfrm>
            <a:off x="4777938" y="2482278"/>
            <a:ext cx="595098" cy="1404"/>
          </a:xfrm>
          <a:prstGeom prst="line">
            <a:avLst/>
          </a:prstGeom>
          <a:ln w="63500">
            <a:solidFill>
              <a:srgbClr val="FF0000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F5AD46C5-E5F3-3AA3-EA41-28CDAE379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055" y="1611289"/>
            <a:ext cx="2691908" cy="921999"/>
          </a:xfrm>
          <a:prstGeom prst="rect">
            <a:avLst/>
          </a:prstGeom>
        </p:spPr>
      </p:pic>
      <p:sp>
        <p:nvSpPr>
          <p:cNvPr id="15" name="投影片編號版面配置區 2">
            <a:extLst>
              <a:ext uri="{FF2B5EF4-FFF2-40B4-BE49-F238E27FC236}">
                <a16:creationId xmlns:a16="http://schemas.microsoft.com/office/drawing/2014/main" id="{70056349-EABA-C241-3D25-2A233FA0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7590" y="6356351"/>
            <a:ext cx="2057400" cy="365125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3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4976CFA-9DA9-9012-777A-2146540A6198}"/>
              </a:ext>
            </a:extLst>
          </p:cNvPr>
          <p:cNvSpPr/>
          <p:nvPr/>
        </p:nvSpPr>
        <p:spPr>
          <a:xfrm>
            <a:off x="259894" y="357697"/>
            <a:ext cx="10367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Model (Disk Galaxies)</a:t>
            </a:r>
          </a:p>
          <a:p>
            <a:r>
              <a:rPr lang="en-US" altLang="zh-TW" dirty="0"/>
              <a:t>Spherical to Cylindrical Transition of Flux Distribution</a:t>
            </a:r>
            <a:r>
              <a:rPr lang="zh-TW" altLang="en-US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for Tully-Fisher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609D775-F08C-DEA7-D781-1529A27D53E1}"/>
                  </a:ext>
                </a:extLst>
              </p:cNvPr>
              <p:cNvSpPr txBox="1"/>
              <p:nvPr/>
            </p:nvSpPr>
            <p:spPr>
              <a:xfrm>
                <a:off x="905232" y="2543865"/>
                <a:ext cx="9043664" cy="4136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000" i="1" baseline="-100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000" i="1" baseline="-1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ym typeface="Wingdings" panose="05000000000000000000" pitchFamily="2" charset="2"/>
                  </a:rPr>
                  <a:t></a:t>
                </a:r>
                <a:r>
                  <a:rPr lang="en-US" altLang="zh-TW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𝑑𝑖𝑠𝑘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4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4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endParaRPr lang="en-US" altLang="zh-TW" sz="1600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zh-TW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 dot circle</a:t>
                </a:r>
                <a:r>
                  <a:rPr lang="en-US" altLang="zh-TW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</a:t>
                </a:r>
                <a:r>
                  <a:rPr lang="en-US" altLang="zh-TW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000" i="1" baseline="-10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𝑮𝑴</m:t>
                        </m:r>
                      </m:den>
                    </m:f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i="1" baseline="-10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i="1" baseline="-10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dirty="0">
                          <a:sym typeface="Wingdings" panose="05000000000000000000" pitchFamily="2" charset="2"/>
                        </a:rPr>
                        <m:t></m:t>
                      </m:r>
                      <m:r>
                        <m:rPr>
                          <m:nor/>
                        </m:rPr>
                        <a:rPr lang="en-US" altLang="zh-TW" dirty="0"/>
                        <m:t>2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   (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𝒅𝒊𝒔𝒌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rgbClr val="00B050"/>
                        </a:solidFill>
                      </a:rPr>
                      <m:t>=</m:t>
                    </m:r>
                    <m:f>
                      <m:fPr>
                        <m:ctrlPr>
                          <a:rPr lang="en-US" altLang="zh-TW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altLang="zh-TW" i="1" kern="1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TW" b="0" i="1" kern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b="0" i="1" kern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𝑡h𝑖𝑐𝑘𝑛𝑒𝑠𝑠</m:t>
                    </m:r>
                    <m:r>
                      <a:rPr lang="en-US" altLang="zh-TW" b="0" i="1" kern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altLang="zh-TW" b="0" i="1" kern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zh-TW" i="1" kern="1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TW" i="1" kern="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TW" i="1" kern="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TW" i="1" kern="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kern="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i="1" kern="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kern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)</m:t>
                    </m:r>
                  </m:oMath>
                </a14:m>
                <a:r>
                  <a:rPr lang="zh-TW" alt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endParaRPr lang="en-US" altLang="zh-TW" sz="1600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sz="2000" b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</a:t>
                </a:r>
              </a:p>
              <a:p>
                <a:r>
                  <a:rPr lang="en-US" altLang="zh-TW" sz="20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Flatness of the velocity,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altLang="zh-TW" sz="2000" b="0" i="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altLang="zh-TW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m:t></m:t>
                    </m:r>
                    <m:r>
                      <a:rPr lang="en-US" altLang="zh-TW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zh-TW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TW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sSub>
                                  <m:sSubPr>
                                    <m:ctrlPr>
                                      <a:rPr lang="en-US" altLang="zh-TW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TW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  <m:sup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TW" sz="1600" b="1" dirty="0"/>
                  <a:t> </a:t>
                </a:r>
                <a:r>
                  <a:rPr lang="en-US" altLang="zh-TW" b="1" dirty="0">
                    <a:sym typeface="Wingdings" panose="05000000000000000000" pitchFamily="2" charset="2"/>
                  </a:rPr>
                  <a:t> </a:t>
                </a:r>
                <a:r>
                  <a:rPr lang="en-US" altLang="zh-TW" b="1" dirty="0"/>
                  <a:t>Tully-Fisher Relation ! </a:t>
                </a:r>
                <a:endParaRPr lang="en-US" altLang="zh-TW" sz="1600" dirty="0"/>
              </a:p>
              <a:p>
                <a:r>
                  <a:rPr lang="en-US" altLang="zh-TW" sz="1600" dirty="0"/>
                  <a:t>     </a:t>
                </a:r>
                <a14:m>
                  <m:oMath xmlns:m="http://schemas.openxmlformats.org/officeDocument/2006/math"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1400" i="1" dirty="0">
                  <a:latin typeface="Cambria Math" panose="02040503050406030204" pitchFamily="18" charset="0"/>
                </a:endParaRPr>
              </a:p>
              <a:p>
                <a:r>
                  <a:rPr lang="zh-TW" altLang="en-US" sz="1400" dirty="0"/>
                  <a:t> </a:t>
                </a:r>
                <a14:m>
                  <m:oMath xmlns:m="http://schemas.openxmlformats.org/officeDocument/2006/math"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4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TW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𝐾𝑔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TW" b="1" dirty="0"/>
                  <a:t>.</a:t>
                </a:r>
                <a:r>
                  <a:rPr lang="en-US" altLang="zh-TW" dirty="0"/>
                  <a:t> </a:t>
                </a:r>
                <a:endParaRPr lang="en-US" altLang="zh-TW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609D775-F08C-DEA7-D781-1529A27D5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32" y="2543865"/>
                <a:ext cx="9043664" cy="4136132"/>
              </a:xfrm>
              <a:prstGeom prst="rect">
                <a:avLst/>
              </a:prstGeom>
              <a:blipFill>
                <a:blip r:embed="rId2"/>
                <a:stretch>
                  <a:fillRect l="-1685" t="-1473" b="-1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6E95AB47-3EAD-64E4-BF78-F2A5D4378CB5}"/>
              </a:ext>
            </a:extLst>
          </p:cNvPr>
          <p:cNvSpPr txBox="1"/>
          <p:nvPr/>
        </p:nvSpPr>
        <p:spPr>
          <a:xfrm>
            <a:off x="1452029" y="1239580"/>
            <a:ext cx="63698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1600" u="sng" dirty="0">
                <a:latin typeface="Arial" panose="020B0604020202020204" pitchFamily="34" charset="0"/>
                <a:cs typeface="Arial" panose="020B0604020202020204" pitchFamily="34" charset="0"/>
              </a:rPr>
              <a:t>Spherical to cylindrical flux distribution </a:t>
            </a:r>
            <a:r>
              <a:rPr lang="en-US" altLang="zh-TW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zh-TW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the critical field:</a:t>
            </a:r>
            <a:endParaRPr lang="zh-TW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向下箭號 16">
            <a:extLst>
              <a:ext uri="{FF2B5EF4-FFF2-40B4-BE49-F238E27FC236}">
                <a16:creationId xmlns:a16="http://schemas.microsoft.com/office/drawing/2014/main" id="{68B86CCD-D62F-153B-D583-C2B6D5D824EF}"/>
              </a:ext>
            </a:extLst>
          </p:cNvPr>
          <p:cNvSpPr/>
          <p:nvPr/>
        </p:nvSpPr>
        <p:spPr>
          <a:xfrm rot="10800000">
            <a:off x="4682071" y="3806619"/>
            <a:ext cx="299544" cy="3302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18">
            <a:extLst>
              <a:ext uri="{FF2B5EF4-FFF2-40B4-BE49-F238E27FC236}">
                <a16:creationId xmlns:a16="http://schemas.microsoft.com/office/drawing/2014/main" id="{96698DB3-93EA-1DA1-CB40-F5780234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793" y="6290493"/>
            <a:ext cx="2856371" cy="303682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171E79B-2679-3BD4-522B-B228EC2D067A}"/>
                  </a:ext>
                </a:extLst>
              </p:cNvPr>
              <p:cNvSpPr/>
              <p:nvPr/>
            </p:nvSpPr>
            <p:spPr>
              <a:xfrm>
                <a:off x="7111240" y="1178046"/>
                <a:ext cx="4932769" cy="48042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sz="3159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sz="3159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171E79B-2679-3BD4-522B-B228EC2D0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40" y="1178046"/>
                <a:ext cx="4932769" cy="4804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13E63268-6B61-3D19-98EB-2FCAF7EBF4A4}"/>
              </a:ext>
            </a:extLst>
          </p:cNvPr>
          <p:cNvSpPr/>
          <p:nvPr/>
        </p:nvSpPr>
        <p:spPr>
          <a:xfrm>
            <a:off x="7305683" y="4685748"/>
            <a:ext cx="4503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At the critical transition points, regions shown as </a:t>
            </a:r>
            <a:r>
              <a:rPr lang="en-US" altLang="zh-TW" sz="12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dots</a:t>
            </a:r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, the flux distribution experiences a spherical to cylindrical transition. The Tully-Fisher relation is proved valid according to this condition and the flatness of the velocity at extended radius as shown in </a:t>
            </a:r>
            <a:r>
              <a:rPr lang="en-US" altLang="zh-TW" sz="1600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TW" sz="1200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</a:t>
            </a:r>
            <a:r>
              <a:rPr lang="en-US" altLang="zh-TW" sz="1200" kern="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TW" sz="1200" kern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B8AE6FF-C234-3F9E-12C2-0E17A8A7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258" y="2821581"/>
            <a:ext cx="4734171" cy="1692664"/>
          </a:xfrm>
          <a:prstGeom prst="rect">
            <a:avLst/>
          </a:prstGeom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520146F8-5F96-D981-5932-27D451E1E055}"/>
              </a:ext>
            </a:extLst>
          </p:cNvPr>
          <p:cNvSpPr/>
          <p:nvPr/>
        </p:nvSpPr>
        <p:spPr>
          <a:xfrm>
            <a:off x="11112332" y="3605320"/>
            <a:ext cx="174556" cy="95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8B2406EF-050A-6E3F-0C61-489B9872DA7A}"/>
              </a:ext>
            </a:extLst>
          </p:cNvPr>
          <p:cNvSpPr/>
          <p:nvPr/>
        </p:nvSpPr>
        <p:spPr>
          <a:xfrm>
            <a:off x="11299022" y="3609130"/>
            <a:ext cx="174556" cy="95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1936B3D-BBAE-0E3B-7A8F-4B92E41665AB}"/>
              </a:ext>
            </a:extLst>
          </p:cNvPr>
          <p:cNvSpPr/>
          <p:nvPr/>
        </p:nvSpPr>
        <p:spPr>
          <a:xfrm>
            <a:off x="11451422" y="3601510"/>
            <a:ext cx="174556" cy="95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195943B-C7DA-E5B7-733D-7D8C3B376538}"/>
              </a:ext>
            </a:extLst>
          </p:cNvPr>
          <p:cNvSpPr/>
          <p:nvPr/>
        </p:nvSpPr>
        <p:spPr>
          <a:xfrm>
            <a:off x="11603822" y="3605320"/>
            <a:ext cx="174556" cy="95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D05D466-198A-F910-43E2-C4266B143222}"/>
              </a:ext>
            </a:extLst>
          </p:cNvPr>
          <p:cNvSpPr/>
          <p:nvPr/>
        </p:nvSpPr>
        <p:spPr>
          <a:xfrm>
            <a:off x="11756222" y="3609130"/>
            <a:ext cx="174556" cy="95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9E35DDB-74DA-03EB-2F9E-B944429B3C6B}"/>
              </a:ext>
            </a:extLst>
          </p:cNvPr>
          <p:cNvSpPr/>
          <p:nvPr/>
        </p:nvSpPr>
        <p:spPr>
          <a:xfrm>
            <a:off x="10892525" y="3609130"/>
            <a:ext cx="174556" cy="95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AEEC78D-C385-97CC-6ABF-0353BB5B1F85}"/>
                  </a:ext>
                </a:extLst>
              </p:cNvPr>
              <p:cNvSpPr txBox="1"/>
              <p:nvPr/>
            </p:nvSpPr>
            <p:spPr>
              <a:xfrm>
                <a:off x="7503342" y="1178046"/>
                <a:ext cx="4118144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at a critical field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</a:p>
              <a:p>
                <a:pPr algn="ctr"/>
                <a:r>
                  <a:rPr lang="en-US" altLang="zh-TW" dirty="0"/>
                  <a:t> 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pPr algn="ctr"/>
                <a:endParaRPr lang="en-US" altLang="zh-TW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ym typeface="Wingdings" panose="05000000000000000000" pitchFamily="2" charset="2"/>
                  </a:rPr>
                  <a:t>Tully-Fisher relation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AEEC78D-C385-97CC-6ABF-0353BB5B1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42" y="1178046"/>
                <a:ext cx="4118144" cy="1284134"/>
              </a:xfrm>
              <a:prstGeom prst="rect">
                <a:avLst/>
              </a:prstGeom>
              <a:blipFill>
                <a:blip r:embed="rId5"/>
                <a:stretch>
                  <a:fillRect b="-6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下箭號 14">
            <a:extLst>
              <a:ext uri="{FF2B5EF4-FFF2-40B4-BE49-F238E27FC236}">
                <a16:creationId xmlns:a16="http://schemas.microsoft.com/office/drawing/2014/main" id="{B05B8623-C261-D9CB-AFD9-C4794C283D12}"/>
              </a:ext>
            </a:extLst>
          </p:cNvPr>
          <p:cNvSpPr/>
          <p:nvPr/>
        </p:nvSpPr>
        <p:spPr>
          <a:xfrm>
            <a:off x="9357071" y="1820113"/>
            <a:ext cx="441106" cy="23953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75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90A3503-060E-7E16-78D2-1D88CEEA05DC}"/>
              </a:ext>
            </a:extLst>
          </p:cNvPr>
          <p:cNvSpPr txBox="1">
            <a:spLocks/>
          </p:cNvSpPr>
          <p:nvPr/>
        </p:nvSpPr>
        <p:spPr>
          <a:xfrm>
            <a:off x="2429060" y="2932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/>
              <a:t>For Faber-Jackson relation in centers of elliptical galaxies </a:t>
            </a:r>
            <a:br>
              <a:rPr lang="en-US" altLang="zh-TW" sz="2400"/>
            </a:br>
            <a:r>
              <a:rPr lang="en-US" altLang="zh-TW" sz="2400"/>
              <a:t>    or core bulges of disk galaxies</a:t>
            </a:r>
            <a:endParaRPr lang="zh-TW" altLang="en-US" sz="2400" dirty="0"/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A36B84BE-F637-54A3-3730-A41386B8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360" y="6089226"/>
            <a:ext cx="2057400" cy="365125"/>
          </a:xfrm>
        </p:spPr>
        <p:txBody>
          <a:bodyPr/>
          <a:lstStyle/>
          <a:p>
            <a:fld id="{70177C5E-07F6-4749-BE66-695A4CCB82EE}" type="slidenum">
              <a:rPr lang="zh-TW" altLang="en-US" smtClean="0"/>
              <a:t>8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EEA32F8-F011-A912-69D3-A299438FE4AF}"/>
                  </a:ext>
                </a:extLst>
              </p:cNvPr>
              <p:cNvSpPr txBox="1"/>
              <p:nvPr/>
            </p:nvSpPr>
            <p:spPr>
              <a:xfrm>
                <a:off x="1562178" y="2953678"/>
                <a:ext cx="8753582" cy="93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sz="2400" i="1" baseline="30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sz="2400" b="1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altLang="zh-TW" sz="2400" b="1" i="1" baseline="-25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altLang="zh-TW" sz="2400" b="1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EEA32F8-F011-A912-69D3-A299438FE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78" y="2953678"/>
                <a:ext cx="8753582" cy="937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3AA26B4-4B4E-6F60-A8AC-A7211D082481}"/>
                  </a:ext>
                </a:extLst>
              </p:cNvPr>
              <p:cNvSpPr txBox="1"/>
              <p:nvPr/>
            </p:nvSpPr>
            <p:spPr>
              <a:xfrm>
                <a:off x="2707104" y="1729366"/>
                <a:ext cx="732290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/>
                  <a:t>If a critical field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dirty="0"/>
                  <a:t>is assumed within the circular radius</a:t>
                </a:r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800" dirty="0"/>
                  <a:t> , then a velocity dispersion </a:t>
                </a:r>
                <a14:m>
                  <m:oMath xmlns:m="http://schemas.openxmlformats.org/officeDocument/2006/math"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b="1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should be hold within this transition region of Newtonian gravity: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3AA26B4-4B4E-6F60-A8AC-A7211D082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104" y="1729366"/>
                <a:ext cx="7322906" cy="923330"/>
              </a:xfrm>
              <a:prstGeom prst="rect">
                <a:avLst/>
              </a:prstGeom>
              <a:blipFill>
                <a:blip r:embed="rId3"/>
                <a:stretch>
                  <a:fillRect l="-666" t="-3311" b="-105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DDC7A88-07E2-835C-0F78-74EFE96718AF}"/>
                  </a:ext>
                </a:extLst>
              </p:cNvPr>
              <p:cNvSpPr txBox="1"/>
              <p:nvPr/>
            </p:nvSpPr>
            <p:spPr>
              <a:xfrm>
                <a:off x="2859504" y="3888806"/>
                <a:ext cx="732290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 baseline="-2500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centripetal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acceleration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stellar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circular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motion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 </a:t>
                </a:r>
              </a:p>
              <a:p>
                <a:r>
                  <a:rPr lang="en-US" altLang="zh-TW" dirty="0"/>
                  <a:t>Considering the non-planar oriented motion in the bulge of disk galaxies or core of elliptical galaxies, we have the velocity dispersion measured as  Faber-Jackson relation: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DDC7A88-07E2-835C-0F78-74EFE967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04" y="3888806"/>
                <a:ext cx="7322906" cy="1477328"/>
              </a:xfrm>
              <a:prstGeom prst="rect">
                <a:avLst/>
              </a:prstGeom>
              <a:blipFill>
                <a:blip r:embed="rId4"/>
                <a:stretch>
                  <a:fillRect l="-666" t="-2066" b="-61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7068A03-0CBD-E95C-A181-DB0B7AFA4A7F}"/>
                  </a:ext>
                </a:extLst>
              </p:cNvPr>
              <p:cNvSpPr txBox="1"/>
              <p:nvPr/>
            </p:nvSpPr>
            <p:spPr>
              <a:xfrm>
                <a:off x="3426296" y="5482519"/>
                <a:ext cx="4690152" cy="46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p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7068A03-0CBD-E95C-A181-DB0B7AFA4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96" y="5482519"/>
                <a:ext cx="4690152" cy="468975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CDD2AAFE-37DD-E635-EB1D-D0FC09E6E8C1}"/>
              </a:ext>
            </a:extLst>
          </p:cNvPr>
          <p:cNvSpPr txBox="1"/>
          <p:nvPr/>
        </p:nvSpPr>
        <p:spPr>
          <a:xfrm>
            <a:off x="1276468" y="195287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/>
              <a:t>Model (</a:t>
            </a:r>
            <a:r>
              <a:rPr lang="en-US" altLang="zh-TW" b="1" dirty="0"/>
              <a:t>Elliptical</a:t>
            </a:r>
            <a:r>
              <a:rPr lang="en-US" altLang="zh-TW" sz="1800" b="1" dirty="0"/>
              <a:t> Galaxies</a:t>
            </a:r>
            <a:r>
              <a:rPr lang="en-US" altLang="zh-TW" b="1" dirty="0"/>
              <a:t>/Disk Bulge</a:t>
            </a:r>
            <a:r>
              <a:rPr lang="en-US" altLang="zh-TW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162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C830C-F29A-A633-42C4-B5F9019B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Necessary mechanical properties of Gravitational flux lines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D7C8B9-D8BE-B3F2-AE50-D69B5458E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1. Flexibility: </a:t>
            </a:r>
          </a:p>
          <a:p>
            <a:pPr marL="0" indent="0">
              <a:buNone/>
            </a:pPr>
            <a:r>
              <a:rPr lang="en-US" altLang="zh-TW" sz="2400" dirty="0"/>
              <a:t>For the flux lines to bend across the transition between Spherical and Cylindrical distribution.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2. Lateral repulsion</a:t>
            </a:r>
          </a:p>
          <a:p>
            <a:pPr marL="0" indent="0">
              <a:buNone/>
            </a:pPr>
            <a:r>
              <a:rPr lang="en-US" altLang="zh-TW" sz="2400" dirty="0"/>
              <a:t>For the area density of flux lines to have a minimum to hold the spherical distribution, higher than this “</a:t>
            </a:r>
            <a:r>
              <a:rPr lang="en-US" altLang="zh-TW" sz="2400" dirty="0">
                <a:solidFill>
                  <a:srgbClr val="FF0000"/>
                </a:solidFill>
              </a:rPr>
              <a:t>critical Density </a:t>
            </a:r>
            <a:r>
              <a:rPr lang="en-US" altLang="zh-TW" sz="2400" dirty="0" err="1">
                <a:solidFill>
                  <a:srgbClr val="FF0000"/>
                </a:solidFill>
              </a:rPr>
              <a:t>g</a:t>
            </a:r>
            <a:r>
              <a:rPr lang="en-US" altLang="zh-TW" sz="2400" baseline="-25000" dirty="0" err="1">
                <a:solidFill>
                  <a:srgbClr val="FF0000"/>
                </a:solidFill>
              </a:rPr>
              <a:t>c</a:t>
            </a:r>
            <a:r>
              <a:rPr lang="en-US" altLang="zh-TW" sz="2400" dirty="0"/>
              <a:t>”, the flux lines would repel each other along the radial direction to form the spherical distribution.</a:t>
            </a:r>
            <a:endParaRPr lang="zh-TW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35264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1593</Words>
  <Application>Microsoft Office PowerPoint</Application>
  <PresentationFormat>寬螢幕</PresentationFormat>
  <Paragraphs>187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Roboto</vt:lpstr>
      <vt:lpstr>Times New Roman</vt:lpstr>
      <vt:lpstr>Wingdings</vt:lpstr>
      <vt:lpstr>Office 佈景主題</vt:lpstr>
      <vt:lpstr>PowerPoint 簡報</vt:lpstr>
      <vt:lpstr>Outline</vt:lpstr>
      <vt:lpstr>PowerPoint 簡報</vt:lpstr>
      <vt:lpstr>Background Experiments    FACT I: Flat Rotation Curves</vt:lpstr>
      <vt:lpstr>PowerPoint 簡報</vt:lpstr>
      <vt:lpstr>PowerPoint 簡報</vt:lpstr>
      <vt:lpstr>PowerPoint 簡報</vt:lpstr>
      <vt:lpstr>PowerPoint 簡報</vt:lpstr>
      <vt:lpstr>Necessary mechanical properties of Gravitational flux lines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德峻 王</dc:creator>
  <cp:lastModifiedBy>德峻 王</cp:lastModifiedBy>
  <cp:revision>36</cp:revision>
  <dcterms:created xsi:type="dcterms:W3CDTF">2025-01-11T17:10:42Z</dcterms:created>
  <dcterms:modified xsi:type="dcterms:W3CDTF">2025-05-17T06:52:30Z</dcterms:modified>
</cp:coreProperties>
</file>