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13B1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52055"/>
              <a:lumOff val="-12548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9A9A9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4646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2" name="Author and Date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70000" y="4927600"/>
            <a:ext cx="21844000" cy="39028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>
              <a:spcBef>
                <a:spcPts val="0"/>
              </a:spcBef>
              <a:buClrTx/>
              <a:buSzTx/>
              <a:buNone/>
              <a:defRPr spc="-252" sz="8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sz="half" idx="1" hasCustomPrompt="1"/>
          </p:nvPr>
        </p:nvSpPr>
        <p:spPr>
          <a:xfrm>
            <a:off x="1270000" y="3906096"/>
            <a:ext cx="21844000" cy="4488604"/>
          </a:xfrm>
          <a:prstGeom prst="rect">
            <a:avLst/>
          </a:prstGeom>
        </p:spPr>
        <p:txBody>
          <a:bodyPr anchor="b"/>
          <a:lstStyle>
            <a:lvl1pPr marL="0" indent="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 defTabSz="2438338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448" sz="224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70000" y="85217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1270000" y="11155086"/>
            <a:ext cx="21844000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4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70000" y="5141969"/>
            <a:ext cx="21844000" cy="343019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pc="-168" sz="84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wo jellyfish against a pink background"/>
          <p:cNvSpPr/>
          <p:nvPr>
            <p:ph type="pic" sz="half" idx="21"/>
          </p:nvPr>
        </p:nvSpPr>
        <p:spPr>
          <a:xfrm>
            <a:off x="12192000" y="4813300"/>
            <a:ext cx="12192000" cy="92079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Two jellyfish touching against a dark blue background"/>
          <p:cNvSpPr/>
          <p:nvPr>
            <p:ph type="pic" sz="half" idx="22"/>
          </p:nvPr>
        </p:nvSpPr>
        <p:spPr>
          <a:xfrm>
            <a:off x="12192000" y="-62865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Two jellyfish against a blue background"/>
          <p:cNvSpPr/>
          <p:nvPr>
            <p:ph type="pic" idx="23"/>
          </p:nvPr>
        </p:nvSpPr>
        <p:spPr>
          <a:xfrm>
            <a:off x="-4203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wo jellyfish touching against a dark blue background"/>
          <p:cNvSpPr/>
          <p:nvPr>
            <p:ph type="pic" idx="21"/>
          </p:nvPr>
        </p:nvSpPr>
        <p:spPr>
          <a:xfrm>
            <a:off x="0" y="-1270000"/>
            <a:ext cx="24384000" cy="1625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70000" y="12166600"/>
            <a:ext cx="21844000" cy="694055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35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 defTabSz="2438400">
              <a:lnSpc>
                <a:spcPct val="90000"/>
              </a:lnSpc>
              <a:defRPr spc="-348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46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 defTabSz="825500">
              <a:spcBef>
                <a:spcPts val="0"/>
              </a:spcBef>
              <a:buClrTx/>
              <a:buSzTx/>
              <a:buNone/>
              <a:defRPr sz="64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wo jellyfish against a blue background"/>
          <p:cNvSpPr/>
          <p:nvPr>
            <p:ph type="pic" idx="21"/>
          </p:nvPr>
        </p:nvSpPr>
        <p:spPr>
          <a:xfrm>
            <a:off x="7962900" y="-25400"/>
            <a:ext cx="20650200" cy="13766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70000" y="3885108"/>
            <a:ext cx="9652000" cy="3200203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70000" y="6845300"/>
            <a:ext cx="9652000" cy="56642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70000" y="4269316"/>
            <a:ext cx="21844000" cy="8432801"/>
          </a:xfrm>
          <a:prstGeom prst="rect">
            <a:avLst/>
          </a:prstGeom>
        </p:spPr>
        <p:txBody>
          <a:bodyPr numCol="2" spcCol="109220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wo jellyfish against a pink background"/>
          <p:cNvSpPr/>
          <p:nvPr>
            <p:ph type="pic" idx="21"/>
          </p:nvPr>
        </p:nvSpPr>
        <p:spPr>
          <a:xfrm>
            <a:off x="10185400" y="0"/>
            <a:ext cx="18161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1" name="Slide Title"/>
          <p:cNvSpPr txBox="1"/>
          <p:nvPr>
            <p:ph type="title" hasCustomPrompt="1"/>
          </p:nvPr>
        </p:nvSpPr>
        <p:spPr>
          <a:xfrm>
            <a:off x="1270000" y="838200"/>
            <a:ext cx="9652000" cy="1549400"/>
          </a:xfrm>
          <a:prstGeom prst="rect">
            <a:avLst/>
          </a:prstGeo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rgbClr val="5E03FF"/>
                    </a:gs>
                    <a:gs pos="100000">
                      <a:srgbClr val="FF00F7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70000" y="4267200"/>
            <a:ext cx="9652000" cy="843280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Slide Subtitle"/>
          <p:cNvSpPr txBox="1"/>
          <p:nvPr>
            <p:ph type="body" sz="quarter" idx="22" hasCustomPrompt="1"/>
          </p:nvPr>
        </p:nvSpPr>
        <p:spPr>
          <a:xfrm>
            <a:off x="1270000" y="2133600"/>
            <a:ext cx="9652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70000" y="812800"/>
            <a:ext cx="21844000" cy="1562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70000" y="2133600"/>
            <a:ext cx="21844000" cy="10160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spcBef>
                <a:spcPts val="0"/>
              </a:spcBef>
              <a:buClrTx/>
              <a:buSzTx/>
              <a:buNone/>
              <a:defRPr sz="54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buClrTx/>
              <a:buSzTx/>
              <a:buNone/>
              <a:defRPr spc="-55" sz="5500"/>
            </a:lvl1pPr>
            <a:lvl2pPr marL="0" indent="457200" defTabSz="825500">
              <a:buClrTx/>
              <a:buSzTx/>
              <a:buNone/>
              <a:defRPr spc="-55" sz="5500"/>
            </a:lvl2pPr>
            <a:lvl3pPr marL="0" indent="914400" defTabSz="825500">
              <a:buClrTx/>
              <a:buSzTx/>
              <a:buNone/>
              <a:defRPr spc="-55" sz="5500"/>
            </a:lvl3pPr>
            <a:lvl4pPr marL="0" indent="1371600" defTabSz="825500">
              <a:buClrTx/>
              <a:buSzTx/>
              <a:buNone/>
              <a:defRPr spc="-55" sz="5500"/>
            </a:lvl4pPr>
            <a:lvl5pPr marL="0" indent="1828800" defTabSz="825500">
              <a:buClrTx/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70000" y="812800"/>
            <a:ext cx="21844000" cy="155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70000" y="4267200"/>
            <a:ext cx="21844000" cy="843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252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558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1pPr>
      <a:lvl2pPr marL="1117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2pPr>
      <a:lvl3pPr marL="1676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3pPr>
      <a:lvl4pPr marL="2235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4pPr>
      <a:lvl5pPr marL="27940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5pPr>
      <a:lvl6pPr marL="33528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6pPr>
      <a:lvl7pPr marL="39116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7pPr>
      <a:lvl8pPr marL="44704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8pPr>
      <a:lvl9pPr marL="5029200" marR="0" indent="-558800" algn="l" defTabSz="24384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5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5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5" Type="http://schemas.openxmlformats.org/officeDocument/2006/relationships/image" Target="../media/image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5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8.jpeg"/><Relationship Id="rId4" Type="http://schemas.openxmlformats.org/officeDocument/2006/relationships/image" Target="../media/image38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3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1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tif"/><Relationship Id="rId6" Type="http://schemas.openxmlformats.org/officeDocument/2006/relationships/image" Target="../media/image5.jpe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nstitute of Astronomy, NTHU"/>
          <p:cNvSpPr txBox="1"/>
          <p:nvPr/>
        </p:nvSpPr>
        <p:spPr>
          <a:xfrm>
            <a:off x="4000499" y="9214956"/>
            <a:ext cx="16383001" cy="520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 defTabSz="817244">
              <a:defRPr b="1" sz="3168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Institute of Astronomy, NTHU</a:t>
            </a:r>
          </a:p>
        </p:txBody>
      </p:sp>
      <p:pic>
        <p:nvPicPr>
          <p:cNvPr id="152" name="NTHU_logo.png" descr="NTHU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11470" y="6884012"/>
            <a:ext cx="2248114" cy="2248114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Md Ramiz Aktar"/>
          <p:cNvSpPr txBox="1"/>
          <p:nvPr/>
        </p:nvSpPr>
        <p:spPr>
          <a:xfrm>
            <a:off x="9699802" y="5603168"/>
            <a:ext cx="4984396" cy="100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Md Ramiz Aktar</a:t>
            </a:r>
          </a:p>
        </p:txBody>
      </p:sp>
      <p:sp>
        <p:nvSpPr>
          <p:cNvPr id="154" name="ASROC 2025 Annual Meeting (ASROC-2025)…"/>
          <p:cNvSpPr txBox="1"/>
          <p:nvPr/>
        </p:nvSpPr>
        <p:spPr>
          <a:xfrm>
            <a:off x="4712491" y="11259066"/>
            <a:ext cx="13924197" cy="2010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b="1" sz="3720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ASROC 2025 Annual Meeting (ASROC-2025)</a:t>
            </a:r>
          </a:p>
          <a:p>
            <a:pPr>
              <a:defRPr b="1" sz="4000">
                <a:solidFill>
                  <a:schemeClr val="accent4">
                    <a:hueOff val="-1109407"/>
                    <a:satOff val="-1495"/>
                    <a:lumOff val="-633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National Formosa University </a:t>
            </a:r>
          </a:p>
          <a:p>
            <a:pPr>
              <a:defRPr b="1" sz="40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16-18 May, 2025</a:t>
            </a:r>
          </a:p>
        </p:txBody>
      </p:sp>
      <p:sp>
        <p:nvSpPr>
          <p:cNvPr id="155" name="Simulation studies of global resistive MHD accretion flows around spinning AGNs: the impact of resistivity on the MAD state"/>
          <p:cNvSpPr txBox="1"/>
          <p:nvPr/>
        </p:nvSpPr>
        <p:spPr>
          <a:xfrm>
            <a:off x="904838" y="429684"/>
            <a:ext cx="23088990" cy="3337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spcBef>
                <a:spcPts val="1200"/>
              </a:spcBef>
              <a:defRPr b="1" sz="7500">
                <a:solidFill>
                  <a:schemeClr val="accent5">
                    <a:hueOff val="128995"/>
                    <a:satOff val="10158"/>
                    <a:lumOff val="-13824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Simulation studies of global resistive MHD accretion flows around spinning AGNs: the impact of resistivity on the MAD state</a:t>
            </a:r>
          </a:p>
        </p:txBody>
      </p:sp>
      <p:sp>
        <p:nvSpPr>
          <p:cNvPr id="156" name="1"/>
          <p:cNvSpPr txBox="1"/>
          <p:nvPr>
            <p:ph type="sldNum" sz="quarter" idx="2"/>
          </p:nvPr>
        </p:nvSpPr>
        <p:spPr>
          <a:xfrm>
            <a:off x="12017019" y="13081000"/>
            <a:ext cx="337262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158" name="NTHU_logo.png" descr="NTHU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ASROC-logo.png" descr="ASROC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2" name="Dingbat Diamond"/>
          <p:cNvSpPr/>
          <p:nvPr/>
        </p:nvSpPr>
        <p:spPr>
          <a:xfrm>
            <a:off x="1310592" y="2038722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343" name="We consider the inner edge of the torus   and the maximum pressure location at  ."/>
          <p:cNvSpPr txBox="1"/>
          <p:nvPr/>
        </p:nvSpPr>
        <p:spPr>
          <a:xfrm>
            <a:off x="1852796" y="1857249"/>
            <a:ext cx="21093611" cy="1688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consider the inner edge of the torus </a:t>
            </a:r>
            <a14:m>
              <m:oMath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min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20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</m:oMath>
            </a14:m>
            <a:r>
              <a:t> and the maximum pressure location at </a:t>
            </a:r>
            <a14:m>
              <m:oMath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40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</m:oMath>
            </a14:m>
            <a:r>
              <a:t>.</a:t>
            </a:r>
          </a:p>
        </p:txBody>
      </p:sp>
      <p:sp>
        <p:nvSpPr>
          <p:cNvPr id="344" name="Dingbat Diamond"/>
          <p:cNvSpPr/>
          <p:nvPr/>
        </p:nvSpPr>
        <p:spPr>
          <a:xfrm>
            <a:off x="1301975" y="4062268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345" name="The minimum density in the torus is"/>
          <p:cNvSpPr txBox="1"/>
          <p:nvPr/>
        </p:nvSpPr>
        <p:spPr>
          <a:xfrm>
            <a:off x="1794060" y="3804282"/>
            <a:ext cx="18499140" cy="801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minimum density in the torus is </a:t>
            </a:r>
            <a14:m>
              <m:oMath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min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0.1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m:rPr>
                    <m:sty m:val="p"/>
                  </m:rP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where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max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.</m:t>
                </m:r>
              </m:oMath>
            </a14:m>
            <a:r>
              <a:t> </a:t>
            </a:r>
          </a:p>
        </p:txBody>
      </p:sp>
      <p:sp>
        <p:nvSpPr>
          <p:cNvPr id="346" name="Dingbat Diamond"/>
          <p:cNvSpPr/>
          <p:nvPr/>
        </p:nvSpPr>
        <p:spPr>
          <a:xfrm>
            <a:off x="1315793" y="5227557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347" name="We consider the computational domain:…"/>
          <p:cNvSpPr txBox="1"/>
          <p:nvPr/>
        </p:nvSpPr>
        <p:spPr>
          <a:xfrm>
            <a:off x="2005196" y="5017334"/>
            <a:ext cx="21093611" cy="2349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consider the computational domain:   </a:t>
            </a:r>
          </a:p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chemeClr val="accent5"/>
                </a:solidFill>
              </a:rPr>
              <a:t>2D model</a:t>
            </a:r>
            <a:r>
              <a:t>:  </a:t>
            </a:r>
            <a14:m>
              <m:oMath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1.5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200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</m:oMath>
            </a14:m>
            <a:r>
              <a:t> and </a:t>
            </a:r>
            <a14:m>
              <m:oMath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200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z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200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</m:oMath>
            </a14:m>
            <a:r>
              <a:t>.</a:t>
            </a:r>
          </a:p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chemeClr val="accent5"/>
                </a:solidFill>
              </a:rPr>
              <a:t>3D model</a:t>
            </a:r>
            <a:r>
              <a:t>:  </a:t>
            </a:r>
            <a14:m>
              <m:oMath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1.5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200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</m:oMath>
            </a14:m>
            <a:r>
              <a:t> , </a:t>
            </a:r>
            <a14:m>
              <m:oMath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-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200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z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200</m:t>
                </m:r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</m:oMath>
            </a14:m>
            <a:r>
              <a:t> and </a:t>
            </a:r>
            <a14:m>
              <m:oMath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2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</a:p>
        </p:txBody>
      </p:sp>
      <p:grpSp>
        <p:nvGrpSpPr>
          <p:cNvPr id="350" name="Initial and boundary condition"/>
          <p:cNvGrpSpPr/>
          <p:nvPr/>
        </p:nvGrpSpPr>
        <p:grpSpPr>
          <a:xfrm>
            <a:off x="6048281" y="70110"/>
            <a:ext cx="11176070" cy="1679839"/>
            <a:chOff x="0" y="0"/>
            <a:chExt cx="11176069" cy="1679837"/>
          </a:xfrm>
        </p:grpSpPr>
        <p:sp>
          <p:nvSpPr>
            <p:cNvPr id="349" name="Initial and boundary condition"/>
            <p:cNvSpPr txBox="1"/>
            <p:nvPr/>
          </p:nvSpPr>
          <p:spPr>
            <a:xfrm>
              <a:off x="215900" y="139700"/>
              <a:ext cx="10744270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Initial and boundary condition</a:t>
              </a:r>
            </a:p>
          </p:txBody>
        </p:sp>
        <p:pic>
          <p:nvPicPr>
            <p:cNvPr id="348" name="Initial and boundary condition Initial and boundary condition" descr="Initial and boundary condition Initial and boundary condi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1176070" cy="1679838"/>
            </a:xfrm>
            <a:prstGeom prst="rect">
              <a:avLst/>
            </a:prstGeom>
            <a:effectLst/>
          </p:spPr>
        </p:pic>
      </p:grpSp>
      <p:sp>
        <p:nvSpPr>
          <p:cNvPr id="351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352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Screenshot 2025-03-09 at 8.43.28 AM.png" descr="Screenshot 2025-03-09 at 8.43.2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15557" y="7778015"/>
            <a:ext cx="12869990" cy="4640852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(Aktar + 2023, 2024)"/>
          <p:cNvSpPr txBox="1"/>
          <p:nvPr/>
        </p:nvSpPr>
        <p:spPr>
          <a:xfrm>
            <a:off x="15961109" y="12089093"/>
            <a:ext cx="5128041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</a:t>
            </a:r>
            <a:r>
              <a:rPr b="1">
                <a:solidFill>
                  <a:schemeClr val="accent1"/>
                </a:solidFill>
              </a:rPr>
              <a:t>Aktar + 2023, 2024</a:t>
            </a:r>
            <a:r>
              <a:t>)</a:t>
            </a:r>
          </a:p>
        </p:txBody>
      </p:sp>
      <p:pic>
        <p:nvPicPr>
          <p:cNvPr id="355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lide Number"/>
          <p:cNvSpPr txBox="1"/>
          <p:nvPr>
            <p:ph type="sldNum" sz="quarter" idx="2"/>
          </p:nvPr>
        </p:nvSpPr>
        <p:spPr>
          <a:xfrm>
            <a:off x="12017019" y="13081000"/>
            <a:ext cx="337262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60" name="Initial  equilibrium Torus"/>
          <p:cNvGrpSpPr/>
          <p:nvPr/>
        </p:nvGrpSpPr>
        <p:grpSpPr>
          <a:xfrm>
            <a:off x="7218483" y="2420"/>
            <a:ext cx="9122538" cy="1745616"/>
            <a:chOff x="0" y="0"/>
            <a:chExt cx="9122536" cy="1745614"/>
          </a:xfrm>
        </p:grpSpPr>
        <p:sp>
          <p:nvSpPr>
            <p:cNvPr id="359" name="Initial  equilibrium Torus"/>
            <p:cNvSpPr txBox="1"/>
            <p:nvPr/>
          </p:nvSpPr>
          <p:spPr>
            <a:xfrm>
              <a:off x="215900" y="139700"/>
              <a:ext cx="8690737" cy="1186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anela Text Bold"/>
                  <a:ea typeface="Canela Text Bold"/>
                  <a:cs typeface="Canela Text Bold"/>
                  <a:sym typeface="Canela Text Bold"/>
                </a:defRPr>
              </a:lvl1pPr>
            </a:lstStyle>
            <a:p>
              <a:pPr/>
              <a:r>
                <a:t>Initial  equilibrium Torus</a:t>
              </a:r>
            </a:p>
          </p:txBody>
        </p:sp>
        <p:pic>
          <p:nvPicPr>
            <p:cNvPr id="358" name="Initial  equilibrium Torus Initial  equilibrium Torus" descr="Initial  equilibrium Torus Initial  equilibrium Torus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122537" cy="1745615"/>
            </a:xfrm>
            <a:prstGeom prst="rect">
              <a:avLst/>
            </a:prstGeom>
            <a:effectLst/>
          </p:spPr>
        </p:pic>
      </p:grpSp>
      <p:sp>
        <p:nvSpPr>
          <p:cNvPr id="361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362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initial-dens-eta-1e3.jpg" descr="initial-dens-eta-1e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4638" y="1623657"/>
            <a:ext cx="12922422" cy="10297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nitial-temp-eta-1e3.jpg" descr="initial-temp-eta-1e3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55362" y="1563728"/>
            <a:ext cx="13072832" cy="1041741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Aktar, Pan &amp; Okuda; ApJ (under review)"/>
          <p:cNvSpPr txBox="1"/>
          <p:nvPr/>
        </p:nvSpPr>
        <p:spPr>
          <a:xfrm>
            <a:off x="13426034" y="12369337"/>
            <a:ext cx="819538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500">
                <a:solidFill>
                  <a:schemeClr val="accent1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Aktar, Pan &amp; Okuda; ApJ (under review) </a:t>
            </a:r>
          </a:p>
        </p:txBody>
      </p:sp>
      <p:pic>
        <p:nvPicPr>
          <p:cNvPr id="366" name="ASROC-logo.png" descr="ASROC-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lide Number"/>
          <p:cNvSpPr txBox="1"/>
          <p:nvPr>
            <p:ph type="sldNum" sz="quarter" idx="2"/>
          </p:nvPr>
        </p:nvSpPr>
        <p:spPr>
          <a:xfrm>
            <a:off x="11995365" y="13081000"/>
            <a:ext cx="38057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71" name="All simulation models"/>
          <p:cNvGrpSpPr/>
          <p:nvPr/>
        </p:nvGrpSpPr>
        <p:grpSpPr>
          <a:xfrm>
            <a:off x="8443793" y="70110"/>
            <a:ext cx="7632218" cy="1679839"/>
            <a:chOff x="0" y="0"/>
            <a:chExt cx="7632217" cy="1679837"/>
          </a:xfrm>
        </p:grpSpPr>
        <p:sp>
          <p:nvSpPr>
            <p:cNvPr id="370" name="All simulation models"/>
            <p:cNvSpPr txBox="1"/>
            <p:nvPr/>
          </p:nvSpPr>
          <p:spPr>
            <a:xfrm>
              <a:off x="215900" y="139700"/>
              <a:ext cx="7200418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All simulation models</a:t>
              </a:r>
            </a:p>
          </p:txBody>
        </p:sp>
        <p:pic>
          <p:nvPicPr>
            <p:cNvPr id="369" name="All simulation models All simulation models" descr="All simulation models All simulation models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632218" cy="1679838"/>
            </a:xfrm>
            <a:prstGeom prst="rect">
              <a:avLst/>
            </a:prstGeom>
            <a:effectLst/>
          </p:spPr>
        </p:pic>
      </p:grpSp>
      <p:sp>
        <p:nvSpPr>
          <p:cNvPr id="372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373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Screenshot 2025-03-09 at 8.43.31 AM.png" descr="Screenshot 2025-03-09 at 8.43.31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86274" y="2055161"/>
            <a:ext cx="18528560" cy="9605678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Our simulation model could achieve higher spatial resolutions than GRMHD simulations for a given computing resource."/>
          <p:cNvSpPr txBox="1"/>
          <p:nvPr/>
        </p:nvSpPr>
        <p:spPr>
          <a:xfrm rot="20100000">
            <a:off x="4803131" y="6644141"/>
            <a:ext cx="15368682" cy="1542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000">
                <a:solidFill>
                  <a:schemeClr val="accent5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Our simulation model could achieve higher spatial resolutions than GRMHD simulations for a given computing resource.</a:t>
            </a:r>
          </a:p>
        </p:txBody>
      </p:sp>
      <p:pic>
        <p:nvPicPr>
          <p:cNvPr id="376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Aktar, Pan &amp; Okuda; ApJ (under review)"/>
          <p:cNvSpPr txBox="1"/>
          <p:nvPr/>
        </p:nvSpPr>
        <p:spPr>
          <a:xfrm>
            <a:off x="13426034" y="12369337"/>
            <a:ext cx="819538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500">
                <a:solidFill>
                  <a:schemeClr val="accent1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Aktar, Pan &amp; Okuda; ApJ (under review)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compare_accretion_rate_vary_eta.pdf" descr="compare_accretion_rate_vary_et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49" y="1516524"/>
            <a:ext cx="10167681" cy="11862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compare_mag_flux_vary_eta.pdf" descr="compare_mag_flux_vary_et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1226" y="1470353"/>
            <a:ext cx="10167681" cy="11862295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lide Number"/>
          <p:cNvSpPr txBox="1"/>
          <p:nvPr>
            <p:ph type="sldNum" sz="quarter" idx="2"/>
          </p:nvPr>
        </p:nvSpPr>
        <p:spPr>
          <a:xfrm>
            <a:off x="11988380" y="13081000"/>
            <a:ext cx="39454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84" name="Comparison of 2D and 3D model"/>
          <p:cNvGrpSpPr/>
          <p:nvPr/>
        </p:nvGrpSpPr>
        <p:grpSpPr>
          <a:xfrm>
            <a:off x="6265882" y="35309"/>
            <a:ext cx="11317595" cy="1679839"/>
            <a:chOff x="0" y="0"/>
            <a:chExt cx="11317594" cy="1679837"/>
          </a:xfrm>
        </p:grpSpPr>
        <p:sp>
          <p:nvSpPr>
            <p:cNvPr id="383" name="Comparison of 2D and 3D model"/>
            <p:cNvSpPr txBox="1"/>
            <p:nvPr/>
          </p:nvSpPr>
          <p:spPr>
            <a:xfrm>
              <a:off x="215900" y="139700"/>
              <a:ext cx="10885795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Comparison of 2D and 3D model</a:t>
              </a:r>
            </a:p>
          </p:txBody>
        </p:sp>
        <p:pic>
          <p:nvPicPr>
            <p:cNvPr id="382" name="Comparison of 2D and 3D model Comparison of 2D and 3D model" descr="Comparison of 2D and 3D model Comparison of 2D and 3D model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317595" cy="1679838"/>
            </a:xfrm>
            <a:prstGeom prst="rect">
              <a:avLst/>
            </a:prstGeom>
            <a:effectLst/>
          </p:spPr>
        </p:pic>
      </p:grpSp>
      <p:sp>
        <p:nvSpPr>
          <p:cNvPr id="385" name="Mass accretion rate"/>
          <p:cNvSpPr txBox="1"/>
          <p:nvPr/>
        </p:nvSpPr>
        <p:spPr>
          <a:xfrm>
            <a:off x="2514890" y="1500052"/>
            <a:ext cx="518217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Mass accretion rate </a:t>
            </a:r>
          </a:p>
        </p:txBody>
      </p:sp>
      <p:sp>
        <p:nvSpPr>
          <p:cNvPr id="386" name="MAD parameter"/>
          <p:cNvSpPr txBox="1"/>
          <p:nvPr/>
        </p:nvSpPr>
        <p:spPr>
          <a:xfrm>
            <a:off x="12267945" y="1500052"/>
            <a:ext cx="446808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MAD parameter </a:t>
            </a:r>
          </a:p>
        </p:txBody>
      </p:sp>
      <p:sp>
        <p:nvSpPr>
          <p:cNvPr id="387" name="Mass accretion rate deviates for 3D model from 2D after initial time…"/>
          <p:cNvSpPr txBox="1"/>
          <p:nvPr/>
        </p:nvSpPr>
        <p:spPr>
          <a:xfrm>
            <a:off x="19111013" y="3486263"/>
            <a:ext cx="5182177" cy="27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Mass accretion rate deviates for 3D model from 2D after initial time </a:t>
            </a:r>
            <a14:m>
              <m:oMath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t</m:t>
                </m:r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≥</m:t>
                </m:r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1000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sub>
                </m:sSub>
              </m:oMath>
            </a14:m>
          </a:p>
          <a:p>
            <a:pPr algn="l">
              <a:defRPr sz="3500">
                <a:solidFill>
                  <a:schemeClr val="accent5">
                    <a:hueOff val="128995"/>
                    <a:satOff val="10158"/>
                    <a:lumOff val="-13824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due to non-axisymmetric effects.</a:t>
            </a:r>
          </a:p>
        </p:txBody>
      </p:sp>
      <p:sp>
        <p:nvSpPr>
          <p:cNvPr id="388" name="Line"/>
          <p:cNvSpPr/>
          <p:nvPr/>
        </p:nvSpPr>
        <p:spPr>
          <a:xfrm flipV="1">
            <a:off x="17323939" y="1919011"/>
            <a:ext cx="1904172" cy="1904172"/>
          </a:xfrm>
          <a:prstGeom prst="line">
            <a:avLst/>
          </a:prstGeom>
          <a:ln w="63500">
            <a:solidFill>
              <a:schemeClr val="accent1">
                <a:lumOff val="13575"/>
              </a:schemeClr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9" name="Equation"/>
          <p:cNvSpPr txBox="1"/>
          <p:nvPr/>
        </p:nvSpPr>
        <p:spPr>
          <a:xfrm>
            <a:off x="19166061" y="1150499"/>
            <a:ext cx="1694935" cy="47967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limUp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lim>
                          <m:r>
                            <a:rPr xmlns:a="http://schemas.openxmlformats.org/drawingml/2006/main"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3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acc</m:t>
                      </m:r>
                    </m:sub>
                  </m:sSub>
                  <m:r>
                    <a:rPr xmlns:a="http://schemas.openxmlformats.org/drawingml/2006/main" sz="3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50</m:t>
                  </m:r>
                </m:oMath>
              </m:oMathPara>
            </a14:m>
            <a:endParaRPr sz="3400"/>
          </a:p>
        </p:txBody>
      </p:sp>
      <p:sp>
        <p:nvSpPr>
          <p:cNvPr id="390" name="All the models belong to MAD state."/>
          <p:cNvSpPr txBox="1"/>
          <p:nvPr/>
        </p:nvSpPr>
        <p:spPr>
          <a:xfrm>
            <a:off x="18966274" y="9887521"/>
            <a:ext cx="5182178" cy="1098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All the models belong to MAD state.</a:t>
            </a:r>
          </a:p>
        </p:txBody>
      </p:sp>
      <p:pic>
        <p:nvPicPr>
          <p:cNvPr id="391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We observe flux eruptions events."/>
          <p:cNvSpPr txBox="1"/>
          <p:nvPr/>
        </p:nvSpPr>
        <p:spPr>
          <a:xfrm>
            <a:off x="19111013" y="7134093"/>
            <a:ext cx="5182177" cy="1098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We observe flux eruptions events.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compare_beta_vary_eta.pdf" descr="compare_beta_vary_et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805" y="1838730"/>
            <a:ext cx="10315584" cy="12034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compare_mag_energy_vary_eta.pdf" descr="compare_mag_energy_vary_et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95533" y="1891284"/>
            <a:ext cx="10181947" cy="11878938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lide Number"/>
          <p:cNvSpPr txBox="1"/>
          <p:nvPr>
            <p:ph type="sldNum" sz="quarter" idx="2"/>
          </p:nvPr>
        </p:nvSpPr>
        <p:spPr>
          <a:xfrm>
            <a:off x="11989358" y="13081000"/>
            <a:ext cx="392584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99" name="Alternate way to identify MAD state"/>
          <p:cNvGrpSpPr/>
          <p:nvPr/>
        </p:nvGrpSpPr>
        <p:grpSpPr>
          <a:xfrm>
            <a:off x="5574328" y="35309"/>
            <a:ext cx="14342597" cy="1679839"/>
            <a:chOff x="0" y="0"/>
            <a:chExt cx="14342595" cy="1679837"/>
          </a:xfrm>
        </p:grpSpPr>
        <p:sp>
          <p:nvSpPr>
            <p:cNvPr id="398" name="Alternate way to identify MAD state"/>
            <p:cNvSpPr txBox="1"/>
            <p:nvPr/>
          </p:nvSpPr>
          <p:spPr>
            <a:xfrm>
              <a:off x="215900" y="139700"/>
              <a:ext cx="13910796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Alternate way to identify MAD state</a:t>
              </a:r>
            </a:p>
          </p:txBody>
        </p:sp>
        <p:pic>
          <p:nvPicPr>
            <p:cNvPr id="397" name="Alternate way to identify MAD state Alternate way to identify MAD state" descr="Alternate way to identify MAD state Alternate way to identify MAD stat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4342596" cy="1679838"/>
            </a:xfrm>
            <a:prstGeom prst="rect">
              <a:avLst/>
            </a:prstGeom>
            <a:effectLst/>
          </p:spPr>
        </p:pic>
      </p:grpSp>
      <p:sp>
        <p:nvSpPr>
          <p:cNvPr id="400" name="Magnetized energy"/>
          <p:cNvSpPr txBox="1"/>
          <p:nvPr/>
        </p:nvSpPr>
        <p:spPr>
          <a:xfrm>
            <a:off x="12361553" y="1644979"/>
            <a:ext cx="5049907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Magnetized energy </a:t>
            </a:r>
          </a:p>
        </p:txBody>
      </p:sp>
      <p:sp>
        <p:nvSpPr>
          <p:cNvPr id="401" name="Average plasma-beta"/>
          <p:cNvSpPr txBox="1"/>
          <p:nvPr/>
        </p:nvSpPr>
        <p:spPr>
          <a:xfrm>
            <a:off x="2429089" y="1644979"/>
            <a:ext cx="548495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 Average plasma-beta </a:t>
            </a:r>
          </a:p>
        </p:txBody>
      </p:sp>
      <p:sp>
        <p:nvSpPr>
          <p:cNvPr id="402" name="Equation"/>
          <p:cNvSpPr txBox="1"/>
          <p:nvPr/>
        </p:nvSpPr>
        <p:spPr>
          <a:xfrm>
            <a:off x="2979066" y="533066"/>
            <a:ext cx="2057930" cy="11759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β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</m:num>
                    <m:den>
                      <m:sSup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4000"/>
          </a:p>
        </p:txBody>
      </p:sp>
      <p:sp>
        <p:nvSpPr>
          <p:cNvPr id="403" name="Line"/>
          <p:cNvSpPr/>
          <p:nvPr/>
        </p:nvSpPr>
        <p:spPr>
          <a:xfrm flipV="1">
            <a:off x="7261708" y="2394578"/>
            <a:ext cx="1171732" cy="1849572"/>
          </a:xfrm>
          <a:prstGeom prst="line">
            <a:avLst/>
          </a:prstGeom>
          <a:ln w="63500">
            <a:solidFill>
              <a:schemeClr val="accent1">
                <a:lumOff val="13575"/>
              </a:schemeClr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4" name="Equation"/>
          <p:cNvSpPr txBox="1"/>
          <p:nvPr/>
        </p:nvSpPr>
        <p:spPr>
          <a:xfrm>
            <a:off x="8587004" y="2210357"/>
            <a:ext cx="941565" cy="38128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β</m:t>
                  </m:r>
                  <m:r>
                    <a:rPr xmlns:a="http://schemas.openxmlformats.org/drawingml/2006/main" sz="3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3400"/>
          </a:p>
        </p:txBody>
      </p:sp>
      <p:sp>
        <p:nvSpPr>
          <p:cNvPr id="405" name="MAD state:…"/>
          <p:cNvSpPr txBox="1"/>
          <p:nvPr/>
        </p:nvSpPr>
        <p:spPr>
          <a:xfrm>
            <a:off x="19147432" y="6205115"/>
            <a:ext cx="5182178" cy="2195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MAD state: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β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ave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≲</m:t>
                </m:r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</a:p>
          <a:p>
            <a: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magnetic pressure </a:t>
            </a:r>
            <a14:m>
              <m:oMath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≲</m:t>
                </m:r>
              </m:oMath>
            </a14:m>
            <a:r>
              <a:t> gas pressure</a:t>
            </a:r>
          </a:p>
        </p:txBody>
      </p:sp>
      <p:pic>
        <p:nvPicPr>
          <p:cNvPr id="406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lide Number"/>
          <p:cNvSpPr txBox="1"/>
          <p:nvPr>
            <p:ph type="sldNum" sz="quarter" idx="2"/>
          </p:nvPr>
        </p:nvSpPr>
        <p:spPr>
          <a:xfrm>
            <a:off x="11990755" y="13081000"/>
            <a:ext cx="38979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11" name="2D flow: density and magnetization distribution"/>
          <p:cNvGrpSpPr/>
          <p:nvPr/>
        </p:nvGrpSpPr>
        <p:grpSpPr>
          <a:xfrm>
            <a:off x="3556958" y="35309"/>
            <a:ext cx="16445589" cy="1679839"/>
            <a:chOff x="0" y="0"/>
            <a:chExt cx="16445588" cy="1679837"/>
          </a:xfrm>
        </p:grpSpPr>
        <p:sp>
          <p:nvSpPr>
            <p:cNvPr id="410" name="2D flow: density and magnetization distribution"/>
            <p:cNvSpPr txBox="1"/>
            <p:nvPr/>
          </p:nvSpPr>
          <p:spPr>
            <a:xfrm>
              <a:off x="215899" y="139700"/>
              <a:ext cx="16013790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2D flow: density and magnetization distribution</a:t>
              </a:r>
            </a:p>
          </p:txBody>
        </p:sp>
        <p:pic>
          <p:nvPicPr>
            <p:cNvPr id="409" name="2D flow: density and magnetization distribution 2D flow: density and magnetization distribution" descr="2D flow: density and magnetization distribution 2D flow: density and magnetization distribu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16445590" cy="1679838"/>
            </a:xfrm>
            <a:prstGeom prst="rect">
              <a:avLst/>
            </a:prstGeom>
            <a:effectLst/>
          </p:spPr>
        </p:pic>
      </p:grpSp>
      <p:sp>
        <p:nvSpPr>
          <p:cNvPr id="412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413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Reduce MRI turbulence in the higher resistive flow."/>
          <p:cNvSpPr txBox="1"/>
          <p:nvPr/>
        </p:nvSpPr>
        <p:spPr>
          <a:xfrm>
            <a:off x="5940942" y="11717604"/>
            <a:ext cx="9401555" cy="59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Reduce MRI turbulence in the higher resistive flow.</a:t>
            </a:r>
          </a:p>
        </p:txBody>
      </p:sp>
      <p:sp>
        <p:nvSpPr>
          <p:cNvPr id="415" name="magnetization parameter is notably high  in the jet region  ."/>
          <p:cNvSpPr txBox="1"/>
          <p:nvPr/>
        </p:nvSpPr>
        <p:spPr>
          <a:xfrm>
            <a:off x="5940942" y="12366075"/>
            <a:ext cx="13150980" cy="641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magnetization parameter is notably high  in the jet region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σ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≥</m:t>
                </m:r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</m:t>
                </m:r>
              </m:oMath>
            </a14:m>
            <a:r>
              <a:t>.</a:t>
            </a:r>
          </a:p>
        </p:txBody>
      </p:sp>
      <p:sp>
        <p:nvSpPr>
          <p:cNvPr id="416" name="Equation"/>
          <p:cNvSpPr txBox="1"/>
          <p:nvPr/>
        </p:nvSpPr>
        <p:spPr>
          <a:xfrm>
            <a:off x="21899477" y="8540694"/>
            <a:ext cx="1680180" cy="11794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sub>
                  </m:sSub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den>
                  </m:f>
                </m:oMath>
              </m:oMathPara>
            </a14:m>
            <a:endParaRPr sz="3700"/>
          </a:p>
        </p:txBody>
      </p:sp>
      <p:pic>
        <p:nvPicPr>
          <p:cNvPr id="417" name="Screenshot 2025-03-09 at 8.50.56 AM.png" descr="Screenshot 2025-03-09 at 8.50.5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5609" y="1630130"/>
            <a:ext cx="20584021" cy="10100140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Equation"/>
          <p:cNvSpPr txBox="1"/>
          <p:nvPr/>
        </p:nvSpPr>
        <p:spPr>
          <a:xfrm>
            <a:off x="21062191" y="996281"/>
            <a:ext cx="2293653" cy="56457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8500</m:t>
                  </m:r>
                  <m:sSub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sub>
                  </m:sSub>
                </m:oMath>
              </m:oMathPara>
            </a14:m>
            <a:endParaRPr sz="4100"/>
          </a:p>
        </p:txBody>
      </p:sp>
      <p:pic>
        <p:nvPicPr>
          <p:cNvPr id="419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lide Number"/>
          <p:cNvSpPr txBox="1"/>
          <p:nvPr>
            <p:ph type="sldNum" sz="quarter" idx="2"/>
          </p:nvPr>
        </p:nvSpPr>
        <p:spPr>
          <a:xfrm>
            <a:off x="11986285" y="13081000"/>
            <a:ext cx="39873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24" name="Magnetic Reconnection: Plasmoid formation"/>
          <p:cNvGrpSpPr/>
          <p:nvPr/>
        </p:nvGrpSpPr>
        <p:grpSpPr>
          <a:xfrm>
            <a:off x="3854856" y="2420"/>
            <a:ext cx="15849792" cy="1745616"/>
            <a:chOff x="0" y="0"/>
            <a:chExt cx="15849790" cy="1745614"/>
          </a:xfrm>
        </p:grpSpPr>
        <p:sp>
          <p:nvSpPr>
            <p:cNvPr id="423" name="Magnetic Reconnection: Plasmoid formation"/>
            <p:cNvSpPr txBox="1"/>
            <p:nvPr/>
          </p:nvSpPr>
          <p:spPr>
            <a:xfrm>
              <a:off x="215899" y="139700"/>
              <a:ext cx="15417992" cy="1186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anela Text Bold"/>
                  <a:ea typeface="Canela Text Bold"/>
                  <a:cs typeface="Canela Text Bold"/>
                  <a:sym typeface="Canela Text Bold"/>
                </a:defRPr>
              </a:lvl1pPr>
            </a:lstStyle>
            <a:p>
              <a:pPr/>
              <a:r>
                <a:t>Magnetic Reconnection: Plasmoid formation</a:t>
              </a:r>
            </a:p>
          </p:txBody>
        </p:sp>
        <p:pic>
          <p:nvPicPr>
            <p:cNvPr id="422" name="Magnetic Reconnection: Plasmoid formation Magnetic Reconnection: Plasmoid formation" descr="Magnetic Reconnection: Plasmoid formation Magnetic Reconnection: Plasmoid forma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15849792" cy="1745615"/>
            </a:xfrm>
            <a:prstGeom prst="rect">
              <a:avLst/>
            </a:prstGeom>
            <a:effectLst/>
          </p:spPr>
        </p:pic>
      </p:grpSp>
      <p:sp>
        <p:nvSpPr>
          <p:cNvPr id="425" name="In a plasma, oppositely directed magnetic field lines are forced together            when they get close enough             the field lines can break and reconnect           converting magnetic energy into kinetic energy and heat."/>
          <p:cNvSpPr txBox="1"/>
          <p:nvPr/>
        </p:nvSpPr>
        <p:spPr>
          <a:xfrm>
            <a:off x="1088256" y="1773774"/>
            <a:ext cx="22277285" cy="2058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 a plasma, oppositely directed magnetic field lines are forced together            when they get close enough             the field lines can break and reconnect           converting magnetic energy into kinetic energy and heat.</a:t>
            </a:r>
          </a:p>
        </p:txBody>
      </p:sp>
      <p:sp>
        <p:nvSpPr>
          <p:cNvPr id="426" name="Dingbat Diamond"/>
          <p:cNvSpPr/>
          <p:nvPr/>
        </p:nvSpPr>
        <p:spPr>
          <a:xfrm>
            <a:off x="728605" y="2001487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427" name="Line"/>
          <p:cNvSpPr/>
          <p:nvPr/>
        </p:nvSpPr>
        <p:spPr>
          <a:xfrm>
            <a:off x="17783903" y="2144362"/>
            <a:ext cx="1296135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8" name="Line"/>
          <p:cNvSpPr/>
          <p:nvPr/>
        </p:nvSpPr>
        <p:spPr>
          <a:xfrm>
            <a:off x="4449711" y="2803035"/>
            <a:ext cx="1296135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9" name="Line"/>
          <p:cNvSpPr/>
          <p:nvPr/>
        </p:nvSpPr>
        <p:spPr>
          <a:xfrm>
            <a:off x="14976126" y="2815964"/>
            <a:ext cx="1296135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0" name="If the reconnection mechanism speeds up           the plasma becomes unstable          small and isolated regions of magnetic flux (plasmoids) are formed."/>
          <p:cNvSpPr txBox="1"/>
          <p:nvPr/>
        </p:nvSpPr>
        <p:spPr>
          <a:xfrm>
            <a:off x="1106911" y="4039194"/>
            <a:ext cx="22277285" cy="139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If the reconnection mechanism speeds up           the plasma becomes unstable          small and isolated regions of magnetic flux (</a:t>
            </a:r>
            <a:r>
              <a:rPr>
                <a:solidFill>
                  <a:schemeClr val="accent5"/>
                </a:solidFill>
              </a:rPr>
              <a:t>plasmoids</a:t>
            </a:r>
            <a:r>
              <a:t>) are formed.</a:t>
            </a:r>
          </a:p>
        </p:txBody>
      </p:sp>
      <p:sp>
        <p:nvSpPr>
          <p:cNvPr id="431" name="Dingbat Diamond"/>
          <p:cNvSpPr/>
          <p:nvPr/>
        </p:nvSpPr>
        <p:spPr>
          <a:xfrm>
            <a:off x="746182" y="4226561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432" name="Line"/>
          <p:cNvSpPr/>
          <p:nvPr/>
        </p:nvSpPr>
        <p:spPr>
          <a:xfrm>
            <a:off x="10755850" y="4466705"/>
            <a:ext cx="1296135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33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434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reconnetion-diagram.png" descr="reconnetion-diagr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29959" y="5550758"/>
            <a:ext cx="11772901" cy="74168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chematic diagram of magnetic reconnection"/>
          <p:cNvSpPr txBox="1"/>
          <p:nvPr/>
        </p:nvSpPr>
        <p:spPr>
          <a:xfrm>
            <a:off x="16811547" y="8324590"/>
            <a:ext cx="6358457" cy="139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Schematic diagram of magnetic reconnection</a:t>
            </a:r>
          </a:p>
        </p:txBody>
      </p:sp>
      <p:sp>
        <p:nvSpPr>
          <p:cNvPr id="437" name="Line"/>
          <p:cNvSpPr/>
          <p:nvPr/>
        </p:nvSpPr>
        <p:spPr>
          <a:xfrm>
            <a:off x="18817614" y="4466705"/>
            <a:ext cx="1296135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38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Screenshot 2025-03-09 at 8.52.11 AM.png" descr="Screenshot 2025-03-09 at 8.52.1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865" y="1533486"/>
            <a:ext cx="21161192" cy="10185207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lide Number"/>
          <p:cNvSpPr txBox="1"/>
          <p:nvPr>
            <p:ph type="sldNum" sz="quarter" idx="2"/>
          </p:nvPr>
        </p:nvSpPr>
        <p:spPr>
          <a:xfrm>
            <a:off x="11999417" y="13081000"/>
            <a:ext cx="37246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2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443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6" name="2D flow: temperature and current density distribution"/>
          <p:cNvGrpSpPr/>
          <p:nvPr/>
        </p:nvGrpSpPr>
        <p:grpSpPr>
          <a:xfrm>
            <a:off x="2450935" y="35309"/>
            <a:ext cx="18657635" cy="1679839"/>
            <a:chOff x="0" y="0"/>
            <a:chExt cx="18657633" cy="1679837"/>
          </a:xfrm>
        </p:grpSpPr>
        <p:sp>
          <p:nvSpPr>
            <p:cNvPr id="445" name="2D flow: temperature and current density distribution"/>
            <p:cNvSpPr txBox="1"/>
            <p:nvPr/>
          </p:nvSpPr>
          <p:spPr>
            <a:xfrm>
              <a:off x="215899" y="139700"/>
              <a:ext cx="18225835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2D flow: temperature and current density distribution</a:t>
              </a:r>
            </a:p>
          </p:txBody>
        </p:sp>
        <p:pic>
          <p:nvPicPr>
            <p:cNvPr id="444" name="2D flow: temperature and current density distribution 2D flow: temperature and current density distribution" descr="2D flow: temperature and current density distribution 2D flow: temperature and current density distributi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8657635" cy="1679838"/>
            </a:xfrm>
            <a:prstGeom prst="rect">
              <a:avLst/>
            </a:prstGeom>
            <a:effectLst/>
          </p:spPr>
        </p:pic>
      </p:grpSp>
      <p:sp>
        <p:nvSpPr>
          <p:cNvPr id="447" name="Plasmoids are formed in low resistive flow"/>
          <p:cNvSpPr txBox="1"/>
          <p:nvPr/>
        </p:nvSpPr>
        <p:spPr>
          <a:xfrm>
            <a:off x="6574999" y="11811349"/>
            <a:ext cx="9895121" cy="620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Plasmoids are formed in low resistive flow </a:t>
            </a:r>
            <a14:m>
              <m:oMath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η</m:t>
                </m:r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≤</m:t>
                </m:r>
                <m:sSup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</a:p>
        </p:txBody>
      </p:sp>
      <p:sp>
        <p:nvSpPr>
          <p:cNvPr id="448" name="Line"/>
          <p:cNvSpPr/>
          <p:nvPr/>
        </p:nvSpPr>
        <p:spPr>
          <a:xfrm flipH="1">
            <a:off x="10911049" y="2574633"/>
            <a:ext cx="4752737" cy="3881352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9" name="plasmoids"/>
          <p:cNvSpPr txBox="1"/>
          <p:nvPr/>
        </p:nvSpPr>
        <p:spPr>
          <a:xfrm>
            <a:off x="10071556" y="6308641"/>
            <a:ext cx="1941957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plasmoids</a:t>
            </a:r>
          </a:p>
        </p:txBody>
      </p:sp>
      <p:sp>
        <p:nvSpPr>
          <p:cNvPr id="450" name="Line"/>
          <p:cNvSpPr/>
          <p:nvPr/>
        </p:nvSpPr>
        <p:spPr>
          <a:xfrm>
            <a:off x="8428157" y="4965901"/>
            <a:ext cx="2497276" cy="150072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51" name="Current density is very high near the horizon for MAD state."/>
          <p:cNvSpPr txBox="1"/>
          <p:nvPr/>
        </p:nvSpPr>
        <p:spPr>
          <a:xfrm>
            <a:off x="6574999" y="12461126"/>
            <a:ext cx="10989081" cy="590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Current density is very high near the horizon for MAD state.</a:t>
            </a:r>
          </a:p>
        </p:txBody>
      </p:sp>
      <p:sp>
        <p:nvSpPr>
          <p:cNvPr id="452" name="Equation"/>
          <p:cNvSpPr txBox="1"/>
          <p:nvPr/>
        </p:nvSpPr>
        <p:spPr>
          <a:xfrm>
            <a:off x="21551321" y="1289205"/>
            <a:ext cx="2293653" cy="56457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8500</m:t>
                  </m:r>
                  <m:sSub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sub>
                  </m:sSub>
                </m:oMath>
              </m:oMathPara>
            </a14:m>
            <a:endParaRPr sz="4100"/>
          </a:p>
        </p:txBody>
      </p:sp>
      <p:sp>
        <p:nvSpPr>
          <p:cNvPr id="453" name="Ripperda + (2020, 2022)"/>
          <p:cNvSpPr txBox="1"/>
          <p:nvPr/>
        </p:nvSpPr>
        <p:spPr>
          <a:xfrm>
            <a:off x="16570315" y="11794550"/>
            <a:ext cx="4689092" cy="59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3500">
                <a:solidFill>
                  <a:schemeClr val="accent1">
                    <a:lumOff val="13575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Ripperda + (2020, 2022)</a:t>
            </a:r>
          </a:p>
        </p:txBody>
      </p:sp>
      <p:pic>
        <p:nvPicPr>
          <p:cNvPr id="454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Screenshot 2025-03-09 at 8.56.02 AM.png" descr="Screenshot 2025-03-09 at 8.56.0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1271" y="1407302"/>
            <a:ext cx="21810144" cy="10757706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lide Number"/>
          <p:cNvSpPr txBox="1"/>
          <p:nvPr>
            <p:ph type="sldNum" sz="quarter" idx="2"/>
          </p:nvPr>
        </p:nvSpPr>
        <p:spPr>
          <a:xfrm>
            <a:off x="11987961" y="13081000"/>
            <a:ext cx="395378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8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459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2" name="3D flow: density and magnetization distribution"/>
          <p:cNvGrpSpPr/>
          <p:nvPr/>
        </p:nvGrpSpPr>
        <p:grpSpPr>
          <a:xfrm>
            <a:off x="3556958" y="35309"/>
            <a:ext cx="16445589" cy="1679839"/>
            <a:chOff x="0" y="0"/>
            <a:chExt cx="16445588" cy="1679837"/>
          </a:xfrm>
        </p:grpSpPr>
        <p:sp>
          <p:nvSpPr>
            <p:cNvPr id="461" name="3D flow: density and magnetization distribution"/>
            <p:cNvSpPr txBox="1"/>
            <p:nvPr/>
          </p:nvSpPr>
          <p:spPr>
            <a:xfrm>
              <a:off x="215899" y="139700"/>
              <a:ext cx="16013790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3D flow: density and magnetization distribution</a:t>
              </a:r>
            </a:p>
          </p:txBody>
        </p:sp>
        <p:pic>
          <p:nvPicPr>
            <p:cNvPr id="460" name="3D flow: density and magnetization distribution 3D flow: density and magnetization distribution" descr="3D flow: density and magnetization distribution 3D flow: density and magnetization distributio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6445590" cy="1679838"/>
            </a:xfrm>
            <a:prstGeom prst="rect">
              <a:avLst/>
            </a:prstGeom>
            <a:effectLst/>
          </p:spPr>
        </p:pic>
      </p:grpSp>
      <p:sp>
        <p:nvSpPr>
          <p:cNvPr id="463" name="Equation"/>
          <p:cNvSpPr txBox="1"/>
          <p:nvPr/>
        </p:nvSpPr>
        <p:spPr>
          <a:xfrm>
            <a:off x="21116538" y="253876"/>
            <a:ext cx="2293653" cy="56457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8500</m:t>
                  </m:r>
                  <m:sSub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sub>
                  </m:sSub>
                </m:oMath>
              </m:oMathPara>
            </a14:m>
            <a:endParaRPr sz="4100"/>
          </a:p>
        </p:txBody>
      </p:sp>
      <p:sp>
        <p:nvSpPr>
          <p:cNvPr id="464" name="Equation"/>
          <p:cNvSpPr txBox="1"/>
          <p:nvPr/>
        </p:nvSpPr>
        <p:spPr>
          <a:xfrm>
            <a:off x="21116538" y="1051164"/>
            <a:ext cx="1206232" cy="46238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100"/>
          </a:p>
        </p:txBody>
      </p:sp>
      <p:pic>
        <p:nvPicPr>
          <p:cNvPr id="465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lide Number"/>
          <p:cNvSpPr txBox="1"/>
          <p:nvPr>
            <p:ph type="sldNum" sz="quarter" idx="2"/>
          </p:nvPr>
        </p:nvSpPr>
        <p:spPr>
          <a:xfrm>
            <a:off x="11987542" y="13081000"/>
            <a:ext cx="39621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8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469" name="NTHU_logo.png" descr="NTHU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2" name="3D flow: temperature and current density distribution"/>
          <p:cNvGrpSpPr/>
          <p:nvPr/>
        </p:nvGrpSpPr>
        <p:grpSpPr>
          <a:xfrm>
            <a:off x="2450935" y="35309"/>
            <a:ext cx="18657635" cy="1679839"/>
            <a:chOff x="0" y="0"/>
            <a:chExt cx="18657633" cy="1679837"/>
          </a:xfrm>
        </p:grpSpPr>
        <p:sp>
          <p:nvSpPr>
            <p:cNvPr id="471" name="3D flow: temperature and current density distribution"/>
            <p:cNvSpPr txBox="1"/>
            <p:nvPr/>
          </p:nvSpPr>
          <p:spPr>
            <a:xfrm>
              <a:off x="215899" y="139700"/>
              <a:ext cx="18225835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3D flow: temperature and current density distribution</a:t>
              </a:r>
            </a:p>
          </p:txBody>
        </p:sp>
        <p:pic>
          <p:nvPicPr>
            <p:cNvPr id="470" name="3D flow: temperature and current density distribution 3D flow: temperature and current density distribution" descr="3D flow: temperature and current density distribution 3D flow: temperature and current density distribution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8657635" cy="1679838"/>
            </a:xfrm>
            <a:prstGeom prst="rect">
              <a:avLst/>
            </a:prstGeom>
            <a:effectLst/>
          </p:spPr>
        </p:pic>
      </p:grpSp>
      <p:pic>
        <p:nvPicPr>
          <p:cNvPr id="473" name="Screenshot 2025-03-09 at 8.56.48 AM.png" descr="Screenshot 2025-03-09 at 8.56.48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5165" y="1555955"/>
            <a:ext cx="21376887" cy="10306714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Equation"/>
          <p:cNvSpPr txBox="1"/>
          <p:nvPr/>
        </p:nvSpPr>
        <p:spPr>
          <a:xfrm>
            <a:off x="21587553" y="771255"/>
            <a:ext cx="2293652" cy="56457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8500</m:t>
                  </m:r>
                  <m:sSub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sub>
                  </m:sSub>
                </m:oMath>
              </m:oMathPara>
            </a14:m>
            <a:endParaRPr sz="4100"/>
          </a:p>
        </p:txBody>
      </p:sp>
      <p:pic>
        <p:nvPicPr>
          <p:cNvPr id="475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ingbat Diamond"/>
          <p:cNvSpPr/>
          <p:nvPr/>
        </p:nvSpPr>
        <p:spPr>
          <a:xfrm>
            <a:off x="1234085" y="3713957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62" name="My collaborators"/>
          <p:cNvSpPr txBox="1"/>
          <p:nvPr/>
        </p:nvSpPr>
        <p:spPr>
          <a:xfrm>
            <a:off x="1816481" y="1176651"/>
            <a:ext cx="6656785" cy="1079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7000">
                <a:solidFill>
                  <a:schemeClr val="accent5">
                    <a:hueOff val="128995"/>
                    <a:satOff val="10158"/>
                    <a:lumOff val="-13824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My collaborators</a:t>
            </a:r>
          </a:p>
        </p:txBody>
      </p:sp>
      <p:sp>
        <p:nvSpPr>
          <p:cNvPr id="163" name="Prof. Kuo-Chuan Pan"/>
          <p:cNvSpPr txBox="1"/>
          <p:nvPr/>
        </p:nvSpPr>
        <p:spPr>
          <a:xfrm>
            <a:off x="1831330" y="3487970"/>
            <a:ext cx="5423503" cy="73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Prof. Kuo-Chuan Pan</a:t>
            </a:r>
          </a:p>
        </p:txBody>
      </p:sp>
      <p:sp>
        <p:nvSpPr>
          <p:cNvPr id="164" name="Institute of Astronomy, NTHU, Taiwan"/>
          <p:cNvSpPr txBox="1"/>
          <p:nvPr/>
        </p:nvSpPr>
        <p:spPr>
          <a:xfrm>
            <a:off x="1935879" y="5506853"/>
            <a:ext cx="8205838" cy="67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Institute of Astronomy, NTHU, Taiwan</a:t>
            </a:r>
          </a:p>
        </p:txBody>
      </p:sp>
      <p:sp>
        <p:nvSpPr>
          <p:cNvPr id="165" name="Dingbat Diamond"/>
          <p:cNvSpPr/>
          <p:nvPr/>
        </p:nvSpPr>
        <p:spPr>
          <a:xfrm>
            <a:off x="1307104" y="7776456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66" name="Prof. Toru Okuda"/>
          <p:cNvSpPr txBox="1"/>
          <p:nvPr/>
        </p:nvSpPr>
        <p:spPr>
          <a:xfrm>
            <a:off x="1572142" y="7550470"/>
            <a:ext cx="4947758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Prof. Toru Okuda</a:t>
            </a:r>
          </a:p>
        </p:txBody>
      </p:sp>
      <p:sp>
        <p:nvSpPr>
          <p:cNvPr id="167" name="Hokkaido University, Japan"/>
          <p:cNvSpPr txBox="1"/>
          <p:nvPr/>
        </p:nvSpPr>
        <p:spPr>
          <a:xfrm>
            <a:off x="1885017" y="8648286"/>
            <a:ext cx="5894042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Hokkaido University, Japan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2051106" y="13081000"/>
            <a:ext cx="269088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9" name="Computational Explosive Astrophysics Group (CEAG)"/>
          <p:cNvSpPr txBox="1"/>
          <p:nvPr/>
        </p:nvSpPr>
        <p:spPr>
          <a:xfrm>
            <a:off x="2067025" y="4546188"/>
            <a:ext cx="11373918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000">
                <a:solidFill>
                  <a:schemeClr val="accent5">
                    <a:hueOff val="128995"/>
                    <a:satOff val="10158"/>
                    <a:lumOff val="-13824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Computational Explosive Astrophysics Group (CEAG)</a:t>
            </a:r>
          </a:p>
        </p:txBody>
      </p:sp>
      <p:sp>
        <p:nvSpPr>
          <p:cNvPr id="170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171" name="NTHU_logo.png" descr="NTHU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g_2015.jpg" descr="img_20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42716" y="2492262"/>
            <a:ext cx="8699329" cy="4893373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Line"/>
          <p:cNvSpPr/>
          <p:nvPr/>
        </p:nvSpPr>
        <p:spPr>
          <a:xfrm>
            <a:off x="13569354" y="4938996"/>
            <a:ext cx="1579564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74" name="ASROC-logo.png" descr="ASROC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lide Number"/>
          <p:cNvSpPr txBox="1"/>
          <p:nvPr>
            <p:ph type="sldNum" sz="quarter" idx="2"/>
          </p:nvPr>
        </p:nvSpPr>
        <p:spPr>
          <a:xfrm>
            <a:off x="11956668" y="13081000"/>
            <a:ext cx="457963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80" name="3D flow: magnetic field distribution"/>
          <p:cNvGrpSpPr/>
          <p:nvPr/>
        </p:nvGrpSpPr>
        <p:grpSpPr>
          <a:xfrm>
            <a:off x="5565242" y="35309"/>
            <a:ext cx="12429021" cy="1679839"/>
            <a:chOff x="0" y="0"/>
            <a:chExt cx="12429019" cy="1679837"/>
          </a:xfrm>
        </p:grpSpPr>
        <p:sp>
          <p:nvSpPr>
            <p:cNvPr id="479" name="3D flow: magnetic field distribution"/>
            <p:cNvSpPr txBox="1"/>
            <p:nvPr/>
          </p:nvSpPr>
          <p:spPr>
            <a:xfrm>
              <a:off x="215900" y="139700"/>
              <a:ext cx="11997220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3D flow: magnetic field distribution</a:t>
              </a:r>
            </a:p>
          </p:txBody>
        </p:sp>
        <p:pic>
          <p:nvPicPr>
            <p:cNvPr id="478" name="3D flow: magnetic field distribution 3D flow: magnetic field distribution" descr="3D flow: magnetic field distribution 3D flow: magnetic field distribu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429020" cy="1679838"/>
            </a:xfrm>
            <a:prstGeom prst="rect">
              <a:avLst/>
            </a:prstGeom>
            <a:effectLst/>
          </p:spPr>
        </p:pic>
      </p:grpSp>
      <p:sp>
        <p:nvSpPr>
          <p:cNvPr id="481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482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3D-T0.png" descr="3D-T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039" y="1743729"/>
            <a:ext cx="10887762" cy="10228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3D-T60.png" descr="3D-T6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01178" y="1743729"/>
            <a:ext cx="10887762" cy="10228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ASROC-logo.png" descr="ASROC-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Equation"/>
          <p:cNvSpPr txBox="1"/>
          <p:nvPr/>
        </p:nvSpPr>
        <p:spPr>
          <a:xfrm>
            <a:off x="3123457" y="2304957"/>
            <a:ext cx="1838311" cy="68088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00A1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5000" i="1">
                      <a:solidFill>
                        <a:srgbClr val="00A1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5000" i="1">
                      <a:solidFill>
                        <a:srgbClr val="00A1FE"/>
                      </a:solidFill>
                      <a:latin typeface="Cambria Math" panose="02040503050406030204" pitchFamily="18" charset="0"/>
                    </a:rPr>
                    <m:t>0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00A1F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00A1F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sub>
                  </m:sSub>
                </m:oMath>
              </m:oMathPara>
            </a14:m>
            <a:endParaRPr sz="5000">
              <a:solidFill>
                <a:srgbClr val="00A2FF"/>
              </a:solidFill>
            </a:endParaRPr>
          </a:p>
        </p:txBody>
      </p:sp>
      <p:sp>
        <p:nvSpPr>
          <p:cNvPr id="487" name="Equation"/>
          <p:cNvSpPr txBox="1"/>
          <p:nvPr/>
        </p:nvSpPr>
        <p:spPr>
          <a:xfrm>
            <a:off x="14554778" y="2106859"/>
            <a:ext cx="2625128" cy="64719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700" i="1">
                      <a:solidFill>
                        <a:srgbClr val="00A1FE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4700" i="1">
                      <a:solidFill>
                        <a:srgbClr val="00A1FE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700" i="1">
                      <a:solidFill>
                        <a:srgbClr val="00A1FE"/>
                      </a:solidFill>
                      <a:latin typeface="Cambria Math" panose="02040503050406030204" pitchFamily="18" charset="0"/>
                    </a:rPr>
                    <m:t>8500</m:t>
                  </m:r>
                  <m:sSub>
                    <m:e>
                      <m:r>
                        <a:rPr xmlns:a="http://schemas.openxmlformats.org/drawingml/2006/main" sz="4700" i="1">
                          <a:solidFill>
                            <a:srgbClr val="00A1F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A1F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sub>
                  </m:sSub>
                </m:oMath>
              </m:oMathPara>
            </a14:m>
            <a:endParaRPr sz="4700">
              <a:solidFill>
                <a:srgbClr val="00A2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compare_jet_power_vary_eta.pdf" descr="compare_jet_power_vary_et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8060" y="1184422"/>
            <a:ext cx="13238348" cy="11347156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Slide Number"/>
          <p:cNvSpPr txBox="1"/>
          <p:nvPr>
            <p:ph type="sldNum" sz="quarter" idx="2"/>
          </p:nvPr>
        </p:nvSpPr>
        <p:spPr>
          <a:xfrm>
            <a:off x="11995365" y="13081000"/>
            <a:ext cx="38057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1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492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5" name="Jet power vs resistivity"/>
          <p:cNvGrpSpPr/>
          <p:nvPr/>
        </p:nvGrpSpPr>
        <p:grpSpPr>
          <a:xfrm>
            <a:off x="7582788" y="35309"/>
            <a:ext cx="8393929" cy="1679839"/>
            <a:chOff x="0" y="0"/>
            <a:chExt cx="8393927" cy="1679837"/>
          </a:xfrm>
        </p:grpSpPr>
        <p:sp>
          <p:nvSpPr>
            <p:cNvPr id="494" name="Jet power vs resistivity"/>
            <p:cNvSpPr txBox="1"/>
            <p:nvPr/>
          </p:nvSpPr>
          <p:spPr>
            <a:xfrm>
              <a:off x="215900" y="139700"/>
              <a:ext cx="7962129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Jet power vs resistivity</a:t>
              </a:r>
            </a:p>
          </p:txBody>
        </p:sp>
        <p:pic>
          <p:nvPicPr>
            <p:cNvPr id="493" name="Jet power vs resistivity Jet power vs resistivity" descr="Jet power vs resistivity Jet power vs resistivity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393929" cy="1679838"/>
            </a:xfrm>
            <a:prstGeom prst="rect">
              <a:avLst/>
            </a:prstGeom>
            <a:effectLst/>
          </p:spPr>
        </p:pic>
      </p:grpSp>
      <p:sp>
        <p:nvSpPr>
          <p:cNvPr id="496" name="Jet power is given by the eq (Tchekhovskoy + 2010, 2011):"/>
          <p:cNvSpPr txBox="1"/>
          <p:nvPr/>
        </p:nvSpPr>
        <p:spPr>
          <a:xfrm>
            <a:off x="156576" y="2690371"/>
            <a:ext cx="1231009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Jet power is given by the eq (</a:t>
            </a:r>
            <a:r>
              <a:rPr b="1">
                <a:solidFill>
                  <a:schemeClr val="accent1"/>
                </a:solidFill>
              </a:rPr>
              <a:t>Tchekhovskoy + 2010, 2011)</a:t>
            </a:r>
            <a:r>
              <a:t>:</a:t>
            </a:r>
          </a:p>
        </p:txBody>
      </p:sp>
      <p:sp>
        <p:nvSpPr>
          <p:cNvPr id="497" name="Equation"/>
          <p:cNvSpPr txBox="1"/>
          <p:nvPr/>
        </p:nvSpPr>
        <p:spPr>
          <a:xfrm>
            <a:off x="2854209" y="3694626"/>
            <a:ext cx="3663742" cy="7170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jet</m:t>
                      </m:r>
                    </m:sub>
                  </m:sSub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κ</m:t>
                  </m:r>
                  <m:sSubSup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acc</m:t>
                      </m:r>
                    </m:sub>
                    <m:sup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sSubSup>
                    <m:e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  <m:sup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</m:oMath>
              </m:oMathPara>
            </a14:m>
            <a:endParaRPr sz="4500"/>
          </a:p>
        </p:txBody>
      </p:sp>
      <p:sp>
        <p:nvSpPr>
          <p:cNvPr id="498" name="Blandford &amp; Zjanek (1977): BZ jet power:"/>
          <p:cNvSpPr txBox="1"/>
          <p:nvPr/>
        </p:nvSpPr>
        <p:spPr>
          <a:xfrm>
            <a:off x="373966" y="1847159"/>
            <a:ext cx="948910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000">
                <a:solidFill>
                  <a:schemeClr val="accent5">
                    <a:hueOff val="128995"/>
                    <a:satOff val="10158"/>
                    <a:lumOff val="-13824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Blandford &amp; Zjanek (1977): BZ jet power:</a:t>
            </a:r>
          </a:p>
        </p:txBody>
      </p:sp>
      <p:sp>
        <p:nvSpPr>
          <p:cNvPr id="499" name="The average jet power is roughly two order of magnitude higher for low-resistivity flows compared to high-resistivity flows."/>
          <p:cNvSpPr txBox="1"/>
          <p:nvPr/>
        </p:nvSpPr>
        <p:spPr>
          <a:xfrm>
            <a:off x="316407" y="8649608"/>
            <a:ext cx="1199043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The average jet power is roughly two order of magnitude higher for low-resistivity flows compared to high-resistivity flows.</a:t>
            </a:r>
          </a:p>
        </p:txBody>
      </p:sp>
      <p:sp>
        <p:nvSpPr>
          <p:cNvPr id="500" name="Vourellis + (2019)"/>
          <p:cNvSpPr txBox="1"/>
          <p:nvPr/>
        </p:nvSpPr>
        <p:spPr>
          <a:xfrm>
            <a:off x="346032" y="9745264"/>
            <a:ext cx="3454562" cy="59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sz="35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Vourellis + (2019)</a:t>
            </a:r>
          </a:p>
        </p:txBody>
      </p:sp>
      <p:sp>
        <p:nvSpPr>
          <p:cNvPr id="501" name="Our simulation results reveal that jet power is significantly higher in low-resistivity flows compared to high-resistivity flows."/>
          <p:cNvSpPr txBox="1"/>
          <p:nvPr/>
        </p:nvSpPr>
        <p:spPr>
          <a:xfrm>
            <a:off x="316088" y="10795355"/>
            <a:ext cx="11845997" cy="1098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5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Our simulation results reveal that jet power is significantly higher in low-resistivity flows compared to high-resistivity flows.</a:t>
            </a:r>
          </a:p>
        </p:txBody>
      </p:sp>
      <p:pic>
        <p:nvPicPr>
          <p:cNvPr id="502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Where,   depends on the geometry of the magnetic field."/>
          <p:cNvSpPr txBox="1"/>
          <p:nvPr/>
        </p:nvSpPr>
        <p:spPr>
          <a:xfrm>
            <a:off x="153363" y="4681063"/>
            <a:ext cx="11637524" cy="71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Where, </a:t>
            </a:r>
            <a14:m>
              <m:oMath>
                <m:r>
                  <a:rPr xmlns:a="http://schemas.openxmlformats.org/drawingml/2006/main" sz="4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κ</m:t>
                </m:r>
              </m:oMath>
            </a14:m>
            <a:r>
              <a:t> depends on the geometry of the magnetic field.</a:t>
            </a:r>
          </a:p>
        </p:txBody>
      </p:sp>
      <p:sp>
        <p:nvSpPr>
          <p:cNvPr id="504" name=";     ;    is the spin of BH."/>
          <p:cNvSpPr txBox="1"/>
          <p:nvPr/>
        </p:nvSpPr>
        <p:spPr>
          <a:xfrm>
            <a:off x="153363" y="5405529"/>
            <a:ext cx="11637524" cy="11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latin typeface="Times Roman"/>
                <a:ea typeface="Times Roman"/>
                <a:cs typeface="Times Roman"/>
                <a:sym typeface="Times Roman"/>
              </a:defRPr>
            </a:pPr>
            <a14:m>
              <m:oMath>
                <m:sSub>
                  <m:e>
                    <m:r>
                      <m:rPr>
                        <m:sty m:val="p"/>
                      </m:r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Ω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num>
                  <m:den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den>
                </m:f>
              </m:oMath>
            </a14:m>
            <a:r>
              <a:rPr sz="3400"/>
              <a:t>;    </a:t>
            </a:r>
            <a14:m>
              <m:oMath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rad>
                  <m:radPr>
                    <m:ctrl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degHide m:val="on"/>
                  </m:radPr>
                  <m:deg/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sSub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e>
                </m:rad>
              </m:oMath>
            </a14:m>
            <a:r>
              <a:rPr sz="3400"/>
              <a:t>;  </a:t>
            </a:r>
            <a14:m>
              <m:oMath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sub>
                </m:sSub>
              </m:oMath>
            </a14:m>
            <a:r>
              <a:rPr sz="3400"/>
              <a:t> is the spin of BH.</a:t>
            </a:r>
            <a:endParaRPr sz="3400"/>
          </a:p>
        </p:txBody>
      </p:sp>
      <p:sp>
        <p:nvSpPr>
          <p:cNvPr id="505" name="In our model   is only dependent on   ; as   is constant."/>
          <p:cNvSpPr txBox="1"/>
          <p:nvPr/>
        </p:nvSpPr>
        <p:spPr>
          <a:xfrm>
            <a:off x="316088" y="7020367"/>
            <a:ext cx="11191701" cy="71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our model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jet</m:t>
                    </m:r>
                  </m:sub>
                </m:sSub>
              </m:oMath>
            </a14:m>
            <a:r>
              <a:t> is only dependent on </a:t>
            </a:r>
            <a14:m>
              <m:oMath>
                <m:sSubSup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ϕ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acc</m:t>
                    </m:r>
                  </m:sub>
                  <m:sup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</m:oMath>
            </a14:m>
            <a:r>
              <a:t> ; as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</m:t>
                    </m:r>
                  </m:sub>
                </m:sSub>
              </m:oMath>
            </a14:m>
            <a:r>
              <a:t> is constant.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lide Number"/>
          <p:cNvSpPr txBox="1"/>
          <p:nvPr>
            <p:ph type="sldNum" sz="quarter" idx="2"/>
          </p:nvPr>
        </p:nvSpPr>
        <p:spPr>
          <a:xfrm>
            <a:off x="11973712" y="13081000"/>
            <a:ext cx="42387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08" name="Summary &amp; Conclusions"/>
          <p:cNvSpPr txBox="1"/>
          <p:nvPr/>
        </p:nvSpPr>
        <p:spPr>
          <a:xfrm>
            <a:off x="2303482" y="264085"/>
            <a:ext cx="8562659" cy="1161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chemeClr val="accent5">
                    <a:hueOff val="128995"/>
                    <a:satOff val="10158"/>
                    <a:lumOff val="-13824"/>
                  </a:schemeClr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lvl1pPr>
          </a:lstStyle>
          <a:p>
            <a:pPr/>
            <a:r>
              <a:t>Summary &amp; Conclusions</a:t>
            </a:r>
          </a:p>
        </p:txBody>
      </p:sp>
      <p:sp>
        <p:nvSpPr>
          <p:cNvPr id="509" name="Dingbat Diamond"/>
          <p:cNvSpPr/>
          <p:nvPr/>
        </p:nvSpPr>
        <p:spPr>
          <a:xfrm>
            <a:off x="1363739" y="1907911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510" name="We investigated the effect of resistivity on accretion flow dynamics (Res-MHD) around spinning AGNs."/>
          <p:cNvSpPr txBox="1"/>
          <p:nvPr/>
        </p:nvSpPr>
        <p:spPr>
          <a:xfrm>
            <a:off x="1965524" y="1702003"/>
            <a:ext cx="21070659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We investigated the effect of resistivity on accretion flow dynamics (Res-MHD) around spinning AGNs. </a:t>
            </a:r>
          </a:p>
        </p:txBody>
      </p:sp>
      <p:sp>
        <p:nvSpPr>
          <p:cNvPr id="511" name="Dingbat Diamond"/>
          <p:cNvSpPr/>
          <p:nvPr/>
        </p:nvSpPr>
        <p:spPr>
          <a:xfrm>
            <a:off x="1363739" y="3852626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512" name="We observed that MRI turbulence is reduced significantly for high resistivity flow."/>
          <p:cNvSpPr txBox="1"/>
          <p:nvPr/>
        </p:nvSpPr>
        <p:spPr>
          <a:xfrm>
            <a:off x="1965524" y="3601801"/>
            <a:ext cx="1931561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We observed that MRI turbulence is reduced significantly for high resistivity flow. </a:t>
            </a:r>
          </a:p>
        </p:txBody>
      </p:sp>
      <p:sp>
        <p:nvSpPr>
          <p:cNvPr id="513" name="Dingbat Diamond"/>
          <p:cNvSpPr/>
          <p:nvPr/>
        </p:nvSpPr>
        <p:spPr>
          <a:xfrm>
            <a:off x="1363739" y="5268235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514" name="We observed indications of plasmoid formations in low-resistivity flow compared to high-resistivity flow."/>
          <p:cNvSpPr txBox="1"/>
          <p:nvPr/>
        </p:nvSpPr>
        <p:spPr>
          <a:xfrm>
            <a:off x="1965524" y="4958329"/>
            <a:ext cx="2070289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We observed indications of plasmoid formations in low-resistivity flow compared to high-resistivity flow. </a:t>
            </a:r>
          </a:p>
        </p:txBody>
      </p:sp>
      <p:sp>
        <p:nvSpPr>
          <p:cNvPr id="515" name="Dingbat Diamond"/>
          <p:cNvSpPr/>
          <p:nvPr/>
        </p:nvSpPr>
        <p:spPr>
          <a:xfrm>
            <a:off x="1363739" y="6995998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516" name="Our findings suggest that low-resistivity models produce higher power jets compared to those with higher resistivity."/>
          <p:cNvSpPr txBox="1"/>
          <p:nvPr/>
        </p:nvSpPr>
        <p:spPr>
          <a:xfrm>
            <a:off x="1965524" y="6731000"/>
            <a:ext cx="2070289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Our findings suggest that low-resistivity models produce higher power jets compared to those with higher resistivity.</a:t>
            </a:r>
          </a:p>
        </p:txBody>
      </p:sp>
      <p:sp>
        <p:nvSpPr>
          <p:cNvPr id="517" name="Dingbat Diamond"/>
          <p:cNvSpPr/>
          <p:nvPr/>
        </p:nvSpPr>
        <p:spPr>
          <a:xfrm>
            <a:off x="1436203" y="10546857"/>
            <a:ext cx="285751" cy="285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518" name="We will investigate plasmoid formation in resistive accretion flow. Possible explanation of flaring events in SgrA*!"/>
          <p:cNvSpPr txBox="1"/>
          <p:nvPr/>
        </p:nvSpPr>
        <p:spPr>
          <a:xfrm>
            <a:off x="2037987" y="10281858"/>
            <a:ext cx="21436750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We will investigate plasmoid formation in resistive accretion flow. </a:t>
            </a:r>
            <a:r>
              <a:rPr>
                <a:solidFill>
                  <a:schemeClr val="accent5"/>
                </a:solidFill>
              </a:rPr>
              <a:t>Possible explanation of flaring events in SgrA*!</a:t>
            </a:r>
          </a:p>
        </p:txBody>
      </p:sp>
      <p:sp>
        <p:nvSpPr>
          <p:cNvPr id="519" name="Dingbat Diamond"/>
          <p:cNvSpPr/>
          <p:nvPr/>
        </p:nvSpPr>
        <p:spPr>
          <a:xfrm>
            <a:off x="1433430" y="8668801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520" name="We requires extreme resolution and adaptive mesh refinement (AMR) to effectively resolve thin current sheets and plasmoids in our models."/>
          <p:cNvSpPr txBox="1"/>
          <p:nvPr/>
        </p:nvSpPr>
        <p:spPr>
          <a:xfrm>
            <a:off x="1944446" y="8403803"/>
            <a:ext cx="21623832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We requires extreme resolution and adaptive mesh refinement (AMR) to effectively resolve thin current sheets and plasmoids in our models.</a:t>
            </a:r>
          </a:p>
        </p:txBody>
      </p:sp>
      <p:sp>
        <p:nvSpPr>
          <p:cNvPr id="521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522" name="NTHU_logo.png" descr="NTHU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ASROC-logo.png" descr="ASROC-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lide Number"/>
          <p:cNvSpPr txBox="1"/>
          <p:nvPr>
            <p:ph type="sldNum" sz="quarter" idx="2"/>
          </p:nvPr>
        </p:nvSpPr>
        <p:spPr>
          <a:xfrm>
            <a:off x="11966727" y="13081000"/>
            <a:ext cx="43784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28" name="MAD vs SANE!"/>
          <p:cNvGrpSpPr/>
          <p:nvPr/>
        </p:nvGrpSpPr>
        <p:grpSpPr>
          <a:xfrm>
            <a:off x="8765665" y="-52035"/>
            <a:ext cx="5554977" cy="1745616"/>
            <a:chOff x="0" y="0"/>
            <a:chExt cx="5554975" cy="1745614"/>
          </a:xfrm>
        </p:grpSpPr>
        <p:sp>
          <p:nvSpPr>
            <p:cNvPr id="527" name="MAD vs SANE!"/>
            <p:cNvSpPr txBox="1"/>
            <p:nvPr/>
          </p:nvSpPr>
          <p:spPr>
            <a:xfrm>
              <a:off x="215900" y="139700"/>
              <a:ext cx="5123176" cy="1186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anela Text Bold"/>
                  <a:ea typeface="Canela Text Bold"/>
                  <a:cs typeface="Canela Text Bold"/>
                  <a:sym typeface="Canela Text Bold"/>
                </a:defRPr>
              </a:lvl1pPr>
            </a:lstStyle>
            <a:p>
              <a:pPr/>
              <a:r>
                <a:t>MAD vs SANE!</a:t>
              </a:r>
            </a:p>
          </p:txBody>
        </p:sp>
        <p:pic>
          <p:nvPicPr>
            <p:cNvPr id="526" name="MAD vs SANE! MAD vs SANE!" descr="MAD vs SANE! MAD vs SANE!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554976" cy="1745615"/>
            </a:xfrm>
            <a:prstGeom prst="rect">
              <a:avLst/>
            </a:prstGeom>
            <a:effectLst/>
          </p:spPr>
        </p:pic>
      </p:grpSp>
      <p:pic>
        <p:nvPicPr>
          <p:cNvPr id="529" name="Albert-Einstein-1947.jpeg" descr="Albert-Einstein-194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3426" y="1005148"/>
            <a:ext cx="5374100" cy="7000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crowd-city-concept-world-population-day-ai-generated_878453-269.avif" descr="crowd-city-concept-world-population-day-ai-generated_878453-269.av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35930" y="2168519"/>
            <a:ext cx="12432076" cy="571955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Unique   MAD"/>
          <p:cNvSpPr txBox="1"/>
          <p:nvPr/>
        </p:nvSpPr>
        <p:spPr>
          <a:xfrm>
            <a:off x="2411402" y="8163791"/>
            <a:ext cx="3898148" cy="100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>
                <a:solidFill>
                  <a:schemeClr val="accent1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Unique </a:t>
            </a:r>
            <a14:m>
              <m:oMath>
                <m:r>
                  <a:rPr xmlns:a="http://schemas.openxmlformats.org/drawingml/2006/main" sz="5000" i="1">
                    <a:solidFill>
                      <a:srgbClr val="0075B9"/>
                    </a:solidFill>
                    <a:latin typeface="Cambria Math" panose="02040503050406030204" pitchFamily="18" charset="0"/>
                  </a:rPr>
                  <m:t>≡</m:t>
                </m:r>
              </m:oMath>
            </a14:m>
            <a:r>
              <a:t> MAD</a:t>
            </a:r>
            <a:endParaRPr>
              <a:solidFill>
                <a:srgbClr val="0076BA"/>
              </a:solidFill>
            </a:endParaRPr>
          </a:p>
        </p:txBody>
      </p:sp>
      <p:sp>
        <p:nvSpPr>
          <p:cNvPr id="532" name="Normal   SANE"/>
          <p:cNvSpPr txBox="1"/>
          <p:nvPr/>
        </p:nvSpPr>
        <p:spPr>
          <a:xfrm>
            <a:off x="14235250" y="8163791"/>
            <a:ext cx="4198653" cy="1006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>
                <a:solidFill>
                  <a:schemeClr val="accent1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t>Normal </a:t>
            </a:r>
            <a14:m>
              <m:oMath>
                <m:r>
                  <a:rPr xmlns:a="http://schemas.openxmlformats.org/drawingml/2006/main" sz="5000" i="1">
                    <a:solidFill>
                      <a:srgbClr val="0075B9"/>
                    </a:solidFill>
                    <a:latin typeface="Cambria Math" panose="02040503050406030204" pitchFamily="18" charset="0"/>
                  </a:rPr>
                  <m:t>≡</m:t>
                </m:r>
              </m:oMath>
            </a14:m>
            <a:r>
              <a:t> SANE</a:t>
            </a:r>
            <a:endParaRPr>
              <a:solidFill>
                <a:srgbClr val="0076BA"/>
              </a:solidFill>
            </a:endParaRPr>
          </a:p>
        </p:txBody>
      </p:sp>
      <p:sp>
        <p:nvSpPr>
          <p:cNvPr id="533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534" name="NTHU_logo.png" descr="NTHU_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Thanks!"/>
          <p:cNvSpPr txBox="1"/>
          <p:nvPr/>
        </p:nvSpPr>
        <p:spPr>
          <a:xfrm>
            <a:off x="7973840" y="9467119"/>
            <a:ext cx="6132196" cy="396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Thanks!</a:t>
            </a:r>
          </a:p>
        </p:txBody>
      </p:sp>
      <p:pic>
        <p:nvPicPr>
          <p:cNvPr id="536" name="ASROC-logo.png" descr="ASROC-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44121" y="13081000"/>
            <a:ext cx="283058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7" name="M87-jets.jpg" descr="M87-jet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8551" y="1293258"/>
            <a:ext cx="6737751" cy="454471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Courtesy: X-ray: NASA/CXC/MIT/H.Marshall et al.…"/>
          <p:cNvSpPr txBox="1"/>
          <p:nvPr/>
        </p:nvSpPr>
        <p:spPr>
          <a:xfrm>
            <a:off x="10793356" y="5923606"/>
            <a:ext cx="5708143" cy="1089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400">
              <a:defRPr spc="-59" sz="20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Courtesy: X-ray: NASA/CXC/MIT/H.Marshall et al. </a:t>
            </a:r>
          </a:p>
          <a:p>
            <a:pPr defTabSz="2438400">
              <a:defRPr spc="-59" sz="20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Radio: F. Zhou, F.Owen (NRAO), J.Biretta (STScI) </a:t>
            </a:r>
          </a:p>
          <a:p>
            <a:pPr defTabSz="2438400">
              <a:defRPr spc="-59" sz="20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Optical: NASA/STScI/UMBC/E.Perlman et al.</a:t>
            </a:r>
          </a:p>
        </p:txBody>
      </p:sp>
      <p:pic>
        <p:nvPicPr>
          <p:cNvPr id="179" name="sgra_full.jpeg" descr="sgra_ful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0761" y="1240633"/>
            <a:ext cx="4574582" cy="457458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Courtesy: X-ray: NASA/CXC/UCLA/Z.Li et al;…"/>
          <p:cNvSpPr txBox="1"/>
          <p:nvPr/>
        </p:nvSpPr>
        <p:spPr>
          <a:xfrm>
            <a:off x="18043255" y="6088706"/>
            <a:ext cx="5149597" cy="75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400">
              <a:defRPr spc="-59" sz="20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Courtesy: X-ray: NASA/CXC/UCLA/Z.Li et al; </a:t>
            </a:r>
          </a:p>
          <a:p>
            <a:pPr defTabSz="2438400">
              <a:defRPr spc="-59" sz="20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t>Radio: NRAO/VLA</a:t>
            </a:r>
          </a:p>
        </p:txBody>
      </p:sp>
      <p:sp>
        <p:nvSpPr>
          <p:cNvPr id="181" name="M87"/>
          <p:cNvSpPr txBox="1"/>
          <p:nvPr/>
        </p:nvSpPr>
        <p:spPr>
          <a:xfrm>
            <a:off x="10661495" y="1652536"/>
            <a:ext cx="1228776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M87 </a:t>
            </a:r>
          </a:p>
        </p:txBody>
      </p:sp>
      <p:sp>
        <p:nvSpPr>
          <p:cNvPr id="182" name="Sgr A*"/>
          <p:cNvSpPr txBox="1"/>
          <p:nvPr/>
        </p:nvSpPr>
        <p:spPr>
          <a:xfrm>
            <a:off x="18596640" y="1388364"/>
            <a:ext cx="1713955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rgbClr val="FFFFFF"/>
                </a:solidFill>
              </a:rPr>
              <a:t>Sgr</a:t>
            </a:r>
            <a:r>
              <a:t> </a:t>
            </a:r>
            <a:r>
              <a:rPr>
                <a:solidFill>
                  <a:srgbClr val="FFFFFF"/>
                </a:solidFill>
              </a:rPr>
              <a:t>A*</a:t>
            </a:r>
            <a:r>
              <a:t> </a:t>
            </a:r>
          </a:p>
        </p:txBody>
      </p:sp>
      <p:pic>
        <p:nvPicPr>
          <p:cNvPr id="183" name="Cygnus_A_2400x1116.jpg" descr="Cygnus_A_2400x111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2320" y="1292842"/>
            <a:ext cx="9613255" cy="447016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Cygnus A"/>
          <p:cNvSpPr txBox="1"/>
          <p:nvPr/>
        </p:nvSpPr>
        <p:spPr>
          <a:xfrm>
            <a:off x="3341308" y="1388364"/>
            <a:ext cx="2217738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4000">
                <a:solidFill>
                  <a:schemeClr val="accent5">
                    <a:hueOff val="106044"/>
                    <a:satOff val="10158"/>
                    <a:lumOff val="16042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Cygnus A</a:t>
            </a:r>
          </a:p>
        </p:txBody>
      </p:sp>
      <p:sp>
        <p:nvSpPr>
          <p:cNvPr id="185" name="Courtesy: NRAO/AU"/>
          <p:cNvSpPr txBox="1"/>
          <p:nvPr/>
        </p:nvSpPr>
        <p:spPr>
          <a:xfrm>
            <a:off x="3257647" y="5912940"/>
            <a:ext cx="2385061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defRPr spc="-59" sz="20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Courtesy: NRAO/AU</a:t>
            </a:r>
          </a:p>
        </p:txBody>
      </p:sp>
      <p:sp>
        <p:nvSpPr>
          <p:cNvPr id="186" name="BH"/>
          <p:cNvSpPr txBox="1"/>
          <p:nvPr/>
        </p:nvSpPr>
        <p:spPr>
          <a:xfrm>
            <a:off x="4889076" y="3732945"/>
            <a:ext cx="66477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3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BH</a:t>
            </a:r>
          </a:p>
        </p:txBody>
      </p:sp>
      <p:sp>
        <p:nvSpPr>
          <p:cNvPr id="187" name="Jet blobs"/>
          <p:cNvSpPr txBox="1"/>
          <p:nvPr/>
        </p:nvSpPr>
        <p:spPr>
          <a:xfrm>
            <a:off x="7399647" y="5042961"/>
            <a:ext cx="1564445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3000">
                <a:solidFill>
                  <a:schemeClr val="accent5">
                    <a:hueOff val="106044"/>
                    <a:satOff val="10158"/>
                    <a:lumOff val="16042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Jet blobs</a:t>
            </a:r>
          </a:p>
        </p:txBody>
      </p:sp>
      <p:sp>
        <p:nvSpPr>
          <p:cNvPr id="188" name="Line"/>
          <p:cNvSpPr/>
          <p:nvPr/>
        </p:nvSpPr>
        <p:spPr>
          <a:xfrm flipV="1">
            <a:off x="7178716" y="2529892"/>
            <a:ext cx="1519498" cy="2765686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9" name="Line"/>
          <p:cNvSpPr/>
          <p:nvPr/>
        </p:nvSpPr>
        <p:spPr>
          <a:xfrm flipH="1" flipV="1">
            <a:off x="1483808" y="4988972"/>
            <a:ext cx="5705551" cy="304604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192" name="Observational images of AGN jets"/>
          <p:cNvGrpSpPr/>
          <p:nvPr/>
        </p:nvGrpSpPr>
        <p:grpSpPr>
          <a:xfrm>
            <a:off x="7034777" y="74985"/>
            <a:ext cx="10041067" cy="1321923"/>
            <a:chOff x="0" y="0"/>
            <a:chExt cx="10041066" cy="1321922"/>
          </a:xfrm>
        </p:grpSpPr>
        <p:sp>
          <p:nvSpPr>
            <p:cNvPr id="191" name="Observational images of AGN jets"/>
            <p:cNvSpPr txBox="1"/>
            <p:nvPr/>
          </p:nvSpPr>
          <p:spPr>
            <a:xfrm>
              <a:off x="215900" y="139700"/>
              <a:ext cx="9609267" cy="763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b="1" sz="4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Observational images of AGN jets</a:t>
              </a:r>
            </a:p>
          </p:txBody>
        </p:sp>
        <p:pic>
          <p:nvPicPr>
            <p:cNvPr id="190" name="Observational images of AGN jets Observational images of AGN jets" descr="Observational images of AGN jets Observational images of AGN jets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041067" cy="1321923"/>
            </a:xfrm>
            <a:prstGeom prst="rect">
              <a:avLst/>
            </a:prstGeom>
            <a:effectLst/>
          </p:spPr>
        </p:pic>
      </p:grpSp>
      <p:sp>
        <p:nvSpPr>
          <p:cNvPr id="193" name="Dingbat Diamond"/>
          <p:cNvSpPr/>
          <p:nvPr/>
        </p:nvSpPr>
        <p:spPr>
          <a:xfrm>
            <a:off x="355061" y="7465724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194" name="Highly relativistic jets have been observed for M87…"/>
          <p:cNvSpPr txBox="1"/>
          <p:nvPr/>
        </p:nvSpPr>
        <p:spPr>
          <a:xfrm>
            <a:off x="736053" y="7171794"/>
            <a:ext cx="13666256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Highly relativistic jets have been observed for M87 </a:t>
            </a:r>
          </a:p>
          <a:p>
            <a: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(</a:t>
            </a:r>
            <a:r>
              <a:rPr>
                <a:solidFill>
                  <a:schemeClr val="accent1"/>
                </a:solidFill>
              </a:rPr>
              <a:t>Junior + 1999</a:t>
            </a:r>
            <a:r>
              <a:t>). </a:t>
            </a:r>
          </a:p>
          <a:p>
            <a: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However, there is no consensus about the evidence of relativistic jets for Sgr A*.                 </a:t>
            </a:r>
            <a:r>
              <a:rPr>
                <a:solidFill>
                  <a:schemeClr val="accent5"/>
                </a:solidFill>
              </a:rPr>
              <a:t>radio flares</a:t>
            </a:r>
            <a:r>
              <a:t> </a:t>
            </a:r>
          </a:p>
        </p:txBody>
      </p:sp>
      <p:sp>
        <p:nvSpPr>
          <p:cNvPr id="195" name="Line"/>
          <p:cNvSpPr/>
          <p:nvPr/>
        </p:nvSpPr>
        <p:spPr>
          <a:xfrm>
            <a:off x="7072264" y="9734550"/>
            <a:ext cx="2004858" cy="0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6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197" name="NTHU_logo.png" descr="NTHU_log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gr A* shows episodic X-ray and near-infrared flares that are detected roughly on a daily basis (Neilsen+ (2013, 2015); Ponti+2015; Fazio+ 2018; Boyce+2019)"/>
          <p:cNvSpPr txBox="1"/>
          <p:nvPr/>
        </p:nvSpPr>
        <p:spPr>
          <a:xfrm>
            <a:off x="736053" y="10220921"/>
            <a:ext cx="14677280" cy="187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Sgr A* shows episodic X-ray and near-infrared flares that are detected roughly on a daily basis (</a:t>
            </a:r>
            <a:r>
              <a:rPr b="1">
                <a:solidFill>
                  <a:schemeClr val="accent1"/>
                </a:solidFill>
              </a:rPr>
              <a:t>Neilsen+ (2013, 2015); Ponti+2015; Fazio+ 2018; Boyce+2019</a:t>
            </a:r>
            <a:r>
              <a:t>)</a:t>
            </a:r>
          </a:p>
        </p:txBody>
      </p:sp>
      <p:pic>
        <p:nvPicPr>
          <p:cNvPr id="199" name="ASROC-logo.png" descr="ASROC-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m87_2008_movie_rgb1_0.0.gif" descr="m87_2008_movie_rgb1_0.0.gi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508417" y="7125959"/>
            <a:ext cx="7547439" cy="5129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Dingbat Diamond"/>
          <p:cNvSpPr/>
          <p:nvPr/>
        </p:nvSpPr>
        <p:spPr>
          <a:xfrm>
            <a:off x="355061" y="10465868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02" name="Courtesy:Walker + 2018"/>
          <p:cNvSpPr txBox="1"/>
          <p:nvPr/>
        </p:nvSpPr>
        <p:spPr>
          <a:xfrm>
            <a:off x="17730386" y="12368551"/>
            <a:ext cx="3446463" cy="530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defRPr spc="-75" sz="2500">
                <a:gradFill flip="none" rotWithShape="1">
                  <a:gsLst>
                    <a:gs pos="0">
                      <a:srgbClr val="1E98FD"/>
                    </a:gs>
                    <a:gs pos="100000">
                      <a:srgbClr val="FF00F7"/>
                    </a:gs>
                  </a:gsLst>
                  <a:lin ang="396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Courtesy:Walker + 2018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Magnetic field lines"/>
          <p:cNvSpPr txBox="1"/>
          <p:nvPr/>
        </p:nvSpPr>
        <p:spPr>
          <a:xfrm>
            <a:off x="13203718" y="12932579"/>
            <a:ext cx="3669215" cy="59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Magnetic field lines</a:t>
            </a:r>
          </a:p>
        </p:txBody>
      </p:sp>
      <p:sp>
        <p:nvSpPr>
          <p:cNvPr id="205" name="Dingbat Diamond"/>
          <p:cNvSpPr/>
          <p:nvPr/>
        </p:nvSpPr>
        <p:spPr>
          <a:xfrm>
            <a:off x="932399" y="1698470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grpSp>
        <p:nvGrpSpPr>
          <p:cNvPr id="208" name="Magnetically Arrested Disk (MAD)"/>
          <p:cNvGrpSpPr/>
          <p:nvPr/>
        </p:nvGrpSpPr>
        <p:grpSpPr>
          <a:xfrm>
            <a:off x="6247555" y="-36504"/>
            <a:ext cx="12204644" cy="1679839"/>
            <a:chOff x="0" y="0"/>
            <a:chExt cx="12204642" cy="1679837"/>
          </a:xfrm>
        </p:grpSpPr>
        <p:sp>
          <p:nvSpPr>
            <p:cNvPr id="207" name="Magnetically Arrested Disk (MAD)"/>
            <p:cNvSpPr txBox="1"/>
            <p:nvPr/>
          </p:nvSpPr>
          <p:spPr>
            <a:xfrm>
              <a:off x="215900" y="139700"/>
              <a:ext cx="11772843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Magnetically Arrested Disk (MAD)</a:t>
              </a:r>
            </a:p>
          </p:txBody>
        </p:sp>
        <p:pic>
          <p:nvPicPr>
            <p:cNvPr id="206" name="Magnetically Arrested Disk (MAD) Magnetically Arrested Disk (MAD)" descr="Magnetically Arrested Disk (MAD) Magnetically Arrested Disk (MAD)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204643" cy="1679838"/>
            </a:xfrm>
            <a:prstGeom prst="rect">
              <a:avLst/>
            </a:prstGeom>
            <a:effectLst/>
          </p:spPr>
        </p:pic>
      </p:grpSp>
      <p:sp>
        <p:nvSpPr>
          <p:cNvPr id="209" name="In recent years, one of the interesting and important accretion states has been explored in highly…"/>
          <p:cNvSpPr txBox="1"/>
          <p:nvPr/>
        </p:nvSpPr>
        <p:spPr>
          <a:xfrm>
            <a:off x="1354410" y="1415361"/>
            <a:ext cx="22188768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 recent years, one of the interesting and important accretion states has been explored in highly </a:t>
            </a:r>
          </a:p>
          <a:p>
            <a: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magnetized accretion flows around the black hole           </a:t>
            </a:r>
          </a:p>
          <a:p>
            <a:pPr algn="l"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         </a:t>
            </a:r>
            <a:r>
              <a:rPr>
                <a:solidFill>
                  <a:schemeClr val="accent5"/>
                </a:solidFill>
              </a:rPr>
              <a:t>MAD</a:t>
            </a:r>
            <a:r>
              <a:t> (Magnetically Arrested Disk) state  (</a:t>
            </a:r>
            <a:r>
              <a:rPr b="1">
                <a:solidFill>
                  <a:schemeClr val="accent1"/>
                </a:solidFill>
              </a:rPr>
              <a:t>Narayan + 2003; Igumenshchev 2008</a:t>
            </a:r>
            <a:r>
              <a:t>).</a:t>
            </a:r>
          </a:p>
        </p:txBody>
      </p:sp>
      <p:sp>
        <p:nvSpPr>
          <p:cNvPr id="210" name="Line"/>
          <p:cNvSpPr/>
          <p:nvPr/>
        </p:nvSpPr>
        <p:spPr>
          <a:xfrm>
            <a:off x="1262203" y="3165149"/>
            <a:ext cx="1296135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1" name="Dingbat Diamond"/>
          <p:cNvSpPr/>
          <p:nvPr/>
        </p:nvSpPr>
        <p:spPr>
          <a:xfrm>
            <a:off x="953402" y="4058098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12" name="In a highly magnetized flow, the magnetic flux accumulates near the black hole horizon;…"/>
          <p:cNvSpPr txBox="1"/>
          <p:nvPr/>
        </p:nvSpPr>
        <p:spPr>
          <a:xfrm>
            <a:off x="1523329" y="3862207"/>
            <a:ext cx="21653375" cy="1398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a highly magnetized flow, the magnetic flux accumulates near the black hole horizon;</a:t>
            </a:r>
          </a:p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magnetic pressure increases;            resist further increase of mass accretion rate.</a:t>
            </a:r>
          </a:p>
        </p:txBody>
      </p:sp>
      <p:sp>
        <p:nvSpPr>
          <p:cNvPr id="213" name="Dingbat Diamond"/>
          <p:cNvSpPr/>
          <p:nvPr/>
        </p:nvSpPr>
        <p:spPr>
          <a:xfrm>
            <a:off x="999581" y="5556298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14" name="Recently, MAD state is confirmed in M87 (EHT Collaboration + 2019, 2021, 2022) and…"/>
          <p:cNvSpPr txBox="1"/>
          <p:nvPr/>
        </p:nvSpPr>
        <p:spPr>
          <a:xfrm>
            <a:off x="1493308" y="5355165"/>
            <a:ext cx="21891111" cy="139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Recently, MAD state is confirmed in M87 (</a:t>
            </a:r>
            <a:r>
              <a:rPr b="1">
                <a:solidFill>
                  <a:schemeClr val="accent1"/>
                </a:solidFill>
              </a:rPr>
              <a:t>EHT Collaboration + 2019, 2021, 2022</a:t>
            </a:r>
            <a:r>
              <a:t>) and </a:t>
            </a:r>
          </a:p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Sgr A* (</a:t>
            </a:r>
            <a:r>
              <a:rPr b="1">
                <a:solidFill>
                  <a:schemeClr val="accent1"/>
                </a:solidFill>
              </a:rPr>
              <a:t>GRAVITY Collaboration + 2019, 2020</a:t>
            </a:r>
            <a:r>
              <a:t>).</a:t>
            </a:r>
          </a:p>
        </p:txBody>
      </p:sp>
      <p:pic>
        <p:nvPicPr>
          <p:cNvPr id="215" name="M87-2017.png" descr="M87-20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9977" y="7206470"/>
            <a:ext cx="4956549" cy="4946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SgrA*-2017.png" descr="SgrA*-20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89390" y="7206470"/>
            <a:ext cx="4956747" cy="4948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M87-polarisation.tif" descr="M87-polarisation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46552" y="7206470"/>
            <a:ext cx="4898998" cy="494635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M87"/>
          <p:cNvSpPr txBox="1"/>
          <p:nvPr/>
        </p:nvSpPr>
        <p:spPr>
          <a:xfrm>
            <a:off x="11790639" y="7382050"/>
            <a:ext cx="1118476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M87</a:t>
            </a:r>
          </a:p>
        </p:txBody>
      </p:sp>
      <p:sp>
        <p:nvSpPr>
          <p:cNvPr id="219" name="Polarized image"/>
          <p:cNvSpPr txBox="1"/>
          <p:nvPr/>
        </p:nvSpPr>
        <p:spPr>
          <a:xfrm>
            <a:off x="11790677" y="11458575"/>
            <a:ext cx="2901753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Polarized image</a:t>
            </a:r>
          </a:p>
        </p:txBody>
      </p:sp>
      <p:pic>
        <p:nvPicPr>
          <p:cNvPr id="220" name="Sgr A*-GRAVITY.jpeg" descr="Sgr A*-GRAVITY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645965" y="7178282"/>
            <a:ext cx="4946352" cy="494635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EHT Collaboration + (2019, 2021, 2022)"/>
          <p:cNvSpPr txBox="1"/>
          <p:nvPr/>
        </p:nvSpPr>
        <p:spPr>
          <a:xfrm>
            <a:off x="3579535" y="12214848"/>
            <a:ext cx="7681653" cy="59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b="1" sz="35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EHT Collaboration + (2019, 2021, 2022)</a:t>
            </a:r>
          </a:p>
        </p:txBody>
      </p:sp>
      <p:sp>
        <p:nvSpPr>
          <p:cNvPr id="222" name="GRAVITY Collaboration + 2018"/>
          <p:cNvSpPr txBox="1"/>
          <p:nvPr/>
        </p:nvSpPr>
        <p:spPr>
          <a:xfrm>
            <a:off x="16640866" y="12276079"/>
            <a:ext cx="5264661" cy="505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 sz="29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GRAVITY Collaboration + 2018</a:t>
            </a:r>
          </a:p>
        </p:txBody>
      </p:sp>
      <p:sp>
        <p:nvSpPr>
          <p:cNvPr id="223" name="SgrA*"/>
          <p:cNvSpPr txBox="1"/>
          <p:nvPr/>
        </p:nvSpPr>
        <p:spPr>
          <a:xfrm>
            <a:off x="16990091" y="7382050"/>
            <a:ext cx="1532382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SgrA*</a:t>
            </a:r>
          </a:p>
        </p:txBody>
      </p:sp>
      <p:sp>
        <p:nvSpPr>
          <p:cNvPr id="224" name="Line"/>
          <p:cNvSpPr/>
          <p:nvPr/>
        </p:nvSpPr>
        <p:spPr>
          <a:xfrm>
            <a:off x="14428509" y="10239193"/>
            <a:ext cx="849311" cy="2749128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5" name="Line"/>
          <p:cNvSpPr/>
          <p:nvPr/>
        </p:nvSpPr>
        <p:spPr>
          <a:xfrm>
            <a:off x="20119240" y="8571884"/>
            <a:ext cx="1815886" cy="231757"/>
          </a:xfrm>
          <a:prstGeom prst="line">
            <a:avLst/>
          </a:prstGeom>
          <a:ln w="762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6" name="Clumps of gas swirling at a speed of"/>
          <p:cNvSpPr txBox="1"/>
          <p:nvPr/>
        </p:nvSpPr>
        <p:spPr>
          <a:xfrm>
            <a:off x="21899915" y="7840069"/>
            <a:ext cx="2400027" cy="2140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Clumps of gas swirling at a speed of </a:t>
            </a:r>
            <a14:m>
              <m:oMath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∼</m:t>
                </m:r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0.3</m:t>
                </m:r>
                <m:r>
                  <a:rPr xmlns:a="http://schemas.openxmlformats.org/drawingml/2006/main" sz="36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c</m:t>
                </m:r>
              </m:oMath>
            </a14:m>
          </a:p>
        </p:txBody>
      </p:sp>
      <p:sp>
        <p:nvSpPr>
          <p:cNvPr id="227" name="(Ramiz, NTHU)"/>
          <p:cNvSpPr txBox="1"/>
          <p:nvPr/>
        </p:nvSpPr>
        <p:spPr>
          <a:xfrm>
            <a:off x="2620310" y="13134293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228" name="NTHU_logo.png" descr="NTHU_log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06226" y="12463227"/>
            <a:ext cx="1207988" cy="1207989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lide Number"/>
          <p:cNvSpPr txBox="1"/>
          <p:nvPr>
            <p:ph type="sldNum" sz="quarter" idx="2"/>
          </p:nvPr>
        </p:nvSpPr>
        <p:spPr>
          <a:xfrm>
            <a:off x="12042305" y="13081000"/>
            <a:ext cx="28669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30" name="Flaring events"/>
          <p:cNvSpPr txBox="1"/>
          <p:nvPr/>
        </p:nvSpPr>
        <p:spPr>
          <a:xfrm>
            <a:off x="22276316" y="10224199"/>
            <a:ext cx="1647226" cy="1098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b="1"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Flaring events</a:t>
            </a:r>
          </a:p>
        </p:txBody>
      </p:sp>
      <p:pic>
        <p:nvPicPr>
          <p:cNvPr id="231" name="ASROC-logo.png" descr="ASROC-logo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Line"/>
          <p:cNvSpPr/>
          <p:nvPr/>
        </p:nvSpPr>
        <p:spPr>
          <a:xfrm>
            <a:off x="8255128" y="4940696"/>
            <a:ext cx="1296135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Dingbat Diamond"/>
          <p:cNvSpPr/>
          <p:nvPr/>
        </p:nvSpPr>
        <p:spPr>
          <a:xfrm>
            <a:off x="1141204" y="4615084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35" name="MAD parameter is defined as follows (Tchekhovskoy + 2011, Narayan + 2012)"/>
          <p:cNvSpPr txBox="1"/>
          <p:nvPr/>
        </p:nvSpPr>
        <p:spPr>
          <a:xfrm>
            <a:off x="1540615" y="4389098"/>
            <a:ext cx="21604398" cy="73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MAD parameter is defined as follows </a:t>
            </a:r>
            <a:r>
              <a:t>(</a:t>
            </a:r>
            <a:r>
              <a:rPr b="1">
                <a:solidFill>
                  <a:schemeClr val="accent1"/>
                </a:solidFill>
              </a:rPr>
              <a:t>Tchekhovskoy + 2011, Narayan + 2012</a:t>
            </a:r>
            <a:r>
              <a:t>)</a:t>
            </a:r>
          </a:p>
        </p:txBody>
      </p:sp>
      <p:sp>
        <p:nvSpPr>
          <p:cNvPr id="236" name="Equation"/>
          <p:cNvSpPr txBox="1"/>
          <p:nvPr/>
        </p:nvSpPr>
        <p:spPr>
          <a:xfrm>
            <a:off x="2024997" y="6505754"/>
            <a:ext cx="6871960" cy="20614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limUpp>
                        <m:e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lim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acc</m:t>
                      </m:r>
                    </m:sub>
                  </m:sSub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ad>
                        <m:radPr>
                          <m:ctrlP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</m:rad>
                    </m:num>
                    <m:den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ctrlP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b>
                            <m:e>
                              <m:limUpp>
                                <m:e>
                                  <m:r>
                                    <a:rPr xmlns:a="http://schemas.openxmlformats.org/drawingml/2006/main" sz="4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lim>
                                  <m:r>
                                    <a:rPr xmlns:a="http://schemas.openxmlformats.org/drawingml/2006/main" sz="4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·</m:t>
                                  </m:r>
                                </m:lim>
                              </m:limUpp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xmlns:a="http://schemas.openxmlformats.org/drawingml/2006/main"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acc</m:t>
                              </m:r>
                            </m:sub>
                          </m:sSub>
                        </m:e>
                      </m:rad>
                    </m:den>
                  </m:f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e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sub>
                  </m:sSub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</m:oMath>
              </m:oMathPara>
            </a14:m>
            <a:endParaRPr sz="4500"/>
          </a:p>
        </p:txBody>
      </p:sp>
      <p:sp>
        <p:nvSpPr>
          <p:cNvPr id="237" name="Equation"/>
          <p:cNvSpPr txBox="1"/>
          <p:nvPr/>
        </p:nvSpPr>
        <p:spPr>
          <a:xfrm>
            <a:off x="2770526" y="9875756"/>
            <a:ext cx="5380903" cy="115265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limUpp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lim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acc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</m:oMath>
              </m:oMathPara>
            </a14:m>
            <a:endParaRPr sz="4000"/>
          </a:p>
        </p:txBody>
      </p:sp>
      <p:sp>
        <p:nvSpPr>
          <p:cNvPr id="238" name="where, the mass accretion rate"/>
          <p:cNvSpPr txBox="1"/>
          <p:nvPr/>
        </p:nvSpPr>
        <p:spPr>
          <a:xfrm>
            <a:off x="1552464" y="8858439"/>
            <a:ext cx="7016392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where, the mass accretion rate</a:t>
            </a:r>
          </a:p>
        </p:txBody>
      </p:sp>
      <p:sp>
        <p:nvSpPr>
          <p:cNvPr id="239" name="MAD state."/>
          <p:cNvSpPr txBox="1"/>
          <p:nvPr/>
        </p:nvSpPr>
        <p:spPr>
          <a:xfrm>
            <a:off x="5500415" y="11330270"/>
            <a:ext cx="8061656" cy="80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14:m>
              <m:oMath>
                <m:sSub>
                  <m:e>
                    <m:limUpp>
                      <m:e>
                        <m:r>
                          <a:rPr xmlns:a="http://schemas.openxmlformats.org/drawingml/2006/main" sz="4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lim>
                        <m:r>
                          <a:rPr xmlns:a="http://schemas.openxmlformats.org/drawingml/2006/main" sz="4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</m:lim>
                    </m:limUpp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acc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≳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50</m:t>
                </m:r>
              </m:oMath>
            </a14:m>
            <a:r>
              <a:t>                </a:t>
            </a:r>
            <a:r>
              <a:rPr>
                <a:solidFill>
                  <a:schemeClr val="accent5"/>
                </a:solidFill>
              </a:rPr>
              <a:t>MAD</a:t>
            </a:r>
            <a:r>
              <a:t> state. </a:t>
            </a:r>
          </a:p>
        </p:txBody>
      </p:sp>
      <p:sp>
        <p:nvSpPr>
          <p:cNvPr id="240" name="Line"/>
          <p:cNvSpPr/>
          <p:nvPr/>
        </p:nvSpPr>
        <p:spPr>
          <a:xfrm>
            <a:off x="8332371" y="11731742"/>
            <a:ext cx="1479502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1" name="‘Standard And Normal Evolution (SANE)’ state."/>
          <p:cNvSpPr txBox="1"/>
          <p:nvPr/>
        </p:nvSpPr>
        <p:spPr>
          <a:xfrm>
            <a:off x="5497005" y="12285364"/>
            <a:ext cx="16889547" cy="80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14:m>
              <m:oMath>
                <m:sSub>
                  <m:e>
                    <m:limUpp>
                      <m:e>
                        <m:r>
                          <a:rPr xmlns:a="http://schemas.openxmlformats.org/drawingml/2006/main" sz="4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lim>
                        <m:r>
                          <a:rPr xmlns:a="http://schemas.openxmlformats.org/drawingml/2006/main" sz="47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·</m:t>
                        </m:r>
                      </m:lim>
                    </m:limUpp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acc</m:t>
                    </m:r>
                  </m:sub>
                </m:sSub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&lt;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50</m:t>
                </m:r>
              </m:oMath>
            </a14:m>
            <a:r>
              <a:t>                ‘Standard And Normal Evolution (</a:t>
            </a:r>
            <a:r>
              <a:rPr>
                <a:solidFill>
                  <a:schemeClr val="accent5"/>
                </a:solidFill>
              </a:rPr>
              <a:t>SANE</a:t>
            </a:r>
            <a:r>
              <a:t>)’ state. </a:t>
            </a:r>
          </a:p>
        </p:txBody>
      </p:sp>
      <p:sp>
        <p:nvSpPr>
          <p:cNvPr id="242" name="Line"/>
          <p:cNvSpPr/>
          <p:nvPr/>
        </p:nvSpPr>
        <p:spPr>
          <a:xfrm>
            <a:off x="8332371" y="12686837"/>
            <a:ext cx="1479502" cy="1"/>
          </a:xfrm>
          <a:prstGeom prst="line">
            <a:avLst/>
          </a:prstGeom>
          <a:ln w="101600">
            <a:solidFill>
              <a:schemeClr val="accent1">
                <a:lumOff val="1357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xfrm>
            <a:off x="12046496" y="13081000"/>
            <a:ext cx="278308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46" name="MAD parameter"/>
          <p:cNvGrpSpPr/>
          <p:nvPr/>
        </p:nvGrpSpPr>
        <p:grpSpPr>
          <a:xfrm>
            <a:off x="8312768" y="-19146"/>
            <a:ext cx="6145654" cy="1679839"/>
            <a:chOff x="0" y="0"/>
            <a:chExt cx="6145652" cy="1679837"/>
          </a:xfrm>
        </p:grpSpPr>
        <p:sp>
          <p:nvSpPr>
            <p:cNvPr id="245" name="MAD parameter"/>
            <p:cNvSpPr txBox="1"/>
            <p:nvPr/>
          </p:nvSpPr>
          <p:spPr>
            <a:xfrm>
              <a:off x="215900" y="139700"/>
              <a:ext cx="5713853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MAD parameter</a:t>
              </a:r>
            </a:p>
          </p:txBody>
        </p:sp>
        <p:pic>
          <p:nvPicPr>
            <p:cNvPr id="244" name="MAD parameter MAD parameter" descr="MAD parameter MAD parameter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145653" cy="1679838"/>
            </a:xfrm>
            <a:prstGeom prst="rect">
              <a:avLst/>
            </a:prstGeom>
            <a:effectLst/>
          </p:spPr>
        </p:pic>
      </p:grpSp>
      <p:sp>
        <p:nvSpPr>
          <p:cNvPr id="247" name="To examine the magnetic state, we need to investigate the amount of magnetic flux accumulated at the horizon."/>
          <p:cNvSpPr txBox="1"/>
          <p:nvPr/>
        </p:nvSpPr>
        <p:spPr>
          <a:xfrm>
            <a:off x="1600629" y="1530526"/>
            <a:ext cx="22405461" cy="139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To examine the magnetic state, we need to investigate the amount of magnetic flux accumulated at the horizon.</a:t>
            </a:r>
          </a:p>
        </p:txBody>
      </p:sp>
      <p:sp>
        <p:nvSpPr>
          <p:cNvPr id="248" name="Dingbat Diamond"/>
          <p:cNvSpPr/>
          <p:nvPr/>
        </p:nvSpPr>
        <p:spPr>
          <a:xfrm>
            <a:off x="1159508" y="1807061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49" name="In general, we define a dimensionless normalized magnetic flux threading to the black hole horizon, known as MAD parameter."/>
          <p:cNvSpPr txBox="1"/>
          <p:nvPr/>
        </p:nvSpPr>
        <p:spPr>
          <a:xfrm>
            <a:off x="1600629" y="2765594"/>
            <a:ext cx="22153749" cy="139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 general, we define a dimensionless normalized magnetic flux threading to the black hole horizon, known as MAD parameter.</a:t>
            </a:r>
          </a:p>
        </p:txBody>
      </p:sp>
      <p:sp>
        <p:nvSpPr>
          <p:cNvPr id="250" name="Dingbat Diamond"/>
          <p:cNvSpPr/>
          <p:nvPr/>
        </p:nvSpPr>
        <p:spPr>
          <a:xfrm>
            <a:off x="1141428" y="3004029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51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252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Equation"/>
          <p:cNvSpPr txBox="1"/>
          <p:nvPr/>
        </p:nvSpPr>
        <p:spPr>
          <a:xfrm>
            <a:off x="14651967" y="6249963"/>
            <a:ext cx="7717208" cy="20614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limUpp>
                        <m:e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ϕ</m:t>
                          </m:r>
                        </m:e>
                        <m:lim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acc</m:t>
                      </m:r>
                    </m:sub>
                  </m:sSub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ad>
                        <m:radPr>
                          <m:ctrlP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e>
                      </m:rad>
                    </m:num>
                    <m:den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ctrlP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b>
                            <m:e>
                              <m:limUpp>
                                <m:e>
                                  <m:r>
                                    <a:rPr xmlns:a="http://schemas.openxmlformats.org/drawingml/2006/main" sz="4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lim>
                                  <m:r>
                                    <a:rPr xmlns:a="http://schemas.openxmlformats.org/drawingml/2006/main" sz="45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·</m:t>
                                  </m:r>
                                </m:lim>
                              </m:limUpp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xmlns:a="http://schemas.openxmlformats.org/drawingml/2006/main" sz="4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acc</m:t>
                              </m:r>
                            </m:sub>
                          </m:sSub>
                        </m:e>
                      </m:rad>
                    </m:den>
                  </m:f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|</m:t>
                  </m:r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e>
                    <m:sub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e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sub>
                  </m:sSub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</m:oMath>
              </m:oMathPara>
            </a14:m>
            <a:endParaRPr sz="4500"/>
          </a:p>
        </p:txBody>
      </p:sp>
      <p:sp>
        <p:nvSpPr>
          <p:cNvPr id="254" name="Equation"/>
          <p:cNvSpPr txBox="1"/>
          <p:nvPr/>
        </p:nvSpPr>
        <p:spPr>
          <a:xfrm>
            <a:off x="14928358" y="9713905"/>
            <a:ext cx="6312180" cy="115265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limUpp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lim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·</m:t>
                          </m:r>
                        </m:lim>
                      </m:limUpp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acc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∫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ϕ</m:t>
                  </m:r>
                </m:oMath>
              </m:oMathPara>
            </a14:m>
            <a:endParaRPr sz="4000"/>
          </a:p>
        </p:txBody>
      </p:sp>
      <p:sp>
        <p:nvSpPr>
          <p:cNvPr id="255" name="where, the mass accretion rate"/>
          <p:cNvSpPr txBox="1"/>
          <p:nvPr/>
        </p:nvSpPr>
        <p:spPr>
          <a:xfrm>
            <a:off x="14576252" y="8604807"/>
            <a:ext cx="7016392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where, the mass accretion rate</a:t>
            </a:r>
          </a:p>
        </p:txBody>
      </p:sp>
      <p:sp>
        <p:nvSpPr>
          <p:cNvPr id="256" name="2D Model"/>
          <p:cNvSpPr txBox="1"/>
          <p:nvPr/>
        </p:nvSpPr>
        <p:spPr>
          <a:xfrm>
            <a:off x="3779593" y="5352203"/>
            <a:ext cx="2562134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solidFill>
                  <a:schemeClr val="accent5"/>
                </a:solidFill>
              </a:rPr>
              <a:t>2D Model</a:t>
            </a:r>
            <a:r>
              <a:t> </a:t>
            </a:r>
          </a:p>
        </p:txBody>
      </p:sp>
      <p:sp>
        <p:nvSpPr>
          <p:cNvPr id="257" name="3D Model"/>
          <p:cNvSpPr txBox="1"/>
          <p:nvPr/>
        </p:nvSpPr>
        <p:spPr>
          <a:xfrm>
            <a:off x="16803382" y="5235730"/>
            <a:ext cx="2562134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3D Model </a:t>
            </a:r>
          </a:p>
        </p:txBody>
      </p:sp>
      <p:sp>
        <p:nvSpPr>
          <p:cNvPr id="258" name="In Gaussian units"/>
          <p:cNvSpPr txBox="1"/>
          <p:nvPr/>
        </p:nvSpPr>
        <p:spPr>
          <a:xfrm>
            <a:off x="9733107" y="7174721"/>
            <a:ext cx="4082710" cy="73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 Gaussian units</a:t>
            </a:r>
          </a:p>
        </p:txBody>
      </p:sp>
      <p:pic>
        <p:nvPicPr>
          <p:cNvPr id="259" name="ASROC-logo.png" descr="ASROC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"/>
          <p:cNvSpPr txBox="1"/>
          <p:nvPr>
            <p:ph type="sldNum" sz="quarter" idx="2"/>
          </p:nvPr>
        </p:nvSpPr>
        <p:spPr>
          <a:xfrm>
            <a:off x="12042025" y="13081000"/>
            <a:ext cx="287250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2" name="Dingbat Diamond"/>
          <p:cNvSpPr/>
          <p:nvPr/>
        </p:nvSpPr>
        <p:spPr>
          <a:xfrm>
            <a:off x="1249899" y="1878425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63" name="We consider resistive MHD (Res-MHD) flow around spinning AGNs."/>
          <p:cNvSpPr txBox="1"/>
          <p:nvPr/>
        </p:nvSpPr>
        <p:spPr>
          <a:xfrm>
            <a:off x="1743625" y="1652439"/>
            <a:ext cx="21532301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We consider resistive MHD (Res-MHD) flow around spinning AGNs.  </a:t>
            </a:r>
          </a:p>
        </p:txBody>
      </p:sp>
      <p:sp>
        <p:nvSpPr>
          <p:cNvPr id="264" name="Dingbat Diamond"/>
          <p:cNvSpPr/>
          <p:nvPr/>
        </p:nvSpPr>
        <p:spPr>
          <a:xfrm>
            <a:off x="1276129" y="2800395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65" name="We adopt PLUTO code for our simulation (Mignone + 2007)."/>
          <p:cNvSpPr txBox="1"/>
          <p:nvPr/>
        </p:nvSpPr>
        <p:spPr>
          <a:xfrm>
            <a:off x="1875408" y="2574409"/>
            <a:ext cx="21370334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adopt </a:t>
            </a:r>
            <a:r>
              <a:rPr b="1">
                <a:solidFill>
                  <a:schemeClr val="accent1">
                    <a:lumOff val="13575"/>
                  </a:schemeClr>
                </a:solidFill>
              </a:rPr>
              <a:t>PLUTO</a:t>
            </a:r>
            <a:r>
              <a:t> code for our simulation (</a:t>
            </a:r>
            <a:r>
              <a:rPr b="1">
                <a:solidFill>
                  <a:schemeClr val="accent1"/>
                </a:solidFill>
              </a:rPr>
              <a:t>Mignone + 2007</a:t>
            </a:r>
            <a:r>
              <a:t>). </a:t>
            </a:r>
          </a:p>
        </p:txBody>
      </p:sp>
      <p:sp>
        <p:nvSpPr>
          <p:cNvPr id="266" name="Dingbat Diamond"/>
          <p:cNvSpPr/>
          <p:nvPr/>
        </p:nvSpPr>
        <p:spPr>
          <a:xfrm>
            <a:off x="1243945" y="9174977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67" name="We consider the uniform magnetic resistivity in the flow, ranging from 0.1 to 0."/>
          <p:cNvSpPr txBox="1"/>
          <p:nvPr/>
        </p:nvSpPr>
        <p:spPr>
          <a:xfrm>
            <a:off x="1612729" y="7253708"/>
            <a:ext cx="20339753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We consider the uniform magnetic resistivity in the flow, ranging from 0.1 to 0.   </a:t>
            </a:r>
          </a:p>
        </p:txBody>
      </p:sp>
      <p:sp>
        <p:nvSpPr>
          <p:cNvPr id="268" name="Dingbat Diamond"/>
          <p:cNvSpPr/>
          <p:nvPr/>
        </p:nvSpPr>
        <p:spPr>
          <a:xfrm>
            <a:off x="1218019" y="7479694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69" name="In this work, we do not consider any explicit radiation transport  in the flow."/>
          <p:cNvSpPr txBox="1"/>
          <p:nvPr/>
        </p:nvSpPr>
        <p:spPr>
          <a:xfrm>
            <a:off x="1685767" y="8943116"/>
            <a:ext cx="21644280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 this work, we do not consider any explicit radiation transport  in the flow.</a:t>
            </a:r>
          </a:p>
        </p:txBody>
      </p:sp>
      <p:sp>
        <p:nvSpPr>
          <p:cNvPr id="270" name="Dingbat Diamond"/>
          <p:cNvSpPr/>
          <p:nvPr/>
        </p:nvSpPr>
        <p:spPr>
          <a:xfrm>
            <a:off x="1245426" y="10574794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71" name="In this work, the gravitational effect around a spinning black hole is modeled using effective Kerr potential proposed by Dihingia +2018."/>
          <p:cNvSpPr txBox="1"/>
          <p:nvPr/>
        </p:nvSpPr>
        <p:spPr>
          <a:xfrm>
            <a:off x="1765194" y="10343194"/>
            <a:ext cx="21644280" cy="139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 this work, the gravitational effect around a spinning black hole is modeled using effective Kerr potential proposed by </a:t>
            </a:r>
            <a:r>
              <a:rPr b="1">
                <a:solidFill>
                  <a:schemeClr val="accent1"/>
                </a:solidFill>
              </a:rPr>
              <a:t>Dihingia +2018</a:t>
            </a:r>
            <a:r>
              <a:t>.    </a:t>
            </a:r>
          </a:p>
        </p:txBody>
      </p:sp>
      <p:grpSp>
        <p:nvGrpSpPr>
          <p:cNvPr id="274" name="Simulation Model"/>
          <p:cNvGrpSpPr/>
          <p:nvPr/>
        </p:nvGrpSpPr>
        <p:grpSpPr>
          <a:xfrm>
            <a:off x="8838129" y="-19146"/>
            <a:ext cx="6707742" cy="1679839"/>
            <a:chOff x="0" y="0"/>
            <a:chExt cx="6707740" cy="1679837"/>
          </a:xfrm>
        </p:grpSpPr>
        <p:sp>
          <p:nvSpPr>
            <p:cNvPr id="273" name="Simulation Model"/>
            <p:cNvSpPr txBox="1"/>
            <p:nvPr/>
          </p:nvSpPr>
          <p:spPr>
            <a:xfrm>
              <a:off x="215900" y="139700"/>
              <a:ext cx="6275941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Simulation Model</a:t>
              </a:r>
            </a:p>
          </p:txBody>
        </p:sp>
        <p:pic>
          <p:nvPicPr>
            <p:cNvPr id="272" name="Simulation Model Simulation Model" descr="Simulation Model Simulation Model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6707742" cy="1679838"/>
            </a:xfrm>
            <a:prstGeom prst="rect">
              <a:avLst/>
            </a:prstGeom>
            <a:effectLst/>
          </p:spPr>
        </p:pic>
      </p:grpSp>
      <p:pic>
        <p:nvPicPr>
          <p:cNvPr id="275" name="Screenshot 2024-10-09 at 2.21.53 PM.png" descr="Screenshot 2024-10-09 at 2.21.5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35430" y="3822327"/>
            <a:ext cx="13169085" cy="2590641"/>
          </a:xfrm>
          <a:prstGeom prst="rect">
            <a:avLst/>
          </a:prstGeom>
          <a:ln w="101600">
            <a:solidFill>
              <a:schemeClr val="accent5"/>
            </a:solidFill>
            <a:miter lim="400000"/>
          </a:ln>
        </p:spPr>
      </p:pic>
      <p:sp>
        <p:nvSpPr>
          <p:cNvPr id="276" name="https://plutocode.ph.unito.it/"/>
          <p:cNvSpPr txBox="1"/>
          <p:nvPr/>
        </p:nvSpPr>
        <p:spPr>
          <a:xfrm>
            <a:off x="4503191" y="4844050"/>
            <a:ext cx="5051556" cy="617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chemeClr val="accent1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pPr/>
            <a:r>
              <a:t>https://plutocode.ph.unito.it/</a:t>
            </a:r>
          </a:p>
        </p:txBody>
      </p:sp>
      <p:sp>
        <p:nvSpPr>
          <p:cNvPr id="277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278" name="NTHU_logo.png" descr="NTHU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ASROC-logo.png" descr="ASROC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Number"/>
          <p:cNvSpPr txBox="1"/>
          <p:nvPr>
            <p:ph type="sldNum" sz="quarter" idx="2"/>
          </p:nvPr>
        </p:nvSpPr>
        <p:spPr>
          <a:xfrm>
            <a:off x="12055157" y="13081000"/>
            <a:ext cx="26098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2" name="Dingbat Diamond"/>
          <p:cNvSpPr/>
          <p:nvPr/>
        </p:nvSpPr>
        <p:spPr>
          <a:xfrm>
            <a:off x="1662147" y="2076918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283" name="We adopt cylindrical coordinates  ."/>
          <p:cNvSpPr txBox="1"/>
          <p:nvPr/>
        </p:nvSpPr>
        <p:spPr>
          <a:xfrm>
            <a:off x="2139715" y="1835337"/>
            <a:ext cx="10559238" cy="768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adopt cylindrical coordinates </a:t>
            </a:r>
            <a14:m>
              <m:oMath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ϕ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z</m:t>
                </m:r>
                <m:r>
                  <a:rPr xmlns:a="http://schemas.openxmlformats.org/drawingml/2006/main" sz="47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. </a:t>
            </a:r>
          </a:p>
        </p:txBody>
      </p:sp>
      <p:sp>
        <p:nvSpPr>
          <p:cNvPr id="284" name="Equation"/>
          <p:cNvSpPr txBox="1"/>
          <p:nvPr/>
        </p:nvSpPr>
        <p:spPr>
          <a:xfrm>
            <a:off x="3844887" y="3041067"/>
            <a:ext cx="3671034" cy="1084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∇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000"/>
          </a:p>
        </p:txBody>
      </p:sp>
      <p:sp>
        <p:nvSpPr>
          <p:cNvPr id="285" name="Equation"/>
          <p:cNvSpPr txBox="1"/>
          <p:nvPr/>
        </p:nvSpPr>
        <p:spPr>
          <a:xfrm>
            <a:off x="3861046" y="4645201"/>
            <a:ext cx="8531458" cy="108813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  <m:r>
                        <m:rPr>
                          <m:sty m:val="b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∇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∇</m:t>
                  </m:r>
                  <m:sSub>
                    <m:e>
                      <m:r>
                        <m:rPr>
                          <m:sty m:val="b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m:rPr>
                          <m:sty m:val="b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∇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Φ</m:t>
                  </m:r>
                </m:oMath>
              </m:oMathPara>
            </a14:m>
            <a:endParaRPr sz="4000"/>
          </a:p>
        </p:txBody>
      </p:sp>
      <p:sp>
        <p:nvSpPr>
          <p:cNvPr id="286" name="Equation"/>
          <p:cNvSpPr txBox="1"/>
          <p:nvPr/>
        </p:nvSpPr>
        <p:spPr>
          <a:xfrm>
            <a:off x="3905327" y="6168540"/>
            <a:ext cx="11015824" cy="10840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∇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η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.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∇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Φ</m:t>
                  </m:r>
                </m:oMath>
              </m:oMathPara>
            </a14:m>
            <a:endParaRPr sz="4000"/>
          </a:p>
        </p:txBody>
      </p:sp>
      <p:sp>
        <p:nvSpPr>
          <p:cNvPr id="287" name="Equation"/>
          <p:cNvSpPr txBox="1"/>
          <p:nvPr/>
        </p:nvSpPr>
        <p:spPr>
          <a:xfrm>
            <a:off x="3909522" y="7691878"/>
            <a:ext cx="5999933" cy="108813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m:rPr>
                          <m:sty m:val="b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∂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den>
                  </m:f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∇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×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B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η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J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m:rPr>
                      <m:sty m:val="b"/>
                    </m:rP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</m:t>
                  </m:r>
                </m:oMath>
              </m:oMathPara>
            </a14:m>
            <a:endParaRPr sz="4000"/>
          </a:p>
        </p:txBody>
      </p:sp>
      <p:sp>
        <p:nvSpPr>
          <p:cNvPr id="288" name="Equation"/>
          <p:cNvSpPr txBox="1"/>
          <p:nvPr/>
        </p:nvSpPr>
        <p:spPr>
          <a:xfrm>
            <a:off x="17650810" y="3515695"/>
            <a:ext cx="4101174" cy="117092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gas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p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</m:oMath>
              </m:oMathPara>
            </a14:m>
            <a:endParaRPr sz="4000"/>
          </a:p>
        </p:txBody>
      </p:sp>
      <p:sp>
        <p:nvSpPr>
          <p:cNvPr id="289" name="Here, the total pressure,"/>
          <p:cNvSpPr txBox="1"/>
          <p:nvPr/>
        </p:nvSpPr>
        <p:spPr>
          <a:xfrm>
            <a:off x="16891575" y="2479592"/>
            <a:ext cx="5700099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Here, the total pressure, </a:t>
            </a:r>
          </a:p>
        </p:txBody>
      </p:sp>
      <p:sp>
        <p:nvSpPr>
          <p:cNvPr id="290" name="Equation"/>
          <p:cNvSpPr txBox="1"/>
          <p:nvPr/>
        </p:nvSpPr>
        <p:spPr>
          <a:xfrm>
            <a:off x="16926303" y="5948193"/>
            <a:ext cx="5259543" cy="1268873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den>
                  </m:f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sSup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e>
                    <m:sup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sSup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p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  <a:endParaRPr sz="4000"/>
          </a:p>
        </p:txBody>
      </p:sp>
      <p:sp>
        <p:nvSpPr>
          <p:cNvPr id="291" name="Total energy:"/>
          <p:cNvSpPr txBox="1"/>
          <p:nvPr/>
        </p:nvSpPr>
        <p:spPr>
          <a:xfrm>
            <a:off x="18162412" y="5128192"/>
            <a:ext cx="3412425" cy="73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Total energy:  </a:t>
            </a:r>
          </a:p>
        </p:txBody>
      </p:sp>
      <p:grpSp>
        <p:nvGrpSpPr>
          <p:cNvPr id="294" name="Governing Equations (Res-MHD)"/>
          <p:cNvGrpSpPr/>
          <p:nvPr/>
        </p:nvGrpSpPr>
        <p:grpSpPr>
          <a:xfrm>
            <a:off x="6048281" y="37221"/>
            <a:ext cx="12548067" cy="1745616"/>
            <a:chOff x="0" y="0"/>
            <a:chExt cx="12548065" cy="1745614"/>
          </a:xfrm>
        </p:grpSpPr>
        <p:sp>
          <p:nvSpPr>
            <p:cNvPr id="293" name="Governing Equations (Res-MHD)"/>
            <p:cNvSpPr txBox="1"/>
            <p:nvPr/>
          </p:nvSpPr>
          <p:spPr>
            <a:xfrm>
              <a:off x="215900" y="139700"/>
              <a:ext cx="12116266" cy="1186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anela Text Bold"/>
                  <a:ea typeface="Canela Text Bold"/>
                  <a:cs typeface="Canela Text Bold"/>
                  <a:sym typeface="Canela Text Bold"/>
                </a:defRPr>
              </a:lvl1pPr>
            </a:lstStyle>
            <a:p>
              <a:pPr/>
              <a:r>
                <a:t>Governing Equations (Res-MHD)</a:t>
              </a:r>
            </a:p>
          </p:txBody>
        </p:sp>
        <p:pic>
          <p:nvPicPr>
            <p:cNvPr id="292" name="Governing Equations (Res-MHD) Governing Equations (Res-MHD)" descr="Governing Equations (Res-MHD) Governing Equations (Res-MHD)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548066" cy="1745615"/>
            </a:xfrm>
            <a:prstGeom prst="rect">
              <a:avLst/>
            </a:prstGeom>
            <a:effectLst/>
          </p:spPr>
        </p:pic>
      </p:grpSp>
      <p:sp>
        <p:nvSpPr>
          <p:cNvPr id="295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296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Here, the resistive tensor is assumed to be diagonal as  ."/>
          <p:cNvSpPr txBox="1"/>
          <p:nvPr/>
        </p:nvSpPr>
        <p:spPr>
          <a:xfrm>
            <a:off x="3295479" y="9772171"/>
            <a:ext cx="17793042" cy="801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Here, the resistive tensor is assumed to be diagonal as </a:t>
            </a:r>
            <a14:m>
              <m:oMath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η</m:t>
                </m:r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≡</m:t>
                </m:r>
                <m:r>
                  <m:rPr>
                    <m:sty m:val="p"/>
                  </m:rP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diag</m:t>
                </m:r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sSub>
                  <m:e>
                    <m:r>
                      <a:rPr xmlns:a="http://schemas.openxmlformats.org/drawingml/2006/main"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η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η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b>
                </m:sSub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sSub>
                  <m:e>
                    <m:r>
                      <a:rPr xmlns:a="http://schemas.openxmlformats.org/drawingml/2006/main"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η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4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</m:sub>
                </m:sSub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.</a:t>
            </a:r>
          </a:p>
        </p:txBody>
      </p:sp>
      <p:sp>
        <p:nvSpPr>
          <p:cNvPr id="298" name="The electric current density is defined as  ."/>
          <p:cNvSpPr txBox="1"/>
          <p:nvPr/>
        </p:nvSpPr>
        <p:spPr>
          <a:xfrm>
            <a:off x="3316372" y="11136068"/>
            <a:ext cx="12193734" cy="795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The electric current density is defined as </a:t>
            </a:r>
            <a14:m>
              <m:oMath>
                <m:r>
                  <m:rPr>
                    <m:sty m:val="b"/>
                  </m:rP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J</m:t>
                </m:r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∇</m:t>
                </m:r>
                <m: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×</m:t>
                </m:r>
                <m:r>
                  <m:rPr>
                    <m:sty m:val="b"/>
                  </m:rPr>
                  <a:rPr xmlns:a="http://schemas.openxmlformats.org/drawingml/2006/main" sz="47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B</m:t>
                </m:r>
              </m:oMath>
            </a14:m>
            <a:r>
              <a:t>.</a:t>
            </a:r>
          </a:p>
        </p:txBody>
      </p:sp>
      <p:sp>
        <p:nvSpPr>
          <p:cNvPr id="299" name="(Mignone + 2007)"/>
          <p:cNvSpPr txBox="1"/>
          <p:nvPr/>
        </p:nvSpPr>
        <p:spPr>
          <a:xfrm>
            <a:off x="18189365" y="11165182"/>
            <a:ext cx="4309580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</a:t>
            </a:r>
            <a:r>
              <a:rPr>
                <a:solidFill>
                  <a:schemeClr val="accent1"/>
                </a:solidFill>
              </a:rPr>
              <a:t>Mignone + 2007</a:t>
            </a:r>
            <a:r>
              <a:t>)</a:t>
            </a:r>
          </a:p>
        </p:txBody>
      </p:sp>
      <p:pic>
        <p:nvPicPr>
          <p:cNvPr id="300" name="ASROC-logo.png" descr="ASROC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12043702" y="13081000"/>
            <a:ext cx="283896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3" name="Equation"/>
          <p:cNvSpPr txBox="1"/>
          <p:nvPr/>
        </p:nvSpPr>
        <p:spPr>
          <a:xfrm>
            <a:off x="6316714" y="2561250"/>
            <a:ext cx="6876997" cy="130007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p>
                    <m:e>
                      <m:r>
                        <m:rPr>
                          <m:sty m:val="p"/>
                        </m:rP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Φ</m:t>
                      </m:r>
                    </m:e>
                    <m:sup>
                      <m:r>
                        <m:rPr>
                          <m:sty m:val="p"/>
                        </m:rP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eff</m:t>
                      </m:r>
                    </m:sup>
                  </m:sSup>
                  <m:d>
                    <m:dPr>
                      <m:ctrlP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z</m:t>
                      </m:r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a:rPr xmlns:a="http://schemas.openxmlformats.org/drawingml/2006/main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e>
                  </m:d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f>
                    <m:fPr>
                      <m:ctrlP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den>
                  </m:f>
                  <m:f>
                    <m:fPr>
                      <m:ctrlP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4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4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den>
                  </m:f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4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</m:oMath>
              </m:oMathPara>
            </a14:m>
            <a:endParaRPr sz="4100"/>
          </a:p>
        </p:txBody>
      </p:sp>
      <p:sp>
        <p:nvSpPr>
          <p:cNvPr id="304" name="Equation"/>
          <p:cNvSpPr txBox="1"/>
          <p:nvPr/>
        </p:nvSpPr>
        <p:spPr>
          <a:xfrm>
            <a:off x="6086550" y="5223669"/>
            <a:ext cx="7337325" cy="13327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d>
                        <m:dPr>
                          <m:ctrlP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begChr m:val="["/>
                          <m:endChr m:val="]"/>
                        </m:dPr>
                        <m:e>
                          <m:f>
                            <m:fPr>
                              <m:ctrlP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  <m:type m:val="bar"/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-</m:t>
                              </m:r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  <m:r>
                                <m:rPr>
                                  <m:sty m:val="p"/>
                                </m:rP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den>
                          </m:f>
                          <m:d>
                            <m:dPr>
                              <m:ctrlP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xmlns:a="http://schemas.openxmlformats.org/drawingml/2006/main" sz="3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-</m:t>
                              </m:r>
                              <m:sSup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eff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z</m:t>
                                  </m:r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e>
                                      <m:r>
                                        <a:rPr xmlns:a="http://schemas.openxmlformats.org/drawingml/2006/main" sz="37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a</m:t>
                                      </m:r>
                                    </m:e>
                                    <m:sub>
                                      <m:r>
                                        <a:rPr xmlns:a="http://schemas.openxmlformats.org/drawingml/2006/main" sz="37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k</m:t>
                                      </m:r>
                                    </m:sub>
                                  </m:sSub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xmlns:a="http://schemas.openxmlformats.org/drawingml/2006/main" sz="3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</m:d>
                            </m:e>
                          </m:d>
                        </m:e>
                      </m:d>
                    </m:e>
                    <m:sup>
                      <m:f>
                        <m:fPr>
                          <m:ctrlP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sup>
                  </m:sSup>
                </m:oMath>
              </m:oMathPara>
            </a14:m>
            <a:endParaRPr sz="3700"/>
          </a:p>
        </p:txBody>
      </p:sp>
      <p:sp>
        <p:nvSpPr>
          <p:cNvPr id="305" name="Equation"/>
          <p:cNvSpPr txBox="1"/>
          <p:nvPr/>
        </p:nvSpPr>
        <p:spPr>
          <a:xfrm>
            <a:off x="3664358" y="7668660"/>
            <a:ext cx="6379969" cy="9283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K</m:t>
                  </m:r>
                  <m:r>
                    <a:rPr xmlns:a="http://schemas.openxmlformats.org/drawingml/2006/main" sz="31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den>
                  </m:f>
                  <m:d>
                    <m:d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begChr m:val="["/>
                      <m:endChr m:val="]"/>
                    </m:dPr>
                    <m:e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eff</m:t>
                          </m:r>
                        </m:sup>
                      </m:sSup>
                      <m:d>
                        <m:dPr>
                          <m:ctrlP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e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,0,</m:t>
                          </m:r>
                          <m:sSub>
                            <m:e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a:rPr xmlns:a="http://schemas.openxmlformats.org/drawingml/2006/main" sz="3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</m:e>
                  </m:d>
                  <m:f>
                    <m:fPr>
                      <m:ctrlP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sSubSup>
                        <m:e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den>
                  </m:f>
                </m:oMath>
              </m:oMathPara>
            </a14:m>
            <a:endParaRPr sz="3100"/>
          </a:p>
        </p:txBody>
      </p:sp>
      <p:sp>
        <p:nvSpPr>
          <p:cNvPr id="306" name="Equation"/>
          <p:cNvSpPr txBox="1"/>
          <p:nvPr/>
        </p:nvSpPr>
        <p:spPr>
          <a:xfrm>
            <a:off x="7584969" y="11856033"/>
            <a:ext cx="2306853" cy="52287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floor</m:t>
                      </m:r>
                    </m:sub>
                  </m:sSub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sup>
                  </m:sSup>
                </m:oMath>
              </m:oMathPara>
            </a14:m>
            <a:endParaRPr sz="3700"/>
          </a:p>
        </p:txBody>
      </p:sp>
      <p:sp>
        <p:nvSpPr>
          <p:cNvPr id="307" name="The density distribution of the torus is obtained by considering constant angular momentum flow"/>
          <p:cNvSpPr txBox="1"/>
          <p:nvPr/>
        </p:nvSpPr>
        <p:spPr>
          <a:xfrm>
            <a:off x="766188" y="1601121"/>
            <a:ext cx="22319643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density distribution of the torus is obtained by considering constant angular momentum flow</a:t>
            </a:r>
          </a:p>
        </p:txBody>
      </p:sp>
      <p:sp>
        <p:nvSpPr>
          <p:cNvPr id="308" name="The density distribution inside the torus is"/>
          <p:cNvSpPr txBox="1"/>
          <p:nvPr/>
        </p:nvSpPr>
        <p:spPr>
          <a:xfrm>
            <a:off x="866023" y="4313335"/>
            <a:ext cx="9733807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density distribution inside the torus is</a:t>
            </a:r>
          </a:p>
        </p:txBody>
      </p:sp>
      <p:sp>
        <p:nvSpPr>
          <p:cNvPr id="309" name="The density distribution outside the torus:"/>
          <p:cNvSpPr txBox="1"/>
          <p:nvPr/>
        </p:nvSpPr>
        <p:spPr>
          <a:xfrm>
            <a:off x="905788" y="9120737"/>
            <a:ext cx="9654277" cy="73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density distribution outside the torus:</a:t>
            </a:r>
          </a:p>
        </p:txBody>
      </p:sp>
      <p:sp>
        <p:nvSpPr>
          <p:cNvPr id="310" name="where,"/>
          <p:cNvSpPr txBox="1"/>
          <p:nvPr/>
        </p:nvSpPr>
        <p:spPr>
          <a:xfrm>
            <a:off x="2165850" y="6787051"/>
            <a:ext cx="1482280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where,</a:t>
            </a:r>
          </a:p>
        </p:txBody>
      </p:sp>
      <p:grpSp>
        <p:nvGrpSpPr>
          <p:cNvPr id="313" name="Equilibrium initial Torus Set up"/>
          <p:cNvGrpSpPr/>
          <p:nvPr/>
        </p:nvGrpSpPr>
        <p:grpSpPr>
          <a:xfrm>
            <a:off x="6048281" y="37221"/>
            <a:ext cx="12722503" cy="1745616"/>
            <a:chOff x="0" y="0"/>
            <a:chExt cx="12722502" cy="1745614"/>
          </a:xfrm>
        </p:grpSpPr>
        <p:sp>
          <p:nvSpPr>
            <p:cNvPr id="312" name="Equilibrium initial Torus Set up"/>
            <p:cNvSpPr txBox="1"/>
            <p:nvPr/>
          </p:nvSpPr>
          <p:spPr>
            <a:xfrm>
              <a:off x="215900" y="139700"/>
              <a:ext cx="12290703" cy="1186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anela Text Bold"/>
                  <a:ea typeface="Canela Text Bold"/>
                  <a:cs typeface="Canela Text Bold"/>
                  <a:sym typeface="Canela Text Bold"/>
                </a:defRPr>
              </a:lvl1pPr>
            </a:lstStyle>
            <a:p>
              <a:pPr/>
              <a:r>
                <a:t>Equilibrium initial Torus Set up</a:t>
              </a:r>
            </a:p>
          </p:txBody>
        </p:sp>
        <p:pic>
          <p:nvPicPr>
            <p:cNvPr id="311" name="Equilibrium initial Torus Set up Equilibrium initial Torus Set up" descr="Equilibrium initial Torus Set up Equilibrium initial Torus Set up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722503" cy="1745615"/>
            </a:xfrm>
            <a:prstGeom prst="rect">
              <a:avLst/>
            </a:prstGeom>
            <a:effectLst/>
          </p:spPr>
        </p:pic>
      </p:grpSp>
      <p:sp>
        <p:nvSpPr>
          <p:cNvPr id="314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315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Equation"/>
          <p:cNvSpPr txBox="1"/>
          <p:nvPr/>
        </p:nvSpPr>
        <p:spPr>
          <a:xfrm>
            <a:off x="5700915" y="10382153"/>
            <a:ext cx="3871197" cy="63268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atm</m:t>
                      </m:r>
                    </m:sub>
                  </m:sSub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floor</m:t>
                      </m:r>
                    </m:sub>
                  </m:sSub>
                  <m:sSup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p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  <a:endParaRPr sz="4500"/>
          </a:p>
        </p:txBody>
      </p:sp>
      <p:sp>
        <p:nvSpPr>
          <p:cNvPr id="317" name="Equation"/>
          <p:cNvSpPr txBox="1"/>
          <p:nvPr/>
        </p:nvSpPr>
        <p:spPr>
          <a:xfrm>
            <a:off x="14777169" y="10379719"/>
            <a:ext cx="3970637" cy="63755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atm</m:t>
                      </m:r>
                    </m:sub>
                  </m:sSub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floor</m:t>
                      </m:r>
                    </m:sub>
                  </m:sSub>
                  <m:sSup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e>
                    <m:sup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m:oMathPara>
            </a14:m>
            <a:endParaRPr sz="4500"/>
          </a:p>
        </p:txBody>
      </p:sp>
      <p:sp>
        <p:nvSpPr>
          <p:cNvPr id="318" name="Equation"/>
          <p:cNvSpPr txBox="1"/>
          <p:nvPr/>
        </p:nvSpPr>
        <p:spPr>
          <a:xfrm>
            <a:off x="16704068" y="11684425"/>
            <a:ext cx="2330663" cy="52020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floor</m:t>
                      </m:r>
                    </m:sub>
                  </m:sSub>
                  <m:r>
                    <a:rPr xmlns:a="http://schemas.openxmlformats.org/drawingml/2006/main" sz="3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sup>
                  </m:sSup>
                </m:oMath>
              </m:oMathPara>
            </a14:m>
            <a:endParaRPr sz="3700"/>
          </a:p>
        </p:txBody>
      </p:sp>
      <p:sp>
        <p:nvSpPr>
          <p:cNvPr id="319" name="where,"/>
          <p:cNvSpPr txBox="1"/>
          <p:nvPr/>
        </p:nvSpPr>
        <p:spPr>
          <a:xfrm>
            <a:off x="5734871" y="11779012"/>
            <a:ext cx="1482280" cy="676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where,</a:t>
            </a:r>
          </a:p>
        </p:txBody>
      </p:sp>
      <p:sp>
        <p:nvSpPr>
          <p:cNvPr id="320" name="where,"/>
          <p:cNvSpPr txBox="1"/>
          <p:nvPr/>
        </p:nvSpPr>
        <p:spPr>
          <a:xfrm>
            <a:off x="14799434" y="11606069"/>
            <a:ext cx="1482280" cy="67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where,</a:t>
            </a:r>
          </a:p>
        </p:txBody>
      </p:sp>
      <p:sp>
        <p:nvSpPr>
          <p:cNvPr id="321" name="(Aktar + 2023, 2024)"/>
          <p:cNvSpPr txBox="1"/>
          <p:nvPr/>
        </p:nvSpPr>
        <p:spPr>
          <a:xfrm>
            <a:off x="16015458" y="5839107"/>
            <a:ext cx="5128041" cy="73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</a:t>
            </a:r>
            <a:r>
              <a:rPr b="1">
                <a:solidFill>
                  <a:schemeClr val="accent1"/>
                </a:solidFill>
              </a:rPr>
              <a:t>Aktar + 2023, 2024</a:t>
            </a:r>
            <a:r>
              <a:t>)</a:t>
            </a:r>
          </a:p>
        </p:txBody>
      </p:sp>
      <p:pic>
        <p:nvPicPr>
          <p:cNvPr id="322" name="ASROC-logo.png" descr="ASROC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lide Number"/>
          <p:cNvSpPr txBox="1"/>
          <p:nvPr>
            <p:ph type="sldNum" sz="quarter" idx="2"/>
          </p:nvPr>
        </p:nvSpPr>
        <p:spPr>
          <a:xfrm>
            <a:off x="12041885" y="13081000"/>
            <a:ext cx="287529" cy="4671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5" name="Dingbat Diamond"/>
          <p:cNvSpPr/>
          <p:nvPr/>
        </p:nvSpPr>
        <p:spPr>
          <a:xfrm>
            <a:off x="1428901" y="2760873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326" name="We consider a poloidal magnetic field configuration following Hawley &amp; Krolik (2002)."/>
          <p:cNvSpPr txBox="1"/>
          <p:nvPr/>
        </p:nvSpPr>
        <p:spPr>
          <a:xfrm>
            <a:off x="1922628" y="2538245"/>
            <a:ext cx="21093611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We consider a poloidal magnetic field configuration following </a:t>
            </a:r>
            <a:r>
              <a:rPr b="1">
                <a:solidFill>
                  <a:schemeClr val="accent1"/>
                </a:solidFill>
              </a:rPr>
              <a:t>Hawley &amp; Krolik (2002)</a:t>
            </a:r>
            <a:r>
              <a:rPr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327" name="Equation"/>
          <p:cNvSpPr txBox="1"/>
          <p:nvPr/>
        </p:nvSpPr>
        <p:spPr>
          <a:xfrm>
            <a:off x="7566411" y="5806212"/>
            <a:ext cx="4525779" cy="54434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ρ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,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z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ρ</m:t>
                      </m:r>
                    </m:e>
                    <m:sub>
                      <m:r>
                        <m:rPr>
                          <m:sty m:val="p"/>
                        </m:rPr>
                        <a:rPr xmlns:a="http://schemas.openxmlformats.org/drawingml/2006/mai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min</m:t>
                      </m:r>
                    </m:sub>
                  </m:sSub>
                  <m:r>
                    <a:rPr xmlns:a="http://schemas.openxmlformats.org/drawingml/2006/main" sz="40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4000"/>
          </a:p>
        </p:txBody>
      </p:sp>
      <p:sp>
        <p:nvSpPr>
          <p:cNvPr id="328" name="where, the   is the normalized initial magnetic field strength.   is the minimum density in the torus."/>
          <p:cNvSpPr txBox="1"/>
          <p:nvPr/>
        </p:nvSpPr>
        <p:spPr>
          <a:xfrm>
            <a:off x="1925017" y="7375382"/>
            <a:ext cx="19580755" cy="1462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where, the </a:t>
            </a:r>
            <a14:m>
              <m:oMath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</m:e>
                  <m:sub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a14:m>
            <a:r>
              <a:t> is the normalized initial magnetic field strength. </a:t>
            </a:r>
            <a14:m>
              <m:oMath>
                <m:sSub>
                  <m:e>
                    <m: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ρ</m:t>
                    </m:r>
                  </m:e>
                  <m:sub>
                    <m:r>
                      <m:rPr>
                        <m:sty m:val="p"/>
                      </m:rPr>
                      <a:rPr xmlns:a="http://schemas.openxmlformats.org/drawingml/2006/main" sz="4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min</m:t>
                    </m:r>
                  </m:sub>
                </m:sSub>
              </m:oMath>
            </a14:m>
            <a:r>
              <a:t> is the minimum density in the torus. </a:t>
            </a:r>
          </a:p>
        </p:txBody>
      </p:sp>
      <p:sp>
        <p:nvSpPr>
          <p:cNvPr id="329" name="Dingbat Diamond"/>
          <p:cNvSpPr/>
          <p:nvPr/>
        </p:nvSpPr>
        <p:spPr>
          <a:xfrm>
            <a:off x="1442788" y="4405383"/>
            <a:ext cx="285751" cy="285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10656" y="0"/>
                  <a:pt x="10525" y="80"/>
                  <a:pt x="10457" y="207"/>
                </a:cubicBezTo>
                <a:cubicBezTo>
                  <a:pt x="10253" y="592"/>
                  <a:pt x="10032" y="1035"/>
                  <a:pt x="9799" y="1504"/>
                </a:cubicBezTo>
                <a:cubicBezTo>
                  <a:pt x="8940" y="3231"/>
                  <a:pt x="7871" y="5381"/>
                  <a:pt x="6626" y="6626"/>
                </a:cubicBezTo>
                <a:cubicBezTo>
                  <a:pt x="5381" y="7871"/>
                  <a:pt x="3232" y="8940"/>
                  <a:pt x="1504" y="9799"/>
                </a:cubicBezTo>
                <a:cubicBezTo>
                  <a:pt x="1035" y="10032"/>
                  <a:pt x="592" y="10253"/>
                  <a:pt x="207" y="10457"/>
                </a:cubicBezTo>
                <a:cubicBezTo>
                  <a:pt x="80" y="10525"/>
                  <a:pt x="0" y="10656"/>
                  <a:pt x="0" y="10800"/>
                </a:cubicBezTo>
                <a:cubicBezTo>
                  <a:pt x="0" y="10944"/>
                  <a:pt x="80" y="11075"/>
                  <a:pt x="207" y="11143"/>
                </a:cubicBezTo>
                <a:cubicBezTo>
                  <a:pt x="592" y="11347"/>
                  <a:pt x="1035" y="11568"/>
                  <a:pt x="1504" y="11801"/>
                </a:cubicBezTo>
                <a:cubicBezTo>
                  <a:pt x="3232" y="12660"/>
                  <a:pt x="5381" y="13729"/>
                  <a:pt x="6626" y="14974"/>
                </a:cubicBezTo>
                <a:cubicBezTo>
                  <a:pt x="7871" y="16219"/>
                  <a:pt x="8940" y="18368"/>
                  <a:pt x="9799" y="20096"/>
                </a:cubicBezTo>
                <a:cubicBezTo>
                  <a:pt x="10032" y="20565"/>
                  <a:pt x="10253" y="21008"/>
                  <a:pt x="10457" y="21393"/>
                </a:cubicBezTo>
                <a:cubicBezTo>
                  <a:pt x="10525" y="21520"/>
                  <a:pt x="10656" y="21600"/>
                  <a:pt x="10800" y="21600"/>
                </a:cubicBezTo>
                <a:cubicBezTo>
                  <a:pt x="10944" y="21600"/>
                  <a:pt x="11075" y="21520"/>
                  <a:pt x="11143" y="21393"/>
                </a:cubicBezTo>
                <a:cubicBezTo>
                  <a:pt x="11347" y="21008"/>
                  <a:pt x="11568" y="20565"/>
                  <a:pt x="11801" y="20096"/>
                </a:cubicBezTo>
                <a:cubicBezTo>
                  <a:pt x="12660" y="18369"/>
                  <a:pt x="13729" y="16219"/>
                  <a:pt x="14974" y="14974"/>
                </a:cubicBezTo>
                <a:cubicBezTo>
                  <a:pt x="16220" y="13729"/>
                  <a:pt x="18370" y="12660"/>
                  <a:pt x="20098" y="11801"/>
                </a:cubicBezTo>
                <a:cubicBezTo>
                  <a:pt x="20567" y="11568"/>
                  <a:pt x="21008" y="11347"/>
                  <a:pt x="21393" y="11143"/>
                </a:cubicBezTo>
                <a:cubicBezTo>
                  <a:pt x="21520" y="11075"/>
                  <a:pt x="21600" y="10944"/>
                  <a:pt x="21600" y="10800"/>
                </a:cubicBezTo>
                <a:cubicBezTo>
                  <a:pt x="21600" y="10656"/>
                  <a:pt x="21520" y="10525"/>
                  <a:pt x="21393" y="10457"/>
                </a:cubicBezTo>
                <a:cubicBezTo>
                  <a:pt x="21008" y="10253"/>
                  <a:pt x="20567" y="10032"/>
                  <a:pt x="20098" y="9799"/>
                </a:cubicBezTo>
                <a:cubicBezTo>
                  <a:pt x="18370" y="8940"/>
                  <a:pt x="16220" y="7871"/>
                  <a:pt x="14974" y="6626"/>
                </a:cubicBezTo>
                <a:cubicBezTo>
                  <a:pt x="13729" y="5380"/>
                  <a:pt x="12660" y="3230"/>
                  <a:pt x="11801" y="1502"/>
                </a:cubicBezTo>
                <a:cubicBezTo>
                  <a:pt x="11568" y="1034"/>
                  <a:pt x="11347" y="592"/>
                  <a:pt x="11143" y="207"/>
                </a:cubicBezTo>
                <a:cubicBezTo>
                  <a:pt x="11075" y="80"/>
                  <a:pt x="10944" y="0"/>
                  <a:pt x="10800" y="0"/>
                </a:cubicBezTo>
                <a:close/>
              </a:path>
            </a:pathLst>
          </a:custGeom>
          <a:solidFill>
            <a:schemeClr val="accent5">
              <a:hueOff val="106044"/>
              <a:satOff val="10158"/>
              <a:lumOff val="1604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4600">
                <a:solidFill>
                  <a:srgbClr val="FFFFFF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</a:p>
        </p:txBody>
      </p:sp>
      <p:sp>
        <p:nvSpPr>
          <p:cNvPr id="330" name="The initial magnetic field is set by considering a toroidal component of vector potential as"/>
          <p:cNvSpPr txBox="1"/>
          <p:nvPr/>
        </p:nvSpPr>
        <p:spPr>
          <a:xfrm>
            <a:off x="1936515" y="4182754"/>
            <a:ext cx="21093611" cy="737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initial magnetic field is set by considering a toroidal component of vector potential as</a:t>
            </a:r>
          </a:p>
        </p:txBody>
      </p:sp>
      <p:sp>
        <p:nvSpPr>
          <p:cNvPr id="331" name="Equation"/>
          <p:cNvSpPr txBox="1"/>
          <p:nvPr/>
        </p:nvSpPr>
        <p:spPr>
          <a:xfrm>
            <a:off x="8277409" y="9422759"/>
            <a:ext cx="2386952" cy="1425694"/>
          </a:xfrm>
          <a:prstGeom prst="rect">
            <a:avLst/>
          </a:prstGeom>
          <a:ln w="38100">
            <a:solidFill>
              <a:schemeClr val="accent5"/>
            </a:solidFill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β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e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</m:num>
                    <m:den>
                      <m:sSubSup>
                        <m:e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</m:oMath>
              </m:oMathPara>
            </a14:m>
            <a:endParaRPr sz="4300"/>
          </a:p>
        </p:txBody>
      </p:sp>
      <p:sp>
        <p:nvSpPr>
          <p:cNvPr id="332" name="Plasma-beta parameter"/>
          <p:cNvSpPr txBox="1"/>
          <p:nvPr/>
        </p:nvSpPr>
        <p:spPr>
          <a:xfrm>
            <a:off x="2175970" y="9771866"/>
            <a:ext cx="5477416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Plasma-beta parameter </a:t>
            </a:r>
          </a:p>
        </p:txBody>
      </p:sp>
      <p:grpSp>
        <p:nvGrpSpPr>
          <p:cNvPr id="335" name="Initial magnetic field configuration"/>
          <p:cNvGrpSpPr/>
          <p:nvPr/>
        </p:nvGrpSpPr>
        <p:grpSpPr>
          <a:xfrm>
            <a:off x="6048281" y="70110"/>
            <a:ext cx="12722503" cy="1679839"/>
            <a:chOff x="0" y="0"/>
            <a:chExt cx="12722502" cy="1679837"/>
          </a:xfrm>
        </p:grpSpPr>
        <p:sp>
          <p:nvSpPr>
            <p:cNvPr id="334" name="Initial magnetic field configuration"/>
            <p:cNvSpPr txBox="1"/>
            <p:nvPr/>
          </p:nvSpPr>
          <p:spPr>
            <a:xfrm>
              <a:off x="215900" y="139700"/>
              <a:ext cx="12290703" cy="112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just" defTabSz="457200">
                <a:defRPr sz="5500">
                  <a:solidFill>
                    <a:schemeClr val="accent5">
                      <a:hueOff val="128995"/>
                      <a:satOff val="10158"/>
                      <a:lumOff val="-13824"/>
                    </a:schemeClr>
                  </a:solidFill>
                  <a:latin typeface="Chalkboard SE Bold"/>
                  <a:ea typeface="Chalkboard SE Bold"/>
                  <a:cs typeface="Chalkboard SE Bold"/>
                  <a:sym typeface="Chalkboard SE Bold"/>
                </a:defRPr>
              </a:lvl1pPr>
            </a:lstStyle>
            <a:p>
              <a:pPr/>
              <a:r>
                <a:t>Initial magnetic field configuration</a:t>
              </a:r>
            </a:p>
          </p:txBody>
        </p:sp>
        <p:pic>
          <p:nvPicPr>
            <p:cNvPr id="333" name="Initial magnetic field configuration Initial magnetic field configuration" descr="Initial magnetic field configuration Initial magnetic field configuration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722503" cy="1679838"/>
            </a:xfrm>
            <a:prstGeom prst="rect">
              <a:avLst/>
            </a:prstGeom>
            <a:effectLst/>
          </p:spPr>
        </p:pic>
      </p:grpSp>
      <p:sp>
        <p:nvSpPr>
          <p:cNvPr id="336" name="(Ramiz, NTHU)"/>
          <p:cNvSpPr txBox="1"/>
          <p:nvPr/>
        </p:nvSpPr>
        <p:spPr>
          <a:xfrm>
            <a:off x="2783353" y="12753859"/>
            <a:ext cx="1823142" cy="42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(Ramiz, NTHU)</a:t>
            </a:r>
          </a:p>
        </p:txBody>
      </p:sp>
      <p:pic>
        <p:nvPicPr>
          <p:cNvPr id="337" name="NTHU_logo.png" descr="NTHU_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9269" y="12082793"/>
            <a:ext cx="1207988" cy="1207988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(Aktar + 2023, 2024)"/>
          <p:cNvSpPr txBox="1"/>
          <p:nvPr/>
        </p:nvSpPr>
        <p:spPr>
          <a:xfrm>
            <a:off x="8986489" y="11654311"/>
            <a:ext cx="5128041" cy="73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</a:t>
            </a:r>
            <a:r>
              <a:rPr b="1">
                <a:solidFill>
                  <a:schemeClr val="accent1"/>
                </a:solidFill>
              </a:rPr>
              <a:t>Aktar + 2023, 2024</a:t>
            </a:r>
            <a:r>
              <a:t>)</a:t>
            </a:r>
          </a:p>
        </p:txBody>
      </p:sp>
      <p:pic>
        <p:nvPicPr>
          <p:cNvPr id="339" name="ASROC-logo.png" descr="ASROC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201187" y="12226105"/>
            <a:ext cx="1397026" cy="1093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1_ColorGradientLight">
  <a:themeElements>
    <a:clrScheme name="31_ColorGradient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1_ColorGradientLigh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31_ColorGradien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