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0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notesSlides/notesSlide2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5.xml" ContentType="application/vnd.openxmlformats-officedocument.presentationml.notesSlide+xml"/>
  <Override PartName="/ppt/tags/tag64.xml" ContentType="application/vnd.openxmlformats-officedocument.presentationml.tags+xml"/>
  <Override PartName="/ppt/notesSlides/notesSlide2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7.xml" ContentType="application/vnd.openxmlformats-officedocument.presentationml.notesSlide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5" r:id="rId2"/>
    <p:sldId id="257" r:id="rId3"/>
    <p:sldId id="516" r:id="rId4"/>
    <p:sldId id="517" r:id="rId5"/>
    <p:sldId id="263" r:id="rId6"/>
    <p:sldId id="264" r:id="rId7"/>
    <p:sldId id="283" r:id="rId8"/>
    <p:sldId id="497" r:id="rId9"/>
    <p:sldId id="268" r:id="rId10"/>
    <p:sldId id="525" r:id="rId11"/>
    <p:sldId id="526" r:id="rId12"/>
    <p:sldId id="518" r:id="rId13"/>
    <p:sldId id="276" r:id="rId14"/>
    <p:sldId id="521" r:id="rId15"/>
    <p:sldId id="281" r:id="rId16"/>
    <p:sldId id="280" r:id="rId17"/>
    <p:sldId id="282" r:id="rId18"/>
    <p:sldId id="505" r:id="rId19"/>
    <p:sldId id="506" r:id="rId20"/>
    <p:sldId id="520" r:id="rId21"/>
    <p:sldId id="509" r:id="rId22"/>
    <p:sldId id="515" r:id="rId23"/>
    <p:sldId id="523" r:id="rId24"/>
    <p:sldId id="527" r:id="rId25"/>
    <p:sldId id="522" r:id="rId26"/>
    <p:sldId id="500" r:id="rId27"/>
    <p:sldId id="508" r:id="rId28"/>
    <p:sldId id="512" r:id="rId29"/>
    <p:sldId id="496" r:id="rId30"/>
    <p:sldId id="278" r:id="rId31"/>
    <p:sldId id="502" r:id="rId32"/>
    <p:sldId id="284" r:id="rId33"/>
    <p:sldId id="277" r:id="rId34"/>
    <p:sldId id="499" r:id="rId35"/>
    <p:sldId id="507" r:id="rId36"/>
    <p:sldId id="272" r:id="rId37"/>
    <p:sldId id="260" r:id="rId38"/>
    <p:sldId id="511" r:id="rId39"/>
    <p:sldId id="524" r:id="rId40"/>
    <p:sldId id="513" r:id="rId41"/>
    <p:sldId id="514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416"/>
    <a:srgbClr val="4682B4"/>
    <a:srgbClr val="FFFFFF"/>
    <a:srgbClr val="F6D37A"/>
    <a:srgbClr val="FF9B9B"/>
    <a:srgbClr val="FFCC00"/>
    <a:srgbClr val="FF3399"/>
    <a:srgbClr val="87A4D9"/>
    <a:srgbClr val="66666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76" autoAdjust="0"/>
  </p:normalViewPr>
  <p:slideViewPr>
    <p:cSldViewPr snapToGrid="0">
      <p:cViewPr varScale="1">
        <p:scale>
          <a:sx n="87" d="100"/>
          <a:sy n="87" d="100"/>
        </p:scale>
        <p:origin x="499" y="7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7D0A9-1A14-4D67-812D-6B9B3DECD309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FF5A6-D592-4CCD-AB8A-2B83DF9C8A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761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0BAF9-C6A9-0918-49A9-0C136F823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7FB6836-AB9B-19E5-C5EF-63B695C1A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FFC21AE8-77CF-625A-DFC0-1DD3DB90B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Why color, speed and easy. </a:t>
            </a:r>
          </a:p>
          <a:p>
            <a:r>
              <a:rPr lang="en-US" altLang="zh-TW"/>
              <a:t>Here I show how colour selections work.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61A988-AFFE-6130-2449-70041665E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05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2F1C-3C2B-BB05-1E82-6923CBB92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188BD9F-8BF6-7505-56E9-89FBD2201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0AC483D-9A33-9F4F-008F-1F872B272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Add cartoon explanation </a:t>
            </a:r>
          </a:p>
          <a:p>
            <a:endParaRPr lang="en-US" altLang="zh-TW"/>
          </a:p>
          <a:p>
            <a:r>
              <a:rPr lang="en-US" altLang="zh-TW"/>
              <a:t>We set the colour criteria based on 3 BD models.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DBD068-41C0-FEC5-6C2A-253A92C04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81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Add cartoon explanation </a:t>
            </a:r>
          </a:p>
          <a:p>
            <a:endParaRPr lang="en-US" altLang="zh-TW"/>
          </a:p>
          <a:p>
            <a:r>
              <a:rPr lang="en-US" altLang="zh-TW"/>
              <a:t>We set the colour criteria based on 3 BD models.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67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7505F-B90C-86F4-8962-ED5AB8978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2030EEC-E212-1F61-2BEC-769FDFB2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04C7ACF-E89F-4A76-5B22-A1668001E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Process of the sample selection.</a:t>
            </a:r>
          </a:p>
          <a:p>
            <a:r>
              <a:rPr lang="en-US" altLang="zh-TW"/>
              <a:t>start from 4um, crossmatch to make catalog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4EFC42-0B04-92C0-CACB-5B3ED299F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759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After removing extended sources, we cross-match the selected sources with the COSMOS2020 catalogue.</a:t>
            </a:r>
          </a:p>
          <a:p>
            <a:r>
              <a:rPr lang="en-US" altLang="zh-TW"/>
              <a:t>Increase photometry data points (Subaru and HST) and remove known galaxies.</a:t>
            </a:r>
          </a:p>
          <a:p>
            <a:r>
              <a:rPr lang="en-US" altLang="zh-TW"/>
              <a:t>2 galaxies with Subaru detections are removed.</a:t>
            </a:r>
          </a:p>
          <a:p>
            <a:r>
              <a:rPr lang="en-US" altLang="zh-TW"/>
              <a:t>3 most brightest candidates are detected by HST, and we measure their proper motions ranging from 12~17 km/s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6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Then we conduct SED fittings with Lephare, a SED fitting software. Those best fitted with 3 BD models over the galaxy models are BD candidates.</a:t>
            </a:r>
          </a:p>
          <a:p>
            <a:r>
              <a:rPr lang="en-US" altLang="zh-TW"/>
              <a:t>For most sources, we fit with 10 photometric points. 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639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DA662-8F10-9DD0-95EE-EE6B04DC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EE9F2FC-71CC-68DA-7E85-E6D227613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1A6648B-C463-F437-95B0-994DF138D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Then we conduct SED fittings with Lephare, a SED fitting software. Those best fitted with 3 BD models over the galaxy models are BD candidates.</a:t>
            </a:r>
          </a:p>
          <a:p>
            <a:r>
              <a:rPr lang="en-US" altLang="zh-TW"/>
              <a:t>For most sources, we fit with 10 photometric points. </a:t>
            </a:r>
          </a:p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7431B0-42EB-6DD4-9303-D780F5EC3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034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8C5CD-7485-15F0-85D3-A5B44D029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191F041-9782-D2D6-F164-1FD982E50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AE90B4A-5AF8-19C6-BF97-9DED4D57F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Then we conduct SED fittings with Lephare, a SED fitting software. Those best fitted with 3 BD models over the galaxy models are BD candidates.</a:t>
            </a:r>
          </a:p>
          <a:p>
            <a:r>
              <a:rPr lang="en-US" altLang="zh-TW"/>
              <a:t>For most sources, we fit with 10 photometric points. </a:t>
            </a:r>
          </a:p>
          <a:p>
            <a:r>
              <a:rPr lang="en-US" altLang="zh-TW"/>
              <a:t>10</a:t>
            </a:r>
            <a:r>
              <a:rPr lang="zh-TW" altLang="en-US"/>
              <a:t> </a:t>
            </a:r>
            <a:r>
              <a:rPr lang="en-US" altLang="zh-TW"/>
              <a:t>sources removed by SED fitting.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98566E-CDC2-382D-2E60-6E6BBDC61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65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BB200-283C-6113-E06C-E9C63FA1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691F372-91D6-FE19-5A1D-E57B29628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88C2F50-61B4-BB78-9255-A73E2D160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Process of the sample selection.</a:t>
            </a:r>
          </a:p>
          <a:p>
            <a:r>
              <a:rPr lang="en-US" altLang="zh-TW"/>
              <a:t>start from 4um, crossmatch to make catalog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6BF1E2-8BC7-D3C5-D3F8-BC4126AD6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98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compare the colors</a:t>
            </a:r>
          </a:p>
          <a:p>
            <a:r>
              <a:rPr lang="en-US" altLang="zh-TW"/>
              <a:t>explain temperatue?</a:t>
            </a:r>
          </a:p>
          <a:p>
            <a:r>
              <a:rPr lang="en-US" altLang="zh-TW"/>
              <a:t>700 one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3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Not massive enough for Hydrogen fusion.</a:t>
            </a:r>
          </a:p>
          <a:p>
            <a:r>
              <a:rPr lang="en-US" altLang="zh-TW"/>
              <a:t>But it can still ignite deuterium fusion. Some massive ones can even have Lithium fusion.</a:t>
            </a:r>
          </a:p>
          <a:p>
            <a:r>
              <a:rPr lang="en-US" altLang="zh-TW"/>
              <a:t>They are the bridge between stars and planets.</a:t>
            </a:r>
          </a:p>
          <a:p>
            <a:r>
              <a:rPr lang="en-US" altLang="zh-TW"/>
              <a:t>Finding more brown dwarfs can help us improve the understanding of the low mass end of the IMF.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841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serveal convincing sed</a:t>
            </a:r>
          </a:p>
          <a:p>
            <a:r>
              <a:rPr lang="en-US" altLang="zh-TW"/>
              <a:t>temp histogram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180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1.1 um</a:t>
            </a:r>
          </a:p>
          <a:p>
            <a:r>
              <a:rPr lang="en-US" altLang="zh-TW"/>
              <a:t>legend box</a:t>
            </a:r>
          </a:p>
          <a:p>
            <a:r>
              <a:rPr lang="en-US" altLang="zh-TW"/>
              <a:t>emphasize cosmos field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887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FC550-5310-D8B0-6E03-AEF8FF25C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485FA89-FF32-2757-BCC8-65388BA4E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14D191A-05FB-9770-6F28-0AE9E7ED6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FBA37C-7E79-3ACE-EAF1-F51AFDCBB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138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DDA7C-0E34-7737-7800-BC31EA401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4A81C28-5EC4-53EB-0EB1-E4105E623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2D8D717-400F-8849-6BDD-BCD4F1808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1.1 um</a:t>
            </a:r>
          </a:p>
          <a:p>
            <a:r>
              <a:rPr lang="en-US" altLang="zh-TW"/>
              <a:t>legend box</a:t>
            </a:r>
          </a:p>
          <a:p>
            <a:r>
              <a:rPr lang="en-US" altLang="zh-TW"/>
              <a:t>telescope image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D605BD-16DF-9286-8456-E826346A3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14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B0D07-8A15-729C-90CE-22FA20F71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3F069A0-91A5-FE12-A2DE-2237FAEB4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8F653CE-C646-D489-F278-474821044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The top 3 brightest candidates were also detected by Uvista.</a:t>
            </a:r>
          </a:p>
          <a:p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/>
              <a:t>9</a:t>
            </a:r>
            <a:r>
              <a:rPr lang="zh-TW" altLang="en-US"/>
              <a:t> </a:t>
            </a:r>
            <a:r>
              <a:rPr lang="en-US" altLang="zh-TW"/>
              <a:t>band</a:t>
            </a:r>
            <a:r>
              <a:rPr lang="zh-TW" altLang="en-US"/>
              <a:t> </a:t>
            </a:r>
            <a:r>
              <a:rPr lang="en-US" altLang="zh-TW"/>
              <a:t>detections,</a:t>
            </a:r>
            <a:r>
              <a:rPr lang="zh-TW" altLang="en-US"/>
              <a:t> </a:t>
            </a:r>
            <a:r>
              <a:rPr lang="en-US" altLang="zh-TW"/>
              <a:t>it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obvious that they are brown dwarfs.</a:t>
            </a:r>
          </a:p>
          <a:p>
            <a:r>
              <a:rPr lang="en-US" altLang="zh-TW"/>
              <a:t>It is worth noticing that without JWST observations, one source was classified as a galaxy in the COSMOS2020.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965C07-F96C-72C3-BE47-A9AF73EB8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821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22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simple figure.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747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8CDF-08EE-F9F1-9823-890F7CB9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A38AC1E-95FB-C9B1-6ED9-9CA564CAA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66CBC22-1B21-53A4-6A39-0717D0B76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Why color, speed and easy. </a:t>
            </a:r>
          </a:p>
          <a:p>
            <a:r>
              <a:rPr lang="en-US" altLang="zh-TW"/>
              <a:t>Here I show how colour selections work.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833527-AA32-6ED1-C72D-DD6DE5614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93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592B6-8A2F-9494-7330-B616D8FB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BDAE94D-0848-E788-FF05-953C6E572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60E6878-2643-FDED-09B7-BE959D998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Filters. Observations. SED. Absorptions. V-shaped SED. galaxies.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67399A-E5F6-F91D-DED8-B9AA481EF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83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AAD9-069D-77D1-199C-E804BE55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715A4EC-5463-C984-99FE-69EDC8379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5DD8FF3-3C77-CE8A-0C74-6D3AE2B2E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No optics. Similar to high-z galaxies.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CE4D60-5235-33B9-3115-38F12D817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10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D2150-9B30-1189-28F4-5BCCAFAA7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3CBCD38-41EB-A3AE-F4E8-132EEF73A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7D60A84-4622-0DF7-2808-C6F0FCE2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animation, enlarge circle, color</a:t>
            </a:r>
          </a:p>
          <a:p>
            <a:endParaRPr lang="en-US" altLang="zh-TW"/>
          </a:p>
          <a:p>
            <a:r>
              <a:rPr lang="en-US" altLang="zh-TW"/>
              <a:t>Previous IR surveys found hundreds of brown dwarfs in the neighbourhood of our solar system. </a:t>
            </a:r>
          </a:p>
          <a:p>
            <a:r>
              <a:rPr lang="en-US" altLang="zh-TW"/>
              <a:t>The typical distance of brown dwarfs identified by AKARI and WISE is around 20 pc.</a:t>
            </a:r>
          </a:p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D199EFF-93AB-6837-43AF-7B9170F67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64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97481-A503-B2DA-3726-7B2FDEDE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E4E219A-996C-AD31-16B8-D7A6A7A3D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6FC2AE3-A155-1024-B1EB-A4FF01DDD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animation, enlarge circle, color</a:t>
            </a:r>
          </a:p>
          <a:p>
            <a:endParaRPr lang="en-US" altLang="zh-TW"/>
          </a:p>
          <a:p>
            <a:r>
              <a:rPr lang="en-US" altLang="zh-TW"/>
              <a:t>Previous IR surveys found hundreds of brown dwarfs in the neighbourhood of our solar system. </a:t>
            </a:r>
          </a:p>
          <a:p>
            <a:r>
              <a:rPr lang="en-US" altLang="zh-TW"/>
              <a:t>The typical distance of brown dwarfs identified by AKARI and WISE is around 20 pc.</a:t>
            </a:r>
          </a:p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A19A30-A59D-3A57-9E3F-A75D0EB33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11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With powerful JWST, we can find BDs at kpc scales, even those BDs outside the thick disk.</a:t>
            </a:r>
          </a:p>
          <a:p>
            <a:r>
              <a:rPr lang="en-US" altLang="zh-TW"/>
              <a:t>This means we are able to probe the BD density in the galaxy scale.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346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show ceers, bd is rare</a:t>
            </a:r>
          </a:p>
          <a:p>
            <a:endParaRPr lang="en-US" altLang="zh-TW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Cycle 1 JWST treasury program</a:t>
            </a:r>
          </a:p>
          <a:p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is the largest JWST survey field covered with 4 near IR filters.</a:t>
            </a:r>
          </a:p>
          <a:p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downloaded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release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0.5,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contains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half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total</a:t>
            </a:r>
            <a:r>
              <a:rPr lang="zh-TW" alt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footprints.</a:t>
            </a:r>
          </a:p>
          <a:p>
            <a:r>
              <a:rPr lang="en-US" altLang="zh-TW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DR0.5 is 9 times larger than other JWST deep field surveys, like ceers and jades.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65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Process of the sample selection.</a:t>
            </a:r>
          </a:p>
          <a:p>
            <a:r>
              <a:rPr lang="en-US" altLang="zh-TW"/>
              <a:t>start from 4um, crossmatch to make catalog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F5A6-D592-4CCD-AB8A-2B83DF9C8A7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55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Why color, speed and easy. </a:t>
            </a:r>
          </a:p>
          <a:p>
            <a:r>
              <a:rPr lang="en-US" altLang="zh-TW"/>
              <a:t>Here I show how colour selections work.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53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6F015-765B-74BD-F01B-4EC6DCB6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60352DE-0239-7231-4057-D66195E58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0D0533C-EFED-A7D8-937A-056931936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Why color, speed and easy. </a:t>
            </a:r>
          </a:p>
          <a:p>
            <a:r>
              <a:rPr lang="en-US" altLang="zh-TW"/>
              <a:t>Here I show how colour selections work.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25E5CE-E501-A1B4-BF4A-F29DADE25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BA19-C70A-4067-8911-F08A375B01A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31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7AF79-A090-894E-9478-421C8548F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A9A5AE1-7541-8F2B-561C-9FD642827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92E6F8-5BB1-270D-1154-2ECADC6C3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73FC32-4602-C6D4-00D2-1798A2D0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C09442-086C-5464-67C5-FEFC26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02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ECAC3F-5787-C9A4-E21A-591050E2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0812798-1C07-A3DE-8BE5-0F36C79AD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86FA0B-535A-DE24-83A3-88C50125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8107F9-433A-CEDB-EDCD-BA415913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0B66A3-6F5E-1387-D5C2-83FF5E72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60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64DD103-80B2-4ECB-737A-C5D664C7F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FBF17B3-BF81-D4F2-0F87-9507F314A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B69D2A-C49C-AE0A-A9A8-E4024F40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F03D1C-6403-2C2F-C3CB-FB2B52FA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F71B33-77F6-F23E-C2D4-C6DCC9C7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37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C6BF5-5816-0ABB-56EE-0A96074D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305ED5-ABFC-459F-DEE7-22199E764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DD61F3-856A-9856-34DB-2ADEB221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03E588-0A7E-78A9-D9A7-B09DDB29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EAC4BB-9B4E-0C49-4EA1-39B04172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86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94B2C-095F-519C-605D-1EA948F8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CB9F1A-F0A5-B312-5532-B71487D35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7F142-1143-8F84-E554-EC19CFAF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D97E67-EF71-133F-BA7B-46370A97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ED8298-267B-ACA4-967A-ACBD7A16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6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4E6F11-885A-180D-91A3-7EA6CB89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8652A4-0972-A91F-E5AF-E64FC590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396682F-40A9-4DE1-D027-69D4CE17F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9A5F2E-787E-1C72-105A-3F6914B3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CC75DA-361B-D990-E399-B9415227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465D61-D989-594F-057E-F3F63A2A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35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B421F8-C3D7-15A4-639E-F0B84DEBB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B60A08-37ED-56E9-96B2-2CDA36715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D0C3865-9D38-2F89-F754-5F17453AB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CB59D2F-E1EA-DCBF-09FE-BDED3B7A0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4A8F394-66FD-9FCA-008D-1B0C964B4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348CB4D-B630-9053-A383-42344BDA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F91CDFF-64B8-EAA1-9B40-A56D9EC0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2D958DB-D07F-528B-2ECB-A690889F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027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2EBD3E-0C43-E56E-6B9D-3BBDF76D1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9DEEB81-434A-1CBB-1D0F-73B096EA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79EDDB1-D43D-170A-6040-7C5A9782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E68034-5862-158C-0A3F-26210EC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92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895D192-757B-F5EC-248D-1632DF5D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85E2633-D8C3-A71A-C3F9-0FC930D5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F95A151-77DC-06CE-D359-06932428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2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0E0645-11F9-A094-93EE-8494D29A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1CF13-0796-C553-2654-313F4EE7B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C16D14B-C010-D7EB-0D2A-2FB18DC08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96FDF1-E5D9-EA2A-EBC3-EE252D0D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0257901-EB0E-41C0-DD0C-5EA69E97B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BBCAB5-88BF-8460-3732-E60D77AA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65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BA0D96-897E-4676-AD8F-51721E4FD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4336CC2-2CDD-B504-CBF4-5E3FAA05F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507D6A2-9F68-093A-FFF9-096D0952B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AC9B6B-67FB-ACE4-0E47-DAE175C1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871436-CD9C-C83F-D748-059E05B2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0DBC45-3CA6-166B-E578-61BA3FD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48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02907A6-F1A0-DFC7-1779-297E9368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D13E87-5D3F-767D-734F-6F63B81DA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4149CB-ADF9-FB89-994E-4C64A41D3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AC2B-2080-4BC4-AE14-BB9ACB035E47}" type="datetimeFigureOut">
              <a:rPr lang="zh-TW" altLang="en-US" smtClean="0"/>
              <a:t>2025/5/16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93A87C-D901-BEA3-596D-EA6D87227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6C7193-9E88-A1D0-568E-54E5634A8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CAACD-2397-48B5-8682-2C7C3BD45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11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33.xml"/><Relationship Id="rId18" Type="http://schemas.openxmlformats.org/officeDocument/2006/relationships/notesSlide" Target="../notesSlides/notesSlide19.xml"/><Relationship Id="rId26" Type="http://schemas.openxmlformats.org/officeDocument/2006/relationships/image" Target="../media/image35.png"/><Relationship Id="rId3" Type="http://schemas.openxmlformats.org/officeDocument/2006/relationships/tags" Target="../tags/tag23.xml"/><Relationship Id="rId21" Type="http://schemas.openxmlformats.org/officeDocument/2006/relationships/image" Target="../media/image30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tags" Target="../tags/tag30.xml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tags" Target="../tags/tag39.xml"/><Relationship Id="rId21" Type="http://schemas.openxmlformats.org/officeDocument/2006/relationships/image" Target="../media/image48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tags" Target="../tags/tag3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51.png"/><Relationship Id="rId5" Type="http://schemas.openxmlformats.org/officeDocument/2006/relationships/tags" Target="../tags/tag41.xml"/><Relationship Id="rId15" Type="http://schemas.openxmlformats.org/officeDocument/2006/relationships/notesSlide" Target="../notesSlides/notesSlide20.xml"/><Relationship Id="rId23" Type="http://schemas.openxmlformats.org/officeDocument/2006/relationships/image" Target="../media/image50.png"/><Relationship Id="rId10" Type="http://schemas.openxmlformats.org/officeDocument/2006/relationships/tags" Target="../tags/tag46.xml"/><Relationship Id="rId19" Type="http://schemas.openxmlformats.org/officeDocument/2006/relationships/image" Target="../media/image46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5" Type="http://schemas.openxmlformats.org/officeDocument/2006/relationships/image" Target="../media/image10.jpe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6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610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74.png"/><Relationship Id="rId5" Type="http://schemas.openxmlformats.org/officeDocument/2006/relationships/image" Target="../media/image19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19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13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4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906F1-453A-7CFA-2A5C-01EA8640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713213-3AF2-3771-2F59-640ADFEC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24944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Brown dwarf number density </a:t>
            </a:r>
            <a:br>
              <a:rPr lang="en-US" altLang="zh-TW"/>
            </a:br>
            <a:r>
              <a:rPr lang="en-US" altLang="zh-TW"/>
              <a:t>in the JWST COSMOS-Web field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2FC5B9-0F40-0449-2BA1-AD5BC464CDEE}"/>
              </a:ext>
            </a:extLst>
          </p:cNvPr>
          <p:cNvSpPr txBox="1"/>
          <p:nvPr/>
        </p:nvSpPr>
        <p:spPr>
          <a:xfrm>
            <a:off x="1060103" y="3750547"/>
            <a:ext cx="100717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/>
              <a:t>Amos Y.-A. Chen</a:t>
            </a:r>
          </a:p>
          <a:p>
            <a:pPr algn="ctr"/>
            <a:r>
              <a:rPr lang="en-US" altLang="zh-TW" sz="2400"/>
              <a:t> Tomo Goto, </a:t>
            </a:r>
            <a:r>
              <a:rPr lang="en-US" altLang="zh-TW" sz="2400" err="1"/>
              <a:t>Cossas</a:t>
            </a:r>
            <a:r>
              <a:rPr lang="en-US" altLang="zh-TW" sz="2400"/>
              <a:t> K.-W. Wu, Chih-Teng Ling, Seong Jin Kim,</a:t>
            </a:r>
          </a:p>
          <a:p>
            <a:pPr algn="ctr"/>
            <a:r>
              <a:rPr lang="en-US" altLang="zh-TW" sz="2400"/>
              <a:t> Simon C.-C. Ho, </a:t>
            </a:r>
            <a:r>
              <a:rPr lang="en-US" altLang="zh-TW" sz="2400" err="1"/>
              <a:t>Ece</a:t>
            </a:r>
            <a:r>
              <a:rPr lang="en-US" altLang="zh-TW" sz="2400"/>
              <a:t> </a:t>
            </a:r>
            <a:r>
              <a:rPr lang="en-US" altLang="zh-TW" sz="2400" err="1"/>
              <a:t>Kilerci</a:t>
            </a:r>
            <a:r>
              <a:rPr lang="en-US" altLang="zh-TW" sz="2400"/>
              <a:t>, Yuri Uno, Terry Long Phan, </a:t>
            </a:r>
          </a:p>
          <a:p>
            <a:pPr algn="ctr"/>
            <a:r>
              <a:rPr lang="en-US" altLang="zh-TW" sz="2400"/>
              <a:t>Yu-Wei Lin, Tsung-Ching Yang, Tetsuya Hashimoto</a:t>
            </a:r>
          </a:p>
          <a:p>
            <a:pPr algn="ctr"/>
            <a:endParaRPr lang="en-US" altLang="zh-TW" sz="2400"/>
          </a:p>
          <a:p>
            <a:pPr algn="ctr"/>
            <a:r>
              <a:rPr lang="en-US" altLang="zh-TW" sz="2400" i="1"/>
              <a:t>Accepted for publication in Publications of the Astronomical Society of Australia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6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31860-B6DA-C514-5B15-EDD0517D3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9AB7F8F-5588-8AE0-EA45-1A2A432EDC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6"/>
          <a:stretch/>
        </p:blipFill>
        <p:spPr>
          <a:xfrm>
            <a:off x="1875690" y="1443010"/>
            <a:ext cx="8440620" cy="53665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242711E-BC04-BADB-A684-80234819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827B7A4-E816-E0E1-E47D-DA2DF8ABE9F3}"/>
                  </a:ext>
                </a:extLst>
              </p:cNvPr>
              <p:cNvSpPr txBox="1"/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altLang="zh-TW" sz="2800" b="0">
                    <a:latin typeface="Cambria Math" panose="02040503050406030204" pitchFamily="18" charset="0"/>
                  </a:rPr>
                  <a:t>Flux [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2800" b="0">
                    <a:latin typeface="Cambria Math" panose="02040503050406030204" pitchFamily="18" charset="0"/>
                  </a:rPr>
                  <a:t>Jy</a:t>
                </a:r>
                <a:r>
                  <a:rPr lang="en-US" altLang="zh-TW" sz="2800" b="0" dirty="0">
                    <a:latin typeface="Cambria Math" panose="02040503050406030204" pitchFamily="18" charset="0"/>
                  </a:rPr>
                  <a:t>]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827B7A4-E816-E0E1-E47D-DA2DF8ABE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blipFill>
                <a:blip r:embed="rId5"/>
                <a:stretch>
                  <a:fillRect l="-6093" t="-9783" r="-5735" b="-25000"/>
                </a:stretch>
              </a:blip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7626D071-CBA1-DBF5-FFA0-DA6A97C7D0BC}"/>
              </a:ext>
            </a:extLst>
          </p:cNvPr>
          <p:cNvSpPr txBox="1"/>
          <p:nvPr/>
        </p:nvSpPr>
        <p:spPr>
          <a:xfrm>
            <a:off x="9339785" y="4820292"/>
            <a:ext cx="264413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682B4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BD SED model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83B9DB-C845-85BA-9289-A5AA35765B4F}"/>
              </a:ext>
            </a:extLst>
          </p:cNvPr>
          <p:cNvSpPr txBox="1"/>
          <p:nvPr/>
        </p:nvSpPr>
        <p:spPr>
          <a:xfrm>
            <a:off x="4422530" y="1875633"/>
            <a:ext cx="343511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4C416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Galaxy SED model</a:t>
            </a:r>
            <a:endParaRPr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629160-F373-312E-66ED-A19ACD286682}"/>
              </a:ext>
            </a:extLst>
          </p:cNvPr>
          <p:cNvPicPr>
            <a:picLocks/>
          </p:cNvPicPr>
          <p:nvPr/>
        </p:nvPicPr>
        <p:blipFill>
          <a:blip r:embed="rId6"/>
          <a:srcRect l="74037" t="8936" r="13255" b="77006"/>
          <a:stretch/>
        </p:blipFill>
        <p:spPr>
          <a:xfrm>
            <a:off x="10401734" y="1929572"/>
            <a:ext cx="1254025" cy="1172829"/>
          </a:xfrm>
          <a:prstGeom prst="rect">
            <a:avLst/>
          </a:prstGeom>
          <a:effectLst/>
        </p:spPr>
      </p:pic>
      <p:sp>
        <p:nvSpPr>
          <p:cNvPr id="7" name="圖說文字: 向下箭號 6">
            <a:extLst>
              <a:ext uri="{FF2B5EF4-FFF2-40B4-BE49-F238E27FC236}">
                <a16:creationId xmlns:a16="http://schemas.microsoft.com/office/drawing/2014/main" id="{ED9FC25D-7691-D41D-EFA3-06EF9F1A9489}"/>
              </a:ext>
            </a:extLst>
          </p:cNvPr>
          <p:cNvSpPr/>
          <p:nvPr/>
        </p:nvSpPr>
        <p:spPr>
          <a:xfrm>
            <a:off x="9175727" y="281354"/>
            <a:ext cx="2887339" cy="1621225"/>
          </a:xfrm>
          <a:prstGeom prst="downArrowCallout">
            <a:avLst>
              <a:gd name="adj1" fmla="val 15301"/>
              <a:gd name="adj2" fmla="val 14484"/>
              <a:gd name="adj3" fmla="val 12999"/>
              <a:gd name="adj4" fmla="val 72027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>
                <a:solidFill>
                  <a:schemeClr val="tx1"/>
                </a:solidFill>
              </a:rPr>
              <a:t>Low effective temperature</a:t>
            </a:r>
            <a:endParaRPr lang="fr-FR" altLang="zh-TW" sz="3200">
              <a:solidFill>
                <a:schemeClr val="tx1"/>
              </a:solidFill>
              <a:latin typeface="inheri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DC83E98-0A01-03F5-1101-0A9D39BEDEA8}"/>
              </a:ext>
            </a:extLst>
          </p:cNvPr>
          <p:cNvPicPr>
            <a:picLocks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" b="13606"/>
          <a:stretch/>
        </p:blipFill>
        <p:spPr>
          <a:xfrm>
            <a:off x="3406774" y="3320734"/>
            <a:ext cx="3981033" cy="858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71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091C0-1891-CAC3-AACF-38ABCDD3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E2E6144-BD6F-E098-E6AE-4B2930B1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6"/>
          <a:stretch/>
        </p:blipFill>
        <p:spPr>
          <a:xfrm>
            <a:off x="1875690" y="1443010"/>
            <a:ext cx="8440620" cy="53665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786E184-4FBE-885D-E10C-5A15D6C7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A2F35C9-1A77-90FF-CCF2-43A40C09F80D}"/>
                  </a:ext>
                </a:extLst>
              </p:cNvPr>
              <p:cNvSpPr txBox="1"/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altLang="zh-TW" sz="2800" b="0">
                    <a:latin typeface="Cambria Math" panose="02040503050406030204" pitchFamily="18" charset="0"/>
                  </a:rPr>
                  <a:t>Flux [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2800" b="0">
                    <a:latin typeface="Cambria Math" panose="02040503050406030204" pitchFamily="18" charset="0"/>
                  </a:rPr>
                  <a:t>Jy</a:t>
                </a:r>
                <a:r>
                  <a:rPr lang="en-US" altLang="zh-TW" sz="2800" b="0" dirty="0">
                    <a:latin typeface="Cambria Math" panose="02040503050406030204" pitchFamily="18" charset="0"/>
                  </a:rPr>
                  <a:t>]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A2F35C9-1A77-90FF-CCF2-43A40C09F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blipFill>
                <a:blip r:embed="rId5"/>
                <a:stretch>
                  <a:fillRect l="-6093" t="-9783" r="-5735" b="-25000"/>
                </a:stretch>
              </a:blip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4F174F53-EE19-E74D-CCE8-C502D90E475C}"/>
              </a:ext>
            </a:extLst>
          </p:cNvPr>
          <p:cNvSpPr txBox="1"/>
          <p:nvPr/>
        </p:nvSpPr>
        <p:spPr>
          <a:xfrm>
            <a:off x="9339785" y="4820292"/>
            <a:ext cx="264413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682B4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BD SED model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CF723C6-AAB2-4DD5-1171-35AA7DD7C337}"/>
              </a:ext>
            </a:extLst>
          </p:cNvPr>
          <p:cNvSpPr txBox="1"/>
          <p:nvPr/>
        </p:nvSpPr>
        <p:spPr>
          <a:xfrm>
            <a:off x="4422530" y="1875633"/>
            <a:ext cx="343511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4C416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Galaxy SED model</a:t>
            </a:r>
            <a:endParaRPr lang="zh-TW" altLang="en-US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0ABFBD-4A15-05FF-52B9-F3CEA6FAF0B3}"/>
              </a:ext>
            </a:extLst>
          </p:cNvPr>
          <p:cNvSpPr txBox="1"/>
          <p:nvPr/>
        </p:nvSpPr>
        <p:spPr>
          <a:xfrm>
            <a:off x="1590910" y="2662100"/>
            <a:ext cx="258839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>
                <a:latin typeface="Cambria Math" panose="02040503050406030204" pitchFamily="18" charset="0"/>
              </a:rPr>
              <a:t>Faint in optical</a:t>
            </a:r>
            <a:endParaRPr lang="zh-TW" altLang="en-US" sz="28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1FA48ED7-1628-C06C-C9C2-5AC15EB6AB8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885107" y="3185320"/>
            <a:ext cx="0" cy="240371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997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0BF9E-B559-54C1-3660-10E16572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C0D21-50EE-3D59-7296-782E3325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/>
          <a:lstStyle/>
          <a:p>
            <a:r>
              <a:rPr lang="en-US" altLang="zh-TW"/>
              <a:t>Selection Criteria: Colors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5EAE217-8EA9-CD0E-0F52-FFFD7F3424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660"/>
          <a:stretch/>
        </p:blipFill>
        <p:spPr>
          <a:xfrm>
            <a:off x="275605" y="983411"/>
            <a:ext cx="3997457" cy="587458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BAA5F78-52B0-54EF-50E1-7B2DEFE55B14}"/>
              </a:ext>
            </a:extLst>
          </p:cNvPr>
          <p:cNvSpPr/>
          <p:nvPr/>
        </p:nvSpPr>
        <p:spPr>
          <a:xfrm>
            <a:off x="1753299" y="3741490"/>
            <a:ext cx="2425162" cy="1976403"/>
          </a:xfrm>
          <a:prstGeom prst="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A8061E1-08E1-23CB-AE66-3A1A186735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29"/>
          <a:stretch/>
        </p:blipFill>
        <p:spPr>
          <a:xfrm>
            <a:off x="4655890" y="1733704"/>
            <a:ext cx="7401886" cy="41494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7AD88A6-8E21-1CA7-D088-C60F5100C01B}"/>
              </a:ext>
            </a:extLst>
          </p:cNvPr>
          <p:cNvSpPr/>
          <p:nvPr/>
        </p:nvSpPr>
        <p:spPr>
          <a:xfrm>
            <a:off x="5470317" y="2828058"/>
            <a:ext cx="2765576" cy="675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27C0007-E609-06E0-8A6C-DA2EE5A366B1}"/>
              </a:ext>
            </a:extLst>
          </p:cNvPr>
          <p:cNvCxnSpPr>
            <a:cxnSpLocks/>
          </p:cNvCxnSpPr>
          <p:nvPr/>
        </p:nvCxnSpPr>
        <p:spPr>
          <a:xfrm>
            <a:off x="7746023" y="3280095"/>
            <a:ext cx="684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8D96EFD-4041-8D36-92D7-B2AACBCE8239}"/>
              </a:ext>
            </a:extLst>
          </p:cNvPr>
          <p:cNvCxnSpPr/>
          <p:nvPr/>
        </p:nvCxnSpPr>
        <p:spPr>
          <a:xfrm>
            <a:off x="8092554" y="3288484"/>
            <a:ext cx="0" cy="3187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26B20B7-A7F7-DAFD-BCDA-7851BA65BE25}"/>
              </a:ext>
            </a:extLst>
          </p:cNvPr>
          <p:cNvCxnSpPr>
            <a:cxnSpLocks/>
          </p:cNvCxnSpPr>
          <p:nvPr/>
        </p:nvCxnSpPr>
        <p:spPr>
          <a:xfrm>
            <a:off x="6145823" y="3280095"/>
            <a:ext cx="2813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F21AADC-7953-23F5-2BDB-37060BEA85E3}"/>
              </a:ext>
            </a:extLst>
          </p:cNvPr>
          <p:cNvCxnSpPr>
            <a:cxnSpLocks/>
          </p:cNvCxnSpPr>
          <p:nvPr/>
        </p:nvCxnSpPr>
        <p:spPr>
          <a:xfrm flipV="1">
            <a:off x="6282548" y="2936147"/>
            <a:ext cx="0" cy="352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9B425F2-CCC8-60BF-FFE6-B9B4B2CC1409}"/>
              </a:ext>
            </a:extLst>
          </p:cNvPr>
          <p:cNvGrpSpPr/>
          <p:nvPr/>
        </p:nvGrpSpPr>
        <p:grpSpPr>
          <a:xfrm>
            <a:off x="8718422" y="2953731"/>
            <a:ext cx="411061" cy="326364"/>
            <a:chOff x="9034943" y="2936147"/>
            <a:chExt cx="411061" cy="326364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C120B957-F70B-5AFD-762E-D227908F7575}"/>
                </a:ext>
              </a:extLst>
            </p:cNvPr>
            <p:cNvCxnSpPr/>
            <p:nvPr/>
          </p:nvCxnSpPr>
          <p:spPr>
            <a:xfrm>
              <a:off x="9034943" y="2936147"/>
              <a:ext cx="41106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C3B9D81C-834D-57FF-94F6-F9B1F11EF708}"/>
                </a:ext>
              </a:extLst>
            </p:cNvPr>
            <p:cNvCxnSpPr/>
            <p:nvPr/>
          </p:nvCxnSpPr>
          <p:spPr>
            <a:xfrm>
              <a:off x="9034943" y="3262511"/>
              <a:ext cx="41106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90D7C76C-E825-F441-EDA3-F870C4CA6414}"/>
                </a:ext>
              </a:extLst>
            </p:cNvPr>
            <p:cNvCxnSpPr>
              <a:cxnSpLocks/>
            </p:cNvCxnSpPr>
            <p:nvPr/>
          </p:nvCxnSpPr>
          <p:spPr>
            <a:xfrm>
              <a:off x="9240475" y="2944536"/>
              <a:ext cx="0" cy="29103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B367EA9-3CFC-FE9E-0E15-CEB8738FDB1D}"/>
              </a:ext>
            </a:extLst>
          </p:cNvPr>
          <p:cNvCxnSpPr>
            <a:cxnSpLocks/>
          </p:cNvCxnSpPr>
          <p:nvPr/>
        </p:nvCxnSpPr>
        <p:spPr>
          <a:xfrm>
            <a:off x="9381392" y="2945988"/>
            <a:ext cx="11166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535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D0C2DF-6870-25D2-4B3B-AEFB44D1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/>
          <a:lstStyle/>
          <a:p>
            <a:r>
              <a:rPr lang="en-US" altLang="zh-TW"/>
              <a:t>Selection Criteria: Colors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DBDE03-6242-3F8C-D701-56851457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05" y="983411"/>
            <a:ext cx="11640791" cy="5874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37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7BB7F-A3D3-3C4D-8FF7-74C557FB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3DD9A2-DCD3-CF3C-9816-35C7A528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368"/>
          </a:xfrm>
        </p:spPr>
        <p:txBody>
          <a:bodyPr/>
          <a:lstStyle/>
          <a:p>
            <a:r>
              <a:rPr lang="en-US" altLang="zh-TW"/>
              <a:t>Method</a:t>
            </a:r>
            <a:endParaRPr lang="zh-TW" altLang="en-US"/>
          </a:p>
        </p:txBody>
      </p:sp>
      <p:sp>
        <p:nvSpPr>
          <p:cNvPr id="14" name="圖說文字: 向右箭號 13">
            <a:extLst>
              <a:ext uri="{FF2B5EF4-FFF2-40B4-BE49-F238E27FC236}">
                <a16:creationId xmlns:a16="http://schemas.microsoft.com/office/drawing/2014/main" id="{235796D7-4624-6805-9B40-35F89D6113DE}"/>
              </a:ext>
            </a:extLst>
          </p:cNvPr>
          <p:cNvSpPr/>
          <p:nvPr/>
        </p:nvSpPr>
        <p:spPr>
          <a:xfrm>
            <a:off x="511207" y="1322615"/>
            <a:ext cx="3840983" cy="1309130"/>
          </a:xfrm>
          <a:prstGeom prst="rightArrowCallout">
            <a:avLst>
              <a:gd name="adj1" fmla="val 33775"/>
              <a:gd name="adj2" fmla="val 27732"/>
              <a:gd name="adj3" fmla="val 21882"/>
              <a:gd name="adj4" fmla="val 85191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JWST catalog</a:t>
            </a:r>
          </a:p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113,456</a:t>
            </a:r>
            <a:r>
              <a:rPr lang="en-US" altLang="zh-TW"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3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圖說文字: 向下箭號 15">
                <a:extLst>
                  <a:ext uri="{FF2B5EF4-FFF2-40B4-BE49-F238E27FC236}">
                    <a16:creationId xmlns:a16="http://schemas.microsoft.com/office/drawing/2014/main" id="{2103F973-A14A-DFF0-33AC-4F4E2FE9195F}"/>
                  </a:ext>
                </a:extLst>
              </p:cNvPr>
              <p:cNvSpPr/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>
                    <a:solidFill>
                      <a:schemeClr val="tx1"/>
                    </a:solidFill>
                  </a:rPr>
                  <a:t>Point source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43</a:t>
                </a:r>
                <a:endParaRPr lang="fr-FR" altLang="zh-TW" sz="320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16" name="圖說文字: 向下箭號 15">
                <a:extLst>
                  <a:ext uri="{FF2B5EF4-FFF2-40B4-BE49-F238E27FC236}">
                    <a16:creationId xmlns:a16="http://schemas.microsoft.com/office/drawing/2014/main" id="{2103F973-A14A-DFF0-33AC-4F4E2FE91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blipFill>
                <a:blip r:embed="rId4"/>
                <a:stretch>
                  <a:fillRect l="-2703" r="-2196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圖說文字: 向左箭號 16">
            <a:extLst>
              <a:ext uri="{FF2B5EF4-FFF2-40B4-BE49-F238E27FC236}">
                <a16:creationId xmlns:a16="http://schemas.microsoft.com/office/drawing/2014/main" id="{E510B121-B5F0-BCCD-9D7C-BD9B7AE5F585}"/>
              </a:ext>
            </a:extLst>
          </p:cNvPr>
          <p:cNvSpPr/>
          <p:nvPr/>
        </p:nvSpPr>
        <p:spPr>
          <a:xfrm>
            <a:off x="8069828" y="3365331"/>
            <a:ext cx="3772546" cy="1323214"/>
          </a:xfrm>
          <a:prstGeom prst="leftArrowCallout">
            <a:avLst>
              <a:gd name="adj1" fmla="val 31931"/>
              <a:gd name="adj2" fmla="val 29624"/>
              <a:gd name="adj3" fmla="val 25282"/>
              <a:gd name="adj4" fmla="val 85463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i="0">
                <a:solidFill>
                  <a:schemeClr val="tx1"/>
                </a:solidFill>
                <a:effectLst/>
                <a:latin typeface="inherit"/>
              </a:rPr>
              <a:t>Cross-match with COSMOS2020</a:t>
            </a:r>
          </a:p>
        </p:txBody>
      </p:sp>
      <p:sp>
        <p:nvSpPr>
          <p:cNvPr id="18" name="圖說文字: 向下箭號 17">
            <a:extLst>
              <a:ext uri="{FF2B5EF4-FFF2-40B4-BE49-F238E27FC236}">
                <a16:creationId xmlns:a16="http://schemas.microsoft.com/office/drawing/2014/main" id="{D0A731FF-40F3-41AF-2307-9ECC7E56806F}"/>
              </a:ext>
            </a:extLst>
          </p:cNvPr>
          <p:cNvSpPr/>
          <p:nvPr/>
        </p:nvSpPr>
        <p:spPr>
          <a:xfrm>
            <a:off x="4410700" y="3370730"/>
            <a:ext cx="3370600" cy="1642918"/>
          </a:xfrm>
          <a:prstGeom prst="downArrowCallout">
            <a:avLst>
              <a:gd name="adj1" fmla="val 25000"/>
              <a:gd name="adj2" fmla="val 22406"/>
              <a:gd name="adj3" fmla="val 16945"/>
              <a:gd name="adj4" fmla="val 73718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SED</a:t>
            </a: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en-US" altLang="zh-TW" sz="3200">
                <a:solidFill>
                  <a:schemeClr val="tx1"/>
                </a:solidFill>
              </a:rPr>
              <a:t>best-fit with BD models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96DDDFC-5B6E-58A7-84B6-07E87E0D47B4}"/>
              </a:ext>
            </a:extLst>
          </p:cNvPr>
          <p:cNvSpPr/>
          <p:nvPr/>
        </p:nvSpPr>
        <p:spPr>
          <a:xfrm>
            <a:off x="4583748" y="5188315"/>
            <a:ext cx="3024505" cy="1259548"/>
          </a:xfrm>
          <a:prstGeom prst="rect">
            <a:avLst/>
          </a:prstGeom>
          <a:solidFill>
            <a:srgbClr val="F797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>
                <a:solidFill>
                  <a:schemeClr val="tx1"/>
                </a:solidFill>
              </a:rPr>
              <a:t>new BD </a:t>
            </a:r>
            <a:r>
              <a:rPr lang="en-US" altLang="zh-TW" sz="3200" dirty="0">
                <a:solidFill>
                  <a:schemeClr val="tx1"/>
                </a:solidFill>
              </a:rPr>
              <a:t>candidates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圖說文字: 向右箭號 2">
                <a:extLst>
                  <a:ext uri="{FF2B5EF4-FFF2-40B4-BE49-F238E27FC236}">
                    <a16:creationId xmlns:a16="http://schemas.microsoft.com/office/drawing/2014/main" id="{057AA0C1-F2B2-C9E4-F070-4E96A421330F}"/>
                  </a:ext>
                </a:extLst>
              </p:cNvPr>
              <p:cNvSpPr/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 i="0">
                    <a:solidFill>
                      <a:schemeClr val="tx1"/>
                    </a:solidFill>
                    <a:effectLst/>
                    <a:latin typeface="inherit"/>
                  </a:rPr>
                  <a:t>Color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120</a:t>
                </a:r>
                <a:endParaRPr lang="fr-FR" altLang="zh-TW" sz="3200" dirty="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3" name="圖說文字: 向右箭號 2">
                <a:extLst>
                  <a:ext uri="{FF2B5EF4-FFF2-40B4-BE49-F238E27FC236}">
                    <a16:creationId xmlns:a16="http://schemas.microsoft.com/office/drawing/2014/main" id="{057AA0C1-F2B2-C9E4-F070-4E96A4213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blipFill>
                <a:blip r:embed="rId5"/>
                <a:stretch>
                  <a:fillRect b="-3084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99269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866BC-5BCA-5952-8559-166983B96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E8334D-EAC8-7D44-8319-57846D1F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D55E9B-122F-DE76-6A0D-93CF9FF51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47" y="1458265"/>
            <a:ext cx="8512508" cy="42488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A65A630-0F78-F552-7A9B-0929AC3985F8}"/>
              </a:ext>
            </a:extLst>
          </p:cNvPr>
          <p:cNvSpPr/>
          <p:nvPr/>
        </p:nvSpPr>
        <p:spPr>
          <a:xfrm>
            <a:off x="1809545" y="1714502"/>
            <a:ext cx="8575426" cy="19267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5C4F6C-A069-75F6-6460-A44C3B5C4496}"/>
              </a:ext>
            </a:extLst>
          </p:cNvPr>
          <p:cNvSpPr/>
          <p:nvPr/>
        </p:nvSpPr>
        <p:spPr>
          <a:xfrm>
            <a:off x="1812472" y="3722915"/>
            <a:ext cx="1600199" cy="20002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4085789-689B-EE07-CE24-B073A0999694}"/>
              </a:ext>
            </a:extLst>
          </p:cNvPr>
          <p:cNvSpPr/>
          <p:nvPr/>
        </p:nvSpPr>
        <p:spPr>
          <a:xfrm>
            <a:off x="3532208" y="3731079"/>
            <a:ext cx="6844599" cy="1992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FAEF6D-66D2-E323-A373-AB19766287A0}"/>
              </a:ext>
            </a:extLst>
          </p:cNvPr>
          <p:cNvSpPr txBox="1"/>
          <p:nvPr/>
        </p:nvSpPr>
        <p:spPr>
          <a:xfrm>
            <a:off x="10074729" y="1394497"/>
            <a:ext cx="204700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SUBARU/SC</a:t>
            </a:r>
            <a:endParaRPr lang="zh-TW" altLang="en-US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214FBD2-7FFD-101E-05CA-4F75A817E112}"/>
              </a:ext>
            </a:extLst>
          </p:cNvPr>
          <p:cNvSpPr txBox="1"/>
          <p:nvPr/>
        </p:nvSpPr>
        <p:spPr>
          <a:xfrm>
            <a:off x="334736" y="5713405"/>
            <a:ext cx="176125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HST/ACS</a:t>
            </a:r>
            <a:endParaRPr lang="zh-TW" altLang="en-US" sz="28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4F1B354-F5F6-8FD2-2C8A-3BEC101CA6CC}"/>
              </a:ext>
            </a:extLst>
          </p:cNvPr>
          <p:cNvSpPr txBox="1"/>
          <p:nvPr/>
        </p:nvSpPr>
        <p:spPr>
          <a:xfrm>
            <a:off x="9527721" y="5705241"/>
            <a:ext cx="244928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JWST/NIRCam</a:t>
            </a:r>
            <a:endParaRPr lang="zh-TW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04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BF728-3525-E7C6-F61D-DF9D0A78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9E1A7ECF-B957-6911-01A5-94348929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6277" r="9083" b="11450"/>
          <a:stretch/>
        </p:blipFill>
        <p:spPr>
          <a:xfrm>
            <a:off x="1749994" y="1747889"/>
            <a:ext cx="8692012" cy="3977050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83D64B0-F600-EBA4-4B1E-E318BF944D58}"/>
              </a:ext>
            </a:extLst>
          </p:cNvPr>
          <p:cNvSpPr txBox="1"/>
          <p:nvPr/>
        </p:nvSpPr>
        <p:spPr>
          <a:xfrm>
            <a:off x="2157682" y="5852199"/>
            <a:ext cx="7614968" cy="5232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>
                <a:latin typeface="Cambria Math" panose="02040503050406030204" pitchFamily="18" charset="0"/>
              </a:rPr>
              <a:t>An example of a source matched with a galaxy.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4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9D0A6-6DFD-BA2F-8469-BD4AC80B7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8E1E2F-8985-C2F7-7A96-FFE93A683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04" y="1275763"/>
            <a:ext cx="8058269" cy="48826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72ADF1-1E2B-436F-94BA-A59BCAEC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F939131-2AFB-E865-6685-09FE3632C50F}"/>
              </a:ext>
            </a:extLst>
          </p:cNvPr>
          <p:cNvSpPr txBox="1"/>
          <p:nvPr/>
        </p:nvSpPr>
        <p:spPr>
          <a:xfrm>
            <a:off x="6413444" y="1966009"/>
            <a:ext cx="2324833" cy="534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780DA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JWST/NIRCam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E2459C5-E2A9-3488-77FD-71B9AAA2DB8D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970494" y="2500742"/>
            <a:ext cx="1605367" cy="529329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657FA5C2-E447-1D62-E841-B28A9A4B5EC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875930" y="2500742"/>
            <a:ext cx="699931" cy="789305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7FC96BA-D6B2-7A3F-10C5-393A1D22BC23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402728" cy="1004458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F634598-A2FB-F0AD-E8E4-7255908BFD34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1397810" cy="403823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E19835A-2E58-C531-62D4-C8C42401C558}"/>
              </a:ext>
            </a:extLst>
          </p:cNvPr>
          <p:cNvSpPr txBox="1"/>
          <p:nvPr/>
        </p:nvSpPr>
        <p:spPr>
          <a:xfrm>
            <a:off x="1755252" y="5772277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Subaru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A065837-D494-28BC-5824-4CF220AB7914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801035"/>
            <a:ext cx="566801" cy="197124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F18763DF-080C-6B05-00E1-0EFC2944C9D8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702423"/>
            <a:ext cx="1705319" cy="206985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B21223A-D4F0-C2CE-10EE-C1EB5C3ABDD6}"/>
              </a:ext>
            </a:extLst>
          </p:cNvPr>
          <p:cNvSpPr txBox="1"/>
          <p:nvPr/>
        </p:nvSpPr>
        <p:spPr>
          <a:xfrm>
            <a:off x="3753641" y="5965142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HST/ACS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AE7290F3-F9A1-22D3-773D-75E86452FEFD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4640953" y="4796118"/>
            <a:ext cx="164129" cy="1169024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2945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B0154-6C98-3903-40C3-A5D96B7E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04BD98-B980-B131-36A0-41AF68F1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024" y="1277957"/>
            <a:ext cx="8104094" cy="49104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E0D3D2-1503-5766-B2CA-B6DA4A60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6812A96-F75E-818A-01ED-ED0F3D4A7C47}"/>
              </a:ext>
            </a:extLst>
          </p:cNvPr>
          <p:cNvSpPr txBox="1"/>
          <p:nvPr/>
        </p:nvSpPr>
        <p:spPr>
          <a:xfrm>
            <a:off x="6413444" y="1966009"/>
            <a:ext cx="2324833" cy="534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780DA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JWST/NIRCam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2D955A36-70BC-0920-99AD-226D47214D1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970494" y="2500742"/>
            <a:ext cx="1605367" cy="529329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D96BD61-C39B-7C0B-11E3-12E21C0E10B5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875930" y="2500742"/>
            <a:ext cx="699931" cy="789305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364ABE9-5848-0AD6-9D79-EE31AA654989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402728" cy="1004458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E4E48FAB-C287-349A-317D-E91EA710F1EE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1397810" cy="403823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F79F47B-DAAE-D430-03FA-720F5BC05D2D}"/>
              </a:ext>
            </a:extLst>
          </p:cNvPr>
          <p:cNvSpPr txBox="1"/>
          <p:nvPr/>
        </p:nvSpPr>
        <p:spPr>
          <a:xfrm>
            <a:off x="1755252" y="5772277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Subaru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E0B6C937-E0B6-FCF7-F591-20BDF1EA9E3B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801035"/>
            <a:ext cx="566801" cy="197124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C3A1D4F2-3D52-840A-5713-965DA473FEE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702423"/>
            <a:ext cx="1705319" cy="206985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75B1549-0527-896A-89F1-A6016492D83A}"/>
              </a:ext>
            </a:extLst>
          </p:cNvPr>
          <p:cNvSpPr txBox="1"/>
          <p:nvPr/>
        </p:nvSpPr>
        <p:spPr>
          <a:xfrm>
            <a:off x="3753641" y="5965142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HST/ACS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F37BD3-D96A-A469-F782-B5BA02F94B49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4640953" y="4796118"/>
            <a:ext cx="164129" cy="1169024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5705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D5CB5-A17A-9957-A164-4111FA697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EC3264-2558-0D50-C129-9F594117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355" y="1326777"/>
            <a:ext cx="8275964" cy="48588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0047CB-5D74-1640-3910-D8971857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8555D5F-3516-79F2-084C-8387F6758A17}"/>
              </a:ext>
            </a:extLst>
          </p:cNvPr>
          <p:cNvSpPr txBox="1"/>
          <p:nvPr/>
        </p:nvSpPr>
        <p:spPr>
          <a:xfrm>
            <a:off x="6413444" y="1966009"/>
            <a:ext cx="2324833" cy="534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780DA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JWST/NIRCam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8DD71F3-3AE1-6959-4360-B7FA8D8889E5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970494" y="2500742"/>
            <a:ext cx="1605367" cy="529329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98A11B7-BB21-E909-21FC-5EA784DDABC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875930" y="2500742"/>
            <a:ext cx="699931" cy="789305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E13359A-34EA-94D2-4E1D-F1C3E4DEAE0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402728" cy="1004458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34C1D74-0C79-FD09-233C-B1E559C3695E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861" y="2500742"/>
            <a:ext cx="1397810" cy="403823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0A6981B-9E93-B1C1-B2E8-D056A09A3CEA}"/>
              </a:ext>
            </a:extLst>
          </p:cNvPr>
          <p:cNvSpPr txBox="1"/>
          <p:nvPr/>
        </p:nvSpPr>
        <p:spPr>
          <a:xfrm>
            <a:off x="1755252" y="5772277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Subaru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AC0F4C2-0EDA-5D58-4F6D-329449AC9C91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801035"/>
            <a:ext cx="566801" cy="197124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4C9C1BD3-F578-E164-13CB-6C467D16952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642564" y="3702423"/>
            <a:ext cx="1705319" cy="2069854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52B49A1-1725-015D-3129-998FF5C26DB6}"/>
              </a:ext>
            </a:extLst>
          </p:cNvPr>
          <p:cNvSpPr txBox="1"/>
          <p:nvPr/>
        </p:nvSpPr>
        <p:spPr>
          <a:xfrm>
            <a:off x="3753641" y="5965142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HST/ACS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AB829F2D-1574-297E-E657-507B6DD8F68A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4640953" y="4796118"/>
            <a:ext cx="164129" cy="1169024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6210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4D1753-6AE1-FD2A-61C3-36CEF56D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322"/>
          </a:xfrm>
        </p:spPr>
        <p:txBody>
          <a:bodyPr/>
          <a:lstStyle/>
          <a:p>
            <a:r>
              <a:rPr lang="en-US" altLang="zh-TW"/>
              <a:t>Brown Dwarfs</a:t>
            </a:r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60E3D7B-8EF3-F8C9-9780-5D2D01471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6534" b="16502"/>
          <a:stretch/>
        </p:blipFill>
        <p:spPr>
          <a:xfrm>
            <a:off x="2315233" y="1267367"/>
            <a:ext cx="7561534" cy="5448439"/>
          </a:xfrm>
          <a:prstGeom prst="rect">
            <a:avLst/>
          </a:prstGeom>
          <a:effectLst>
            <a:innerShdw blurRad="355600">
              <a:prstClr val="black"/>
            </a:inn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16316A2-FCE5-C3F4-4583-DA4135BAE9E3}"/>
              </a:ext>
            </a:extLst>
          </p:cNvPr>
          <p:cNvSpPr txBox="1"/>
          <p:nvPr/>
        </p:nvSpPr>
        <p:spPr>
          <a:xfrm>
            <a:off x="10025743" y="6261354"/>
            <a:ext cx="189411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>
                <a:latin typeface="AdvOTfe309fd3"/>
              </a:rPr>
              <a:t>Credit: Wikipedia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983D997-7C80-0073-FABC-54A80AA8F221}"/>
                  </a:ext>
                </a:extLst>
              </p:cNvPr>
              <p:cNvSpPr txBox="1"/>
              <p:nvPr/>
            </p:nvSpPr>
            <p:spPr>
              <a:xfrm>
                <a:off x="2701637" y="1803862"/>
                <a:ext cx="1477649" cy="4985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fusion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983D997-7C80-0073-FABC-54A80AA8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637" y="1803862"/>
                <a:ext cx="1477649" cy="498598"/>
              </a:xfrm>
              <a:prstGeom prst="rect">
                <a:avLst/>
              </a:prstGeom>
              <a:blipFill>
                <a:blip r:embed="rId5"/>
                <a:stretch>
                  <a:fillRect t="-1149" r="-3629" b="-20690"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B3F88DA-E1DA-4B64-E44E-DDFDF545D83F}"/>
                  </a:ext>
                </a:extLst>
              </p:cNvPr>
              <p:cNvSpPr txBox="1"/>
              <p:nvPr/>
            </p:nvSpPr>
            <p:spPr>
              <a:xfrm>
                <a:off x="3973484" y="5320145"/>
                <a:ext cx="1477649" cy="4993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fusion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B3F88DA-E1DA-4B64-E44E-DDFDF545D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84" y="5320145"/>
                <a:ext cx="1477649" cy="499367"/>
              </a:xfrm>
              <a:prstGeom prst="rect">
                <a:avLst/>
              </a:prstGeom>
              <a:blipFill>
                <a:blip r:embed="rId6"/>
                <a:stretch>
                  <a:fillRect t="-1149" r="-3644" b="-2069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691F7C8-F462-9577-129C-3D13F21A2F31}"/>
                  </a:ext>
                </a:extLst>
              </p:cNvPr>
              <p:cNvSpPr txBox="1"/>
              <p:nvPr/>
            </p:nvSpPr>
            <p:spPr>
              <a:xfrm>
                <a:off x="3954697" y="5852159"/>
                <a:ext cx="1515223" cy="4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fusion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691F7C8-F462-9577-129C-3D13F21A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697" y="5852159"/>
                <a:ext cx="1515223" cy="497829"/>
              </a:xfrm>
              <a:prstGeom prst="rect">
                <a:avLst/>
              </a:prstGeom>
              <a:blipFill>
                <a:blip r:embed="rId7"/>
                <a:stretch>
                  <a:fillRect t="-1149" r="-3557" b="-2069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6027CADE-F624-7465-E2BC-32446F6B9BA5}"/>
              </a:ext>
            </a:extLst>
          </p:cNvPr>
          <p:cNvSpPr txBox="1"/>
          <p:nvPr/>
        </p:nvSpPr>
        <p:spPr>
          <a:xfrm>
            <a:off x="989215" y="2069869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6000 K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683227F-899C-1B6E-0404-1DD0143B4B9A}"/>
              </a:ext>
            </a:extLst>
          </p:cNvPr>
          <p:cNvSpPr txBox="1"/>
          <p:nvPr/>
        </p:nvSpPr>
        <p:spPr>
          <a:xfrm>
            <a:off x="912271" y="5602778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&lt;2500 K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883970-F554-05CE-5F93-D2CAF2193B60}"/>
              </a:ext>
            </a:extLst>
          </p:cNvPr>
          <p:cNvSpPr txBox="1"/>
          <p:nvPr/>
        </p:nvSpPr>
        <p:spPr>
          <a:xfrm>
            <a:off x="8980714" y="432707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</a:rPr>
              <a:t>(BDs)</a:t>
            </a:r>
            <a:endParaRPr lang="zh-TW" altLang="en-US" sz="20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57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7835-71E2-154B-4E06-D2666525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61D011-ED85-0CC0-0ED5-F923416A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368"/>
          </a:xfrm>
        </p:spPr>
        <p:txBody>
          <a:bodyPr/>
          <a:lstStyle/>
          <a:p>
            <a:r>
              <a:rPr lang="en-US" altLang="zh-TW"/>
              <a:t>Method</a:t>
            </a:r>
            <a:endParaRPr lang="zh-TW" altLang="en-US"/>
          </a:p>
        </p:txBody>
      </p:sp>
      <p:sp>
        <p:nvSpPr>
          <p:cNvPr id="17" name="圖說文字: 向左箭號 16">
            <a:extLst>
              <a:ext uri="{FF2B5EF4-FFF2-40B4-BE49-F238E27FC236}">
                <a16:creationId xmlns:a16="http://schemas.microsoft.com/office/drawing/2014/main" id="{86164745-F7F6-4D50-BD9C-2CC23DC7C22A}"/>
              </a:ext>
            </a:extLst>
          </p:cNvPr>
          <p:cNvSpPr/>
          <p:nvPr/>
        </p:nvSpPr>
        <p:spPr>
          <a:xfrm>
            <a:off x="8069828" y="3365331"/>
            <a:ext cx="3772546" cy="1323214"/>
          </a:xfrm>
          <a:prstGeom prst="leftArrowCallout">
            <a:avLst>
              <a:gd name="adj1" fmla="val 31931"/>
              <a:gd name="adj2" fmla="val 29624"/>
              <a:gd name="adj3" fmla="val 25282"/>
              <a:gd name="adj4" fmla="val 85463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i="0">
                <a:solidFill>
                  <a:schemeClr val="tx1"/>
                </a:solidFill>
                <a:effectLst/>
                <a:latin typeface="inherit"/>
              </a:rPr>
              <a:t>Cross-match with COSMOS2020</a:t>
            </a:r>
          </a:p>
        </p:txBody>
      </p:sp>
      <p:sp>
        <p:nvSpPr>
          <p:cNvPr id="18" name="圖說文字: 向下箭號 17">
            <a:extLst>
              <a:ext uri="{FF2B5EF4-FFF2-40B4-BE49-F238E27FC236}">
                <a16:creationId xmlns:a16="http://schemas.microsoft.com/office/drawing/2014/main" id="{FACD1C6F-E657-5A3A-16FA-F16010ED9879}"/>
              </a:ext>
            </a:extLst>
          </p:cNvPr>
          <p:cNvSpPr/>
          <p:nvPr/>
        </p:nvSpPr>
        <p:spPr>
          <a:xfrm>
            <a:off x="4410700" y="3370730"/>
            <a:ext cx="3370600" cy="1642918"/>
          </a:xfrm>
          <a:prstGeom prst="downArrowCallout">
            <a:avLst>
              <a:gd name="adj1" fmla="val 25000"/>
              <a:gd name="adj2" fmla="val 22406"/>
              <a:gd name="adj3" fmla="val 16945"/>
              <a:gd name="adj4" fmla="val 73718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SED</a:t>
            </a: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en-US" altLang="zh-TW" sz="3200">
                <a:solidFill>
                  <a:schemeClr val="tx1"/>
                </a:solidFill>
              </a:rPr>
              <a:t>best-fit with BD models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6B2FA6-0822-A61B-358D-14884437D9E7}"/>
              </a:ext>
            </a:extLst>
          </p:cNvPr>
          <p:cNvSpPr/>
          <p:nvPr/>
        </p:nvSpPr>
        <p:spPr>
          <a:xfrm>
            <a:off x="4583748" y="5188315"/>
            <a:ext cx="3024505" cy="1259548"/>
          </a:xfrm>
          <a:prstGeom prst="rect">
            <a:avLst/>
          </a:prstGeom>
          <a:solidFill>
            <a:srgbClr val="F797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>
                <a:solidFill>
                  <a:schemeClr val="tx1"/>
                </a:solidFill>
              </a:rPr>
              <a:t>27 new BD </a:t>
            </a:r>
            <a:r>
              <a:rPr lang="en-US" altLang="zh-TW" sz="3200" dirty="0">
                <a:solidFill>
                  <a:schemeClr val="tx1"/>
                </a:solidFill>
              </a:rPr>
              <a:t>candidates</a:t>
            </a:r>
          </a:p>
        </p:txBody>
      </p:sp>
      <p:sp>
        <p:nvSpPr>
          <p:cNvPr id="4" name="圖說文字: 向右箭號 3">
            <a:extLst>
              <a:ext uri="{FF2B5EF4-FFF2-40B4-BE49-F238E27FC236}">
                <a16:creationId xmlns:a16="http://schemas.microsoft.com/office/drawing/2014/main" id="{0F3A89AA-AAD7-814C-061F-7B5FEA9CBDBE}"/>
              </a:ext>
            </a:extLst>
          </p:cNvPr>
          <p:cNvSpPr/>
          <p:nvPr/>
        </p:nvSpPr>
        <p:spPr>
          <a:xfrm>
            <a:off x="511207" y="1322615"/>
            <a:ext cx="3840983" cy="1309130"/>
          </a:xfrm>
          <a:prstGeom prst="rightArrowCallout">
            <a:avLst>
              <a:gd name="adj1" fmla="val 33775"/>
              <a:gd name="adj2" fmla="val 27732"/>
              <a:gd name="adj3" fmla="val 21882"/>
              <a:gd name="adj4" fmla="val 85191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JWST catalog</a:t>
            </a:r>
          </a:p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113,456</a:t>
            </a:r>
            <a:r>
              <a:rPr lang="en-US" altLang="zh-TW"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3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圖說文字: 向下箭號 4">
                <a:extLst>
                  <a:ext uri="{FF2B5EF4-FFF2-40B4-BE49-F238E27FC236}">
                    <a16:creationId xmlns:a16="http://schemas.microsoft.com/office/drawing/2014/main" id="{21014EF6-256C-95CC-BA39-DBB54E103725}"/>
                  </a:ext>
                </a:extLst>
              </p:cNvPr>
              <p:cNvSpPr/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>
                    <a:solidFill>
                      <a:schemeClr val="tx1"/>
                    </a:solidFill>
                  </a:rPr>
                  <a:t>Point source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43</a:t>
                </a:r>
                <a:endParaRPr lang="fr-FR" altLang="zh-TW" sz="320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5" name="圖說文字: 向下箭號 4">
                <a:extLst>
                  <a:ext uri="{FF2B5EF4-FFF2-40B4-BE49-F238E27FC236}">
                    <a16:creationId xmlns:a16="http://schemas.microsoft.com/office/drawing/2014/main" id="{21014EF6-256C-95CC-BA39-DBB54E103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blipFill>
                <a:blip r:embed="rId4"/>
                <a:stretch>
                  <a:fillRect l="-2703" r="-2196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圖說文字: 向右箭號 5">
                <a:extLst>
                  <a:ext uri="{FF2B5EF4-FFF2-40B4-BE49-F238E27FC236}">
                    <a16:creationId xmlns:a16="http://schemas.microsoft.com/office/drawing/2014/main" id="{1FB43810-15F4-9F7D-A19E-E894D88EDCBA}"/>
                  </a:ext>
                </a:extLst>
              </p:cNvPr>
              <p:cNvSpPr/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 i="0">
                    <a:solidFill>
                      <a:schemeClr val="tx1"/>
                    </a:solidFill>
                    <a:effectLst/>
                    <a:latin typeface="inherit"/>
                  </a:rPr>
                  <a:t>Color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120</a:t>
                </a:r>
                <a:endParaRPr lang="fr-FR" altLang="zh-TW" sz="3200" dirty="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6" name="圖說文字: 向右箭號 5">
                <a:extLst>
                  <a:ext uri="{FF2B5EF4-FFF2-40B4-BE49-F238E27FC236}">
                    <a16:creationId xmlns:a16="http://schemas.microsoft.com/office/drawing/2014/main" id="{1FB43810-15F4-9F7D-A19E-E894D88ED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blipFill>
                <a:blip r:embed="rId5"/>
                <a:stretch>
                  <a:fillRect b="-3084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2463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543806BE-6817-E93B-ABC8-01C082279CA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400" y="-12160"/>
            <a:ext cx="2377440" cy="2608402"/>
          </a:xfrm>
          <a:prstGeom prst="rect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E9A767E-6FC7-4CD9-56C6-84FB280936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29840" y="-12160"/>
            <a:ext cx="2377440" cy="2608402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391F226-62CB-8D70-EA99-65CC40E45A7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07280" y="-12160"/>
            <a:ext cx="2377440" cy="2608402"/>
          </a:xfrm>
          <a:prstGeom prst="rect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7744E9A-D273-362C-722C-7C151086D6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284720" y="-12160"/>
            <a:ext cx="2377440" cy="2608402"/>
          </a:xfrm>
          <a:prstGeom prst="rect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1178559-CCBA-D69B-86F3-E1847F57046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62160" y="-12160"/>
            <a:ext cx="2377440" cy="2608402"/>
          </a:xfrm>
          <a:prstGeom prst="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C680603-949A-5C31-DD4D-AC7DF39DBA9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2400" y="2279555"/>
            <a:ext cx="2377440" cy="2608402"/>
          </a:xfrm>
          <a:prstGeom prst="rect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CBF2268-2A63-AD75-1D96-89263F01797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529840" y="2279555"/>
            <a:ext cx="2377440" cy="2608402"/>
          </a:xfrm>
          <a:prstGeom prst="rect">
            <a:avLst/>
          </a:pr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1FAF70D-D06D-43E1-7CA0-F67E05B1CC7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907280" y="2279555"/>
            <a:ext cx="2377440" cy="2608402"/>
          </a:xfrm>
          <a:prstGeom prst="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4B6CCE6-FFDF-5038-9BF3-B270594D943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284720" y="2279555"/>
            <a:ext cx="2377440" cy="2608402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96049DF-3D57-DF5F-0665-1AE5C557335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662160" y="2279555"/>
            <a:ext cx="2377440" cy="2608402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956483D-6D64-1820-31D5-189CEBF8D5C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52400" y="4571270"/>
            <a:ext cx="2377440" cy="2608402"/>
          </a:xfrm>
          <a:prstGeom prst="rect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32C3D6C-0351-3281-60B9-0973706CCB1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529840" y="4571270"/>
            <a:ext cx="2377440" cy="2608402"/>
          </a:xfrm>
          <a:prstGeom prst="rect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196A662-2073-8616-E565-B5D1983BF69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907280" y="4571270"/>
            <a:ext cx="2377440" cy="2608402"/>
          </a:xfrm>
          <a:prstGeom prst="rect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B6B5B034-2A60-4933-78D5-DD3327151F2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284720" y="4571270"/>
            <a:ext cx="2377440" cy="2608402"/>
          </a:xfrm>
          <a:prstGeom prst="rect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76A4DF2-2E2E-A0B9-FEFF-E80E90F4071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662160" y="4571270"/>
            <a:ext cx="2377440" cy="2608402"/>
          </a:xfrm>
          <a:prstGeom prst="rect">
            <a:avLst/>
          </a:prstGeom>
          <a:blipFill dpi="0"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01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8BCE-D74B-CBF6-EAB1-DDE3DBE0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9FD65A3F-39EE-0FA6-8F5E-DE3E84D5AB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1120" y="-12160"/>
            <a:ext cx="2377440" cy="2608402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6E05B8F-872E-63B2-05FE-BD616522E6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18560" y="-12160"/>
            <a:ext cx="2377440" cy="2608402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8AC4563-C273-1DD1-01DF-37D1D8913CF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096000" y="-12160"/>
            <a:ext cx="2377440" cy="2608402"/>
          </a:xfrm>
          <a:prstGeom prst="rect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BCCB4B0-9C18-46DB-7A4A-D661DC0A496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73440" y="-12160"/>
            <a:ext cx="2377440" cy="2608402"/>
          </a:xfrm>
          <a:prstGeom prst="rect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C985AE6-096F-6520-D0D5-DB1A85AE3FF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41120" y="2279555"/>
            <a:ext cx="2377440" cy="2608402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867BDE4-E796-8959-352C-397B2460B0F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718560" y="2279555"/>
            <a:ext cx="2377440" cy="2608402"/>
          </a:xfrm>
          <a:prstGeom prst="rect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07CB318-6EEE-E71D-D98E-87B87F501CC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096000" y="2279555"/>
            <a:ext cx="2377440" cy="2608402"/>
          </a:xfrm>
          <a:prstGeom prst="rect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BF479DF-464D-F032-7475-BE9290199F3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473440" y="2279555"/>
            <a:ext cx="2377440" cy="2608402"/>
          </a:xfrm>
          <a:prstGeom prst="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881AA58-20FB-E022-755A-F5C87789CA9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341120" y="4561745"/>
            <a:ext cx="2377440" cy="2608402"/>
          </a:xfrm>
          <a:prstGeom prst="rect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50BA8EB-01E2-F59E-02E2-5FE8D4BA207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718560" y="4561745"/>
            <a:ext cx="2377440" cy="2608402"/>
          </a:xfrm>
          <a:prstGeom prst="rect">
            <a:avLst/>
          </a:pr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03110C2-23BD-6DCF-0EDC-40FAAA36DCD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096000" y="4561745"/>
            <a:ext cx="2377440" cy="2608402"/>
          </a:xfrm>
          <a:prstGeom prst="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CB7DCD6-CAEC-E38A-9417-F6B1222E200B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473440" y="4561745"/>
            <a:ext cx="2377440" cy="2608402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320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A657-3798-AE40-203C-A23DE4BD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7B25F82-1EB2-8F63-DA05-2DFB0165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1D1CD2D-41FD-F72B-77A8-46EFAFD98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56" y="1968759"/>
            <a:ext cx="6431291" cy="38968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E5AE57-9B05-9CE5-BC82-1391BE5F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59"/>
            <a:ext cx="6446942" cy="3906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0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3FD2A-2E0D-7D03-6D9C-72DDFC06C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0D2703F-0EB6-B0B0-87E9-CB70A989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A6520E-626C-3C23-F791-01D566A3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0" y="1875452"/>
            <a:ext cx="6431290" cy="38968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4CD8523-0B05-1545-9819-006C9DE58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430"/>
            <a:ext cx="6447453" cy="3906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976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D2AD78A-EE92-BC27-FE3F-9A3FF42C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A7F9B93-DD1E-E851-62CB-23DC8C9B1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99" y="1413781"/>
            <a:ext cx="11176227" cy="5232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11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8A7B-96D1-9FA7-CABE-8FECEAF4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665047-A2BA-0778-4570-9496CD8C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C1B9920-95BC-3999-2423-7890BFE8AE89}"/>
              </a:ext>
            </a:extLst>
          </p:cNvPr>
          <p:cNvGrpSpPr/>
          <p:nvPr/>
        </p:nvGrpSpPr>
        <p:grpSpPr>
          <a:xfrm>
            <a:off x="1948872" y="1616154"/>
            <a:ext cx="8294256" cy="5105401"/>
            <a:chOff x="1389202" y="1634066"/>
            <a:chExt cx="8294256" cy="510540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6F6B372-8AFE-6D77-AADF-DE007AF1D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0617"/>
            <a:stretch/>
          </p:blipFill>
          <p:spPr>
            <a:xfrm>
              <a:off x="1389202" y="1634066"/>
              <a:ext cx="8294256" cy="51054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C0B51075-EABD-1235-CF75-AD3FF82CD6B1}"/>
                    </a:ext>
                  </a:extLst>
                </p:cNvPr>
                <p:cNvSpPr txBox="1"/>
                <p:nvPr/>
              </p:nvSpPr>
              <p:spPr>
                <a:xfrm>
                  <a:off x="3382810" y="3074618"/>
                  <a:ext cx="3045577" cy="83099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400"/>
                    <a:t>BDs found before 2021</a:t>
                  </a:r>
                </a:p>
                <a:p>
                  <a:pPr algn="ctr"/>
                  <a:r>
                    <a:rPr lang="en-US" altLang="zh-TW" sz="2400"/>
                    <a:t>Distances</a:t>
                  </a:r>
                  <a14:m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∼20</m:t>
                      </m:r>
                    </m:oMath>
                  </a14:m>
                  <a:r>
                    <a:rPr lang="zh-TW" altLang="en-US" sz="2400"/>
                    <a:t> </a:t>
                  </a:r>
                  <a:r>
                    <a:rPr lang="en-US" altLang="zh-TW" sz="2400"/>
                    <a:t>pc.</a:t>
                  </a:r>
                  <a:endParaRPr lang="zh-TW" altLang="en-US" sz="2400"/>
                </a:p>
              </p:txBody>
            </p:sp>
          </mc:Choice>
          <mc:Fallback xmlns="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C0B51075-EABD-1235-CF75-AD3FF82CD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2810" y="3074618"/>
                  <a:ext cx="3045577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2183" t="-4225" r="-1984" b="-12676"/>
                  </a:stretch>
                </a:blip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B9C3FADD-714F-4962-FCA2-274D0AA15FDE}"/>
                </a:ext>
              </a:extLst>
            </p:cNvPr>
            <p:cNvCxnSpPr>
              <a:cxnSpLocks/>
            </p:cNvCxnSpPr>
            <p:nvPr/>
          </p:nvCxnSpPr>
          <p:spPr>
            <a:xfrm>
              <a:off x="4848703" y="4394464"/>
              <a:ext cx="96086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CD77913-9069-78A7-D8CA-572303D90B6E}"/>
              </a:ext>
            </a:extLst>
          </p:cNvPr>
          <p:cNvGrpSpPr/>
          <p:nvPr/>
        </p:nvGrpSpPr>
        <p:grpSpPr>
          <a:xfrm>
            <a:off x="3293654" y="4240298"/>
            <a:ext cx="1912828" cy="1392985"/>
            <a:chOff x="4571984" y="14052292"/>
            <a:chExt cx="4043521" cy="294462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4360E95-78DD-57BA-F11E-E267346F7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6838">
              <a:off x="4571984" y="14105738"/>
              <a:ext cx="4043521" cy="28911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accent6"/>
              </a:solidFill>
            </a:ln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6C8A607-C2C4-8F5F-7C03-A71D2D48D9B1}"/>
                </a:ext>
              </a:extLst>
            </p:cNvPr>
            <p:cNvSpPr txBox="1"/>
            <p:nvPr/>
          </p:nvSpPr>
          <p:spPr>
            <a:xfrm>
              <a:off x="6939671" y="14052292"/>
              <a:ext cx="1551634" cy="86569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WISE</a:t>
              </a:r>
              <a:endParaRPr lang="zh-TW" altLang="en-US" sz="2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3273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7314-9CB1-EE51-31AE-E67386C4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5D88D40-19A5-C015-579A-D520A5E279A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3624"/>
            <a:ext cx="12229076" cy="532072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E62FE5E-2EC8-F89B-4FE6-17095F134ADB}"/>
              </a:ext>
            </a:extLst>
          </p:cNvPr>
          <p:cNvSpPr txBox="1"/>
          <p:nvPr/>
        </p:nvSpPr>
        <p:spPr>
          <a:xfrm>
            <a:off x="6348993" y="515044"/>
            <a:ext cx="2989665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COSMOS-Web field</a:t>
            </a:r>
            <a:endParaRPr lang="zh-TW" altLang="en-US" sz="2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9D3C458-CA00-282F-784D-8139AA8B526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7843826" y="1038264"/>
            <a:ext cx="0" cy="185525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1">
            <a:extLst>
              <a:ext uri="{FF2B5EF4-FFF2-40B4-BE49-F238E27FC236}">
                <a16:creationId xmlns:a16="http://schemas.microsoft.com/office/drawing/2014/main" id="{79C49FC1-AD72-E3FB-CE29-9A87F840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7"/>
          </a:xfrm>
        </p:spPr>
        <p:txBody>
          <a:bodyPr/>
          <a:lstStyle/>
          <a:p>
            <a:r>
              <a:rPr lang="en-US" altLang="zh-TW"/>
              <a:t>COSMOS-Web field</a:t>
            </a:r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42E261B-D782-3579-4BCE-7C254F14E564}"/>
              </a:ext>
            </a:extLst>
          </p:cNvPr>
          <p:cNvGrpSpPr/>
          <p:nvPr/>
        </p:nvGrpSpPr>
        <p:grpSpPr>
          <a:xfrm rot="486312">
            <a:off x="9424759" y="1314672"/>
            <a:ext cx="2415748" cy="1873978"/>
            <a:chOff x="22241393" y="5735210"/>
            <a:chExt cx="7610492" cy="590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 descr="James Webb Space Telescope - NASA Science">
              <a:extLst>
                <a:ext uri="{FF2B5EF4-FFF2-40B4-BE49-F238E27FC236}">
                  <a16:creationId xmlns:a16="http://schemas.microsoft.com/office/drawing/2014/main" id="{BF97A452-BA7F-2B51-DDB4-C56F34A87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1"/>
            <a:stretch/>
          </p:blipFill>
          <p:spPr bwMode="auto">
            <a:xfrm>
              <a:off x="22241393" y="5818082"/>
              <a:ext cx="7610492" cy="5820844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D6C4104-85C0-3248-E5A4-60E4A64FFDDA}"/>
                </a:ext>
              </a:extLst>
            </p:cNvPr>
            <p:cNvSpPr txBox="1"/>
            <p:nvPr/>
          </p:nvSpPr>
          <p:spPr>
            <a:xfrm>
              <a:off x="26864634" y="5735210"/>
              <a:ext cx="2171185" cy="118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JWST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0963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4F56-CC85-3A2B-17D3-38086F45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808E15-6FAE-DFAA-8675-BDEECC4E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4F38AE-0D35-BB02-8315-FAD52E4E2A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03" t="49792" r="103" b="825"/>
          <a:stretch/>
        </p:blipFill>
        <p:spPr>
          <a:xfrm>
            <a:off x="1791114" y="1439332"/>
            <a:ext cx="8294256" cy="5105401"/>
          </a:xfrm>
          <a:prstGeom prst="rect">
            <a:avLst/>
          </a:prstGeom>
        </p:spPr>
      </p:pic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112BC75F-5CFA-7FB7-3D89-3A2946DD65DF}"/>
              </a:ext>
            </a:extLst>
          </p:cNvPr>
          <p:cNvCxnSpPr>
            <a:cxnSpLocks/>
          </p:cNvCxnSpPr>
          <p:nvPr/>
        </p:nvCxnSpPr>
        <p:spPr>
          <a:xfrm>
            <a:off x="5259082" y="4174329"/>
            <a:ext cx="96086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17CD340-BECC-CEAA-D605-8A571CD8B556}"/>
                  </a:ext>
                </a:extLst>
              </p:cNvPr>
              <p:cNvSpPr txBox="1"/>
              <p:nvPr/>
            </p:nvSpPr>
            <p:spPr>
              <a:xfrm>
                <a:off x="7772813" y="1137723"/>
                <a:ext cx="3282630" cy="83099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/>
                  <a:t>JWST found BDs</a:t>
                </a:r>
              </a:p>
              <a:p>
                <a:pPr algn="ctr"/>
                <a:r>
                  <a:rPr lang="en-US" altLang="zh-TW" sz="2400"/>
                  <a:t>Distances up to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4400</m:t>
                    </m:r>
                  </m:oMath>
                </a14:m>
                <a:r>
                  <a:rPr lang="zh-TW" altLang="en-US" sz="2400"/>
                  <a:t> </a:t>
                </a:r>
                <a:r>
                  <a:rPr lang="en-US" altLang="zh-TW" sz="2400"/>
                  <a:t>pc.</a:t>
                </a:r>
                <a:endParaRPr lang="zh-TW" altLang="en-US" sz="240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17CD340-BECC-CEAA-D605-8A571CD8B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813" y="1137723"/>
                <a:ext cx="3282630" cy="830997"/>
              </a:xfrm>
              <a:prstGeom prst="rect">
                <a:avLst/>
              </a:prstGeom>
              <a:blipFill>
                <a:blip r:embed="rId5"/>
                <a:stretch>
                  <a:fillRect l="-2022" t="-4255" r="-1654" b="-1347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>
            <a:extLst>
              <a:ext uri="{FF2B5EF4-FFF2-40B4-BE49-F238E27FC236}">
                <a16:creationId xmlns:a16="http://schemas.microsoft.com/office/drawing/2014/main" id="{3E5A09E0-CF96-9C76-76D6-169F93DD2384}"/>
              </a:ext>
            </a:extLst>
          </p:cNvPr>
          <p:cNvGrpSpPr/>
          <p:nvPr/>
        </p:nvGrpSpPr>
        <p:grpSpPr>
          <a:xfrm>
            <a:off x="3051057" y="3540429"/>
            <a:ext cx="2156370" cy="1570340"/>
            <a:chOff x="4571984" y="14052292"/>
            <a:chExt cx="4043521" cy="294462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DF666F1-46F9-9170-1BC5-22E54ACBC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6838">
              <a:off x="4571984" y="14105738"/>
              <a:ext cx="4043521" cy="28911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accent6"/>
              </a:solidFill>
            </a:ln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B6FE978-665B-ADE8-350B-657F351162DB}"/>
                </a:ext>
              </a:extLst>
            </p:cNvPr>
            <p:cNvSpPr txBox="1"/>
            <p:nvPr/>
          </p:nvSpPr>
          <p:spPr>
            <a:xfrm>
              <a:off x="6939671" y="14052292"/>
              <a:ext cx="1551634" cy="86569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WISE</a:t>
              </a:r>
              <a:endParaRPr lang="zh-TW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856BE56-913D-6764-E644-0581DDC31E32}"/>
              </a:ext>
            </a:extLst>
          </p:cNvPr>
          <p:cNvGrpSpPr/>
          <p:nvPr/>
        </p:nvGrpSpPr>
        <p:grpSpPr>
          <a:xfrm rot="486312">
            <a:off x="8846805" y="3150767"/>
            <a:ext cx="2960926" cy="2296891"/>
            <a:chOff x="22241393" y="5735210"/>
            <a:chExt cx="7610492" cy="590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James Webb Space Telescope - NASA Science">
              <a:extLst>
                <a:ext uri="{FF2B5EF4-FFF2-40B4-BE49-F238E27FC236}">
                  <a16:creationId xmlns:a16="http://schemas.microsoft.com/office/drawing/2014/main" id="{ED8771BB-1D2B-6149-256B-1604FE0B12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1"/>
            <a:stretch/>
          </p:blipFill>
          <p:spPr bwMode="auto">
            <a:xfrm>
              <a:off x="22241393" y="5818082"/>
              <a:ext cx="7610492" cy="5820844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4E6C44E-04C7-C08F-57E5-29C7D56ECB9E}"/>
                </a:ext>
              </a:extLst>
            </p:cNvPr>
            <p:cNvSpPr txBox="1"/>
            <p:nvPr/>
          </p:nvSpPr>
          <p:spPr>
            <a:xfrm>
              <a:off x="26864634" y="5735210"/>
              <a:ext cx="2171185" cy="118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JWST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022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59F06-E46B-BC00-C42E-9BE06C06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BAED5-62BF-4321-7747-0823E530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863"/>
          </a:xfrm>
        </p:spPr>
        <p:txBody>
          <a:bodyPr/>
          <a:lstStyle/>
          <a:p>
            <a:r>
              <a:rPr lang="en-US" altLang="zh-TW"/>
              <a:t>Summary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B643CA-CBFD-FA05-A39D-041B7D33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711"/>
            <a:ext cx="10515600" cy="4351338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altLang="zh-TW" sz="2800">
                <a:latin typeface="Segoe UI Variable Text" pitchFamily="2" charset="0"/>
              </a:rPr>
              <a:t>We found </a:t>
            </a:r>
            <a:r>
              <a:rPr lang="en-US" altLang="zh-TW" sz="2800" b="1">
                <a:latin typeface="Segoe UI Variable Text" pitchFamily="2" charset="0"/>
              </a:rPr>
              <a:t>27</a:t>
            </a:r>
            <a:r>
              <a:rPr lang="zh-TW" altLang="en-US" sz="2800" b="1">
                <a:latin typeface="Segoe UI Variable Text" pitchFamily="2" charset="0"/>
              </a:rPr>
              <a:t> </a:t>
            </a:r>
            <a:r>
              <a:rPr lang="en-US" altLang="zh-TW" sz="2800" b="1">
                <a:latin typeface="Segoe UI Variable Text" pitchFamily="2" charset="0"/>
              </a:rPr>
              <a:t>new distant</a:t>
            </a:r>
            <a:r>
              <a:rPr lang="zh-TW" altLang="en-US" sz="2800" b="1">
                <a:latin typeface="Segoe UI Variable Text" pitchFamily="2" charset="0"/>
              </a:rPr>
              <a:t> </a:t>
            </a:r>
            <a:r>
              <a:rPr lang="en-US" altLang="zh-TW" sz="2800" b="1">
                <a:latin typeface="Segoe UI Variable Text" pitchFamily="2" charset="0"/>
              </a:rPr>
              <a:t>BD candidates. </a:t>
            </a:r>
            <a:r>
              <a:rPr lang="en-US" altLang="zh-TW" sz="2800">
                <a:latin typeface="Segoe UI Variable Text" pitchFamily="2" charset="0"/>
              </a:rPr>
              <a:t>Most previous searches found BDs within a range of 20 pc. We found BDs at </a:t>
            </a:r>
            <a:r>
              <a:rPr lang="en-US" altLang="zh-TW" sz="2800" b="1">
                <a:latin typeface="Segoe UI Variable Text" pitchFamily="2" charset="0"/>
              </a:rPr>
              <a:t>470~4400 pc</a:t>
            </a:r>
            <a:r>
              <a:rPr lang="en-US" altLang="zh-TW" sz="2800">
                <a:latin typeface="Segoe UI Variable Text" pitchFamily="2" charset="0"/>
              </a:rPr>
              <a:t>! 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zh-TW"/>
              <a:t>We are able to probe the BD distribution even out of the galactic thick disk.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zh-TW"/>
              <a:t>JWST spectroscopic follow-up is necessary.</a:t>
            </a: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30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DF2F8-4215-C3BC-54BA-83F0BB730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B0B6574-0D13-3F0B-D2CB-DB55383AE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93"/>
          </a:xfrm>
        </p:spPr>
        <p:txBody>
          <a:bodyPr/>
          <a:lstStyle/>
          <a:p>
            <a:r>
              <a:rPr lang="en-US" altLang="zh-TW"/>
              <a:t>Motivation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A6FD88-13E8-CB8F-25E6-ED30897E8BC2}"/>
              </a:ext>
            </a:extLst>
          </p:cNvPr>
          <p:cNvSpPr/>
          <p:nvPr/>
        </p:nvSpPr>
        <p:spPr>
          <a:xfrm>
            <a:off x="9744279" y="4979331"/>
            <a:ext cx="1461603" cy="740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Position of our Sun</a:t>
            </a:r>
            <a:endParaRPr lang="zh-TW" altLang="en-US" sz="2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B0BBA30-F62E-90B0-C1A9-DBE6A9BB0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45072" r="25629" b="44701"/>
          <a:stretch/>
        </p:blipFill>
        <p:spPr>
          <a:xfrm>
            <a:off x="0" y="1854222"/>
            <a:ext cx="12121016" cy="3933712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F3F357B-8BF4-434B-B4B7-45F8228BAEDE}"/>
              </a:ext>
            </a:extLst>
          </p:cNvPr>
          <p:cNvGrpSpPr/>
          <p:nvPr/>
        </p:nvGrpSpPr>
        <p:grpSpPr>
          <a:xfrm>
            <a:off x="3816168" y="3526975"/>
            <a:ext cx="2156370" cy="1570340"/>
            <a:chOff x="4571984" y="14052292"/>
            <a:chExt cx="4043521" cy="294462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2607DBA-50A5-F93D-ADB5-EE7B1758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6838">
              <a:off x="4571984" y="14105738"/>
              <a:ext cx="4043521" cy="28911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FFCC00"/>
              </a:solidFill>
            </a:ln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49FA4D1-5F63-C0D5-0E0F-7D022E7B458D}"/>
                </a:ext>
              </a:extLst>
            </p:cNvPr>
            <p:cNvSpPr txBox="1"/>
            <p:nvPr/>
          </p:nvSpPr>
          <p:spPr>
            <a:xfrm>
              <a:off x="6939671" y="14052292"/>
              <a:ext cx="1551634" cy="86569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WISE</a:t>
              </a:r>
              <a:endParaRPr lang="zh-TW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75BA8DE-9B81-E195-03E8-865AB3FB799E}"/>
              </a:ext>
            </a:extLst>
          </p:cNvPr>
          <p:cNvGrpSpPr/>
          <p:nvPr/>
        </p:nvGrpSpPr>
        <p:grpSpPr>
          <a:xfrm rot="220258">
            <a:off x="1629210" y="3692420"/>
            <a:ext cx="2141801" cy="1570090"/>
            <a:chOff x="-51193" y="14974890"/>
            <a:chExt cx="3867001" cy="283478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DE9A860-91E4-CFBC-348A-09F44F36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81" y="14974890"/>
              <a:ext cx="3819589" cy="2761759"/>
            </a:xfrm>
            <a:prstGeom prst="rect">
              <a:avLst/>
            </a:prstGeom>
            <a:ln w="28575">
              <a:solidFill>
                <a:srgbClr val="FFCC00"/>
              </a:solidFill>
            </a:ln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5FC8E86B-2B17-481F-476C-608B24EA2C9B}"/>
                </a:ext>
              </a:extLst>
            </p:cNvPr>
            <p:cNvSpPr txBox="1"/>
            <p:nvPr/>
          </p:nvSpPr>
          <p:spPr>
            <a:xfrm rot="24283">
              <a:off x="-51193" y="16976139"/>
              <a:ext cx="1786639" cy="833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AKARI</a:t>
              </a:r>
              <a:endParaRPr lang="zh-TW" alt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橢圓 10">
            <a:extLst>
              <a:ext uri="{FF2B5EF4-FFF2-40B4-BE49-F238E27FC236}">
                <a16:creationId xmlns:a16="http://schemas.microsoft.com/office/drawing/2014/main" id="{6456A19F-9523-0659-D48E-D374D137D0B0}"/>
              </a:ext>
            </a:extLst>
          </p:cNvPr>
          <p:cNvSpPr/>
          <p:nvPr/>
        </p:nvSpPr>
        <p:spPr>
          <a:xfrm>
            <a:off x="6740438" y="3677013"/>
            <a:ext cx="112970" cy="112970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B9D3378-CA0A-8DBE-F177-263AFCB75D43}"/>
              </a:ext>
            </a:extLst>
          </p:cNvPr>
          <p:cNvSpPr txBox="1"/>
          <p:nvPr/>
        </p:nvSpPr>
        <p:spPr>
          <a:xfrm>
            <a:off x="381542" y="1628260"/>
            <a:ext cx="4443048" cy="75094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/>
              <a:t>Sketch </a:t>
            </a:r>
            <a:r>
              <a:rPr lang="en-US" altLang="zh-TW" sz="2400" dirty="0"/>
              <a:t>of </a:t>
            </a:r>
            <a:r>
              <a:rPr lang="en-US" altLang="zh-TW" sz="2400"/>
              <a:t>different surveys </a:t>
            </a:r>
            <a:r>
              <a:rPr lang="en-US" altLang="zh-TW" sz="2400" dirty="0"/>
              <a:t>in the side view of the </a:t>
            </a:r>
            <a:r>
              <a:rPr lang="en-US" altLang="zh-TW" sz="2400"/>
              <a:t>Milky Way.</a:t>
            </a:r>
            <a:endParaRPr lang="zh-TW" altLang="en-US" sz="3600" dirty="0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5131DFF-0015-905A-85FD-DFB6D5867417}"/>
              </a:ext>
            </a:extLst>
          </p:cNvPr>
          <p:cNvCxnSpPr>
            <a:cxnSpLocks/>
          </p:cNvCxnSpPr>
          <p:nvPr/>
        </p:nvCxnSpPr>
        <p:spPr>
          <a:xfrm flipV="1">
            <a:off x="6603199" y="3877709"/>
            <a:ext cx="163909" cy="93662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AC711B-3C9E-67E4-3708-461AB9961606}"/>
              </a:ext>
            </a:extLst>
          </p:cNvPr>
          <p:cNvSpPr txBox="1"/>
          <p:nvPr/>
        </p:nvSpPr>
        <p:spPr>
          <a:xfrm>
            <a:off x="11503134" y="5193869"/>
            <a:ext cx="647013" cy="460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ESA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BAC239A-17EB-F34C-9D16-968412D41174}"/>
                  </a:ext>
                </a:extLst>
              </p:cNvPr>
              <p:cNvSpPr/>
              <p:nvPr/>
            </p:nvSpPr>
            <p:spPr>
              <a:xfrm>
                <a:off x="4917278" y="4857811"/>
                <a:ext cx="2954825" cy="82233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Previous search </a:t>
                </a:r>
                <a:r>
                  <a:rPr lang="en-US" altLang="zh-TW" sz="2400"/>
                  <a:t>radius 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altLang="zh-TW" sz="2400" b="0" i="1" smtClean="0">
                        <a:solidFill>
                          <a:srgbClr val="F6D37A"/>
                        </a:solidFill>
                        <a:latin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altLang="zh-TW" sz="2400" dirty="0">
                    <a:solidFill>
                      <a:srgbClr val="F6D37A"/>
                    </a:solidFill>
                  </a:rPr>
                  <a:t>pc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BAC239A-17EB-F34C-9D16-968412D41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278" y="4857811"/>
                <a:ext cx="2954825" cy="822333"/>
              </a:xfrm>
              <a:prstGeom prst="rect">
                <a:avLst/>
              </a:prstGeom>
              <a:blipFill>
                <a:blip r:embed="rId8"/>
                <a:stretch>
                  <a:fillRect l="-2881" t="-5109" r="-7407" b="-16058"/>
                </a:stretch>
              </a:blip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09139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07AE08-3A1C-5085-EFA3-6ADF6290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Backups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071473-7E98-9DCE-869D-DCB65A24E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68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CD7F-E1E0-8806-93B8-7822F5CD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06CDD-9B43-9BEA-EAF6-48DF3562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altLang="zh-TW"/>
              <a:t>Cross-match with COSMOS2020 catalog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EF5E36F-EC19-559E-B5AC-B376FF25118F}"/>
              </a:ext>
            </a:extLst>
          </p:cNvPr>
          <p:cNvSpPr txBox="1"/>
          <p:nvPr/>
        </p:nvSpPr>
        <p:spPr>
          <a:xfrm>
            <a:off x="3048000" y="6095480"/>
            <a:ext cx="6096000" cy="5232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>
                <a:latin typeface="Cambria Math" panose="02040503050406030204" pitchFamily="18" charset="0"/>
              </a:rPr>
              <a:t>Classified as a galaxy in COSMOS2020.</a:t>
            </a:r>
            <a:endParaRPr lang="zh-TW" altLang="en-US" sz="2800" dirty="0">
              <a:latin typeface="Cambria Math" panose="020405030504060302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1833B63-77CD-A829-8627-7E3314BCB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2" y="1553883"/>
            <a:ext cx="6356378" cy="385148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E9698B7-E107-04DC-7EE5-6965FDB05CC7}"/>
              </a:ext>
            </a:extLst>
          </p:cNvPr>
          <p:cNvSpPr/>
          <p:nvPr/>
        </p:nvSpPr>
        <p:spPr>
          <a:xfrm>
            <a:off x="6628461" y="2490981"/>
            <a:ext cx="2247536" cy="258050"/>
          </a:xfrm>
          <a:prstGeom prst="rect">
            <a:avLst/>
          </a:prstGeom>
          <a:noFill/>
          <a:ln w="28575">
            <a:solidFill>
              <a:srgbClr val="6E5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C44E8EA-3C42-8BE4-CC16-07BF95431471}"/>
              </a:ext>
            </a:extLst>
          </p:cNvPr>
          <p:cNvSpPr txBox="1"/>
          <p:nvPr/>
        </p:nvSpPr>
        <p:spPr>
          <a:xfrm>
            <a:off x="9542126" y="5480173"/>
            <a:ext cx="2324833" cy="534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780DA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JWST/NIRCam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3F82601-A3CC-A049-396B-AFE05FF2935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876190" y="3316268"/>
            <a:ext cx="1828353" cy="2163906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56366894-86BD-C30F-C9E3-773536A8A33B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9411318" y="3429238"/>
            <a:ext cx="1293224" cy="2050935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B8A21783-6D60-F509-837B-A7F2CEA597AD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659949" y="3678964"/>
            <a:ext cx="44594" cy="1801209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6A344EB7-6D25-D376-A7AB-97084F30D7D8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704543" y="3197350"/>
            <a:ext cx="906745" cy="2282823"/>
          </a:xfrm>
          <a:prstGeom prst="straightConnector1">
            <a:avLst/>
          </a:prstGeom>
          <a:ln w="28575">
            <a:solidFill>
              <a:srgbClr val="C780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A0096C57-B61D-2C5B-3919-D0B79972D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587278"/>
            <a:ext cx="6191074" cy="378167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A1BB8AA-A13D-51BD-7CA2-5C60945EEF53}"/>
              </a:ext>
            </a:extLst>
          </p:cNvPr>
          <p:cNvSpPr/>
          <p:nvPr/>
        </p:nvSpPr>
        <p:spPr>
          <a:xfrm>
            <a:off x="748570" y="2042594"/>
            <a:ext cx="2221509" cy="259057"/>
          </a:xfrm>
          <a:prstGeom prst="rect">
            <a:avLst/>
          </a:prstGeom>
          <a:noFill/>
          <a:ln w="28575">
            <a:solidFill>
              <a:srgbClr val="6E5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3E0B349-5D9A-D2E2-463F-F0D32366938F}"/>
              </a:ext>
            </a:extLst>
          </p:cNvPr>
          <p:cNvSpPr txBox="1"/>
          <p:nvPr/>
        </p:nvSpPr>
        <p:spPr>
          <a:xfrm>
            <a:off x="4005392" y="5198536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UltraVISTA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2DDA837E-370B-0DC7-56CD-18F192A0E7F4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2718033" y="3464653"/>
            <a:ext cx="2174671" cy="1733883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540FA80B-C352-F2E8-B2B0-788D055E05D7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3129094" y="3246539"/>
            <a:ext cx="1763610" cy="1951997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D60F177A-D19C-F9A0-11EF-3EFAB243DB26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3699545" y="3372374"/>
            <a:ext cx="1193159" cy="182616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B47CEDF-5E7E-703F-520A-8FDD129FFD1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4194495" y="3514987"/>
            <a:ext cx="698209" cy="168354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6CCB77F-F962-D861-5956-436029FD452F}"/>
              </a:ext>
            </a:extLst>
          </p:cNvPr>
          <p:cNvSpPr txBox="1"/>
          <p:nvPr/>
        </p:nvSpPr>
        <p:spPr>
          <a:xfrm>
            <a:off x="750464" y="5131424"/>
            <a:ext cx="1774623" cy="5107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400">
                <a:latin typeface="Cambria Math" panose="02040503050406030204" pitchFamily="18" charset="0"/>
              </a:rPr>
              <a:t>HST/ACS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CB60DDFE-4443-3183-F7CA-9B6063E6A908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1637776" y="4278385"/>
            <a:ext cx="392360" cy="853039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1281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22910D-7C83-A2B8-2B7B-F5A4E05A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MCMC fittings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B8D36B-5FC0-27C6-E6F6-805D3B2B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04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61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9C6BA-4935-AFE9-5B74-B3D7E2B9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176"/>
          </a:xfrm>
        </p:spPr>
        <p:txBody>
          <a:bodyPr>
            <a:normAutofit/>
          </a:bodyPr>
          <a:lstStyle/>
          <a:p>
            <a:r>
              <a:rPr lang="en-US" altLang="zh-TW"/>
              <a:t>Selection Criteria: Point sources</a:t>
            </a:r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55EAD50-1AED-676C-345C-B4D8CBA33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0" t="48859" r="9764" b="-50"/>
          <a:stretch/>
        </p:blipFill>
        <p:spPr>
          <a:xfrm>
            <a:off x="268448" y="2877424"/>
            <a:ext cx="3498209" cy="341606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B3CEA61-FECC-584F-DC64-04FE38F79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8" t="49944" r="9280" b="-340"/>
          <a:stretch/>
        </p:blipFill>
        <p:spPr>
          <a:xfrm>
            <a:off x="4143845" y="2845172"/>
            <a:ext cx="3770084" cy="3487537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3174592-3617-FF9D-7F9C-B106AF9F3832}"/>
              </a:ext>
            </a:extLst>
          </p:cNvPr>
          <p:cNvSpPr txBox="1"/>
          <p:nvPr/>
        </p:nvSpPr>
        <p:spPr>
          <a:xfrm>
            <a:off x="1188415" y="2186433"/>
            <a:ext cx="218120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CLASS_STAR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3917A9-AF88-0434-70C6-77C1FF0D6775}"/>
              </a:ext>
            </a:extLst>
          </p:cNvPr>
          <p:cNvSpPr txBox="1"/>
          <p:nvPr/>
        </p:nvSpPr>
        <p:spPr>
          <a:xfrm>
            <a:off x="4833667" y="2186433"/>
            <a:ext cx="252466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FLUX_RADIUS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D2C88BC-613A-CF45-FBDB-3840DF3C20B0}"/>
              </a:ext>
            </a:extLst>
          </p:cNvPr>
          <p:cNvSpPr txBox="1"/>
          <p:nvPr/>
        </p:nvSpPr>
        <p:spPr>
          <a:xfrm>
            <a:off x="8878427" y="2186433"/>
            <a:ext cx="282761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SPREAD_MODEL</a:t>
            </a:r>
            <a:endParaRPr lang="zh-TW" altLang="en-US" sz="28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531F911-2E20-2CE9-F0D3-C469503E5D33}"/>
              </a:ext>
            </a:extLst>
          </p:cNvPr>
          <p:cNvSpPr txBox="1"/>
          <p:nvPr/>
        </p:nvSpPr>
        <p:spPr>
          <a:xfrm>
            <a:off x="4160011" y="1125387"/>
            <a:ext cx="387197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SExtractor parameters</a:t>
            </a:r>
            <a:endParaRPr lang="zh-TW" altLang="en-US" sz="2800" dirty="0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F9039514-B17D-FF0F-BF18-F4A52E495A77}"/>
              </a:ext>
            </a:extLst>
          </p:cNvPr>
          <p:cNvCxnSpPr>
            <a:stCxn id="20" idx="2"/>
            <a:endCxn id="17" idx="0"/>
          </p:cNvCxnSpPr>
          <p:nvPr/>
        </p:nvCxnSpPr>
        <p:spPr>
          <a:xfrm flipH="1">
            <a:off x="2279015" y="1648607"/>
            <a:ext cx="3816985" cy="5378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0A1CF69-C881-D29E-A948-3FA34E9E2A9A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6096000" y="1648607"/>
            <a:ext cx="0" cy="5378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273B14C-32B9-529C-B431-2D786253EC1E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>
            <a:off x="6096000" y="1648607"/>
            <a:ext cx="4196235" cy="5378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55DC0F4A-B072-4811-6AE8-74356F223543}"/>
              </a:ext>
            </a:extLst>
          </p:cNvPr>
          <p:cNvGrpSpPr/>
          <p:nvPr/>
        </p:nvGrpSpPr>
        <p:grpSpPr>
          <a:xfrm>
            <a:off x="8167665" y="2902592"/>
            <a:ext cx="3786647" cy="3594128"/>
            <a:chOff x="8201221" y="2718034"/>
            <a:chExt cx="3786647" cy="3594128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6F3E617-0844-0B4E-9F92-9E70C3F7E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44" t="48434" r="15453" b="204"/>
            <a:stretch/>
          </p:blipFill>
          <p:spPr>
            <a:xfrm>
              <a:off x="8674217" y="2718034"/>
              <a:ext cx="3313651" cy="359412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BAAE9FB-ABB9-1825-8630-A72A328D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" t="49871" r="94361" b="7809"/>
            <a:stretch/>
          </p:blipFill>
          <p:spPr>
            <a:xfrm>
              <a:off x="8201221" y="2810191"/>
              <a:ext cx="414273" cy="29614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30111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F53E3-D081-C3EB-F31F-B3152E18E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77AEF-55E5-0E90-3057-C97C8EEFC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1189E2D0-92BB-BED3-BEE9-C21812E21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799" y="204850"/>
            <a:ext cx="9041201" cy="635923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E10369B-F520-5F13-2C40-66EB4207D2A9}"/>
              </a:ext>
            </a:extLst>
          </p:cNvPr>
          <p:cNvSpPr txBox="1"/>
          <p:nvPr/>
        </p:nvSpPr>
        <p:spPr>
          <a:xfrm>
            <a:off x="97971" y="3477985"/>
            <a:ext cx="3665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/>
              <a:t>3 Brown Dwarf models used for SED and MCMC fitting: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</a:rPr>
              <a:t>LOWZ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rgbClr val="FF0000"/>
                </a:solidFill>
              </a:rPr>
              <a:t>Sonora-Bobcat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accent1">
                    <a:lumMod val="75000"/>
                  </a:schemeClr>
                </a:solidFill>
              </a:rPr>
              <a:t>ATMO2020++</a:t>
            </a:r>
            <a:endParaRPr lang="zh-TW" alt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318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4F08-1C36-6251-53D2-08CA494E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E440A0-2E44-5BDF-057B-DB10ADE96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262" y="744070"/>
            <a:ext cx="8749738" cy="611392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B57D168-8304-D849-4085-E3B32C24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339"/>
          </a:xfrm>
        </p:spPr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FE0622A-C9D1-A57B-D608-AFD8A817DF8E}"/>
              </a:ext>
            </a:extLst>
          </p:cNvPr>
          <p:cNvSpPr txBox="1"/>
          <p:nvPr/>
        </p:nvSpPr>
        <p:spPr>
          <a:xfrm>
            <a:off x="97971" y="3477985"/>
            <a:ext cx="3665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/>
              <a:t>3 Brown Dwarf models used for SED and MCMC fitting: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</a:rPr>
              <a:t>LOWZ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rgbClr val="FF0000"/>
                </a:solidFill>
              </a:rPr>
              <a:t>Sonora-Bobcat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accent1">
                    <a:lumMod val="75000"/>
                  </a:schemeClr>
                </a:solidFill>
              </a:rPr>
              <a:t>ATMO2020++</a:t>
            </a:r>
            <a:endParaRPr lang="zh-TW" alt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33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881B-582C-1C0B-E06E-75EB688D5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4D0C1F-2FE3-3065-0EA3-21C133FE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altLang="zh-TW"/>
              <a:t>Stellar distribution model</a:t>
            </a:r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E768547-0819-C599-8BAF-6066239D28B2}"/>
              </a:ext>
            </a:extLst>
          </p:cNvPr>
          <p:cNvSpPr/>
          <p:nvPr/>
        </p:nvSpPr>
        <p:spPr>
          <a:xfrm rot="5400000">
            <a:off x="8164285" y="4686302"/>
            <a:ext cx="734786" cy="333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67FC636-D0D1-79E1-2397-C5414E028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13"/>
          <a:stretch/>
        </p:blipFill>
        <p:spPr>
          <a:xfrm>
            <a:off x="504777" y="1544525"/>
            <a:ext cx="7023257" cy="13762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575FC8A-B75B-5D65-3F83-D7AA68C5B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45072" r="25629" b="44701"/>
          <a:stretch/>
        </p:blipFill>
        <p:spPr>
          <a:xfrm>
            <a:off x="3969936" y="3710926"/>
            <a:ext cx="8106612" cy="263089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676172D-37B3-D69D-A5B6-5439A66B6A26}"/>
              </a:ext>
            </a:extLst>
          </p:cNvPr>
          <p:cNvSpPr txBox="1"/>
          <p:nvPr/>
        </p:nvSpPr>
        <p:spPr>
          <a:xfrm>
            <a:off x="973522" y="3340603"/>
            <a:ext cx="256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/>
              <a:t>Local BD density</a:t>
            </a:r>
            <a:endParaRPr lang="zh-TW" altLang="en-US" sz="2800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6A23F66-1132-2F90-DA3B-5D5FD874BA1E}"/>
              </a:ext>
            </a:extLst>
          </p:cNvPr>
          <p:cNvCxnSpPr>
            <a:cxnSpLocks/>
          </p:cNvCxnSpPr>
          <p:nvPr/>
        </p:nvCxnSpPr>
        <p:spPr>
          <a:xfrm>
            <a:off x="6460766" y="3582151"/>
            <a:ext cx="0" cy="29329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7045B58-E107-27D6-42A6-44F9CB3B14A3}"/>
              </a:ext>
            </a:extLst>
          </p:cNvPr>
          <p:cNvCxnSpPr>
            <a:cxnSpLocks/>
          </p:cNvCxnSpPr>
          <p:nvPr/>
        </p:nvCxnSpPr>
        <p:spPr>
          <a:xfrm>
            <a:off x="3739243" y="4996542"/>
            <a:ext cx="84527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22740ED-06B6-F128-5607-C9783F35D1D0}"/>
              </a:ext>
            </a:extLst>
          </p:cNvPr>
          <p:cNvSpPr/>
          <p:nvPr/>
        </p:nvSpPr>
        <p:spPr>
          <a:xfrm>
            <a:off x="4237266" y="1755321"/>
            <a:ext cx="1118506" cy="963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ACBD6D-F88C-1838-E01A-5E9624D7A354}"/>
              </a:ext>
            </a:extLst>
          </p:cNvPr>
          <p:cNvSpPr/>
          <p:nvPr/>
        </p:nvSpPr>
        <p:spPr>
          <a:xfrm>
            <a:off x="5715001" y="1681843"/>
            <a:ext cx="1641019" cy="11103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69864D1-760C-96C8-58E0-FAC6D5BF17DC}"/>
              </a:ext>
            </a:extLst>
          </p:cNvPr>
          <p:cNvCxnSpPr>
            <a:cxnSpLocks/>
          </p:cNvCxnSpPr>
          <p:nvPr/>
        </p:nvCxnSpPr>
        <p:spPr>
          <a:xfrm>
            <a:off x="4563835" y="2155372"/>
            <a:ext cx="4106636" cy="2808514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2623696-EF7E-4757-5077-D6AC6DF66B47}"/>
              </a:ext>
            </a:extLst>
          </p:cNvPr>
          <p:cNvCxnSpPr>
            <a:cxnSpLocks/>
          </p:cNvCxnSpPr>
          <p:nvPr/>
        </p:nvCxnSpPr>
        <p:spPr>
          <a:xfrm>
            <a:off x="6147707" y="2139043"/>
            <a:ext cx="2530929" cy="2833007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圖: 接點 15">
            <a:extLst>
              <a:ext uri="{FF2B5EF4-FFF2-40B4-BE49-F238E27FC236}">
                <a16:creationId xmlns:a16="http://schemas.microsoft.com/office/drawing/2014/main" id="{FF1F62D7-A336-1322-BC2C-6243EEEDD4CC}"/>
              </a:ext>
            </a:extLst>
          </p:cNvPr>
          <p:cNvSpPr/>
          <p:nvPr/>
        </p:nvSpPr>
        <p:spPr>
          <a:xfrm>
            <a:off x="8539843" y="4833257"/>
            <a:ext cx="261257" cy="261257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680D452C-B5DB-0253-2168-BDD9A1AB7A91}"/>
              </a:ext>
            </a:extLst>
          </p:cNvPr>
          <p:cNvCxnSpPr>
            <a:cxnSpLocks/>
          </p:cNvCxnSpPr>
          <p:nvPr/>
        </p:nvCxnSpPr>
        <p:spPr>
          <a:xfrm flipH="1">
            <a:off x="2751364" y="2441121"/>
            <a:ext cx="408215" cy="922565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8390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FC554-0169-C7AB-D76D-705B0E87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98965E46-E482-803F-EDE2-054D132441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b="7719"/>
          <a:stretch/>
        </p:blipFill>
        <p:spPr bwMode="auto">
          <a:xfrm>
            <a:off x="4578056" y="822961"/>
            <a:ext cx="5207471" cy="49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844623D-1CD6-41DC-3A6B-6D19B043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altLang="zh-TW"/>
              <a:t>Mass function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946FA9-A28E-255B-6A73-DBEF5DC31940}"/>
              </a:ext>
            </a:extLst>
          </p:cNvPr>
          <p:cNvSpPr txBox="1"/>
          <p:nvPr/>
        </p:nvSpPr>
        <p:spPr>
          <a:xfrm>
            <a:off x="2054036" y="2590409"/>
            <a:ext cx="2613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/>
              <a:t>Number of stars</a:t>
            </a:r>
            <a:endParaRPr lang="zh-TW" alt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70DA9B4-E138-DE66-0D2C-0D666C825DCC}"/>
                  </a:ext>
                </a:extLst>
              </p:cNvPr>
              <p:cNvSpPr txBox="1"/>
              <p:nvPr/>
            </p:nvSpPr>
            <p:spPr>
              <a:xfrm>
                <a:off x="5484533" y="5965608"/>
                <a:ext cx="3390544" cy="5420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/>
                  <a:t>Mass of the star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TW" sz="2800"/>
                  <a:t>]</a:t>
                </a:r>
                <a:endParaRPr lang="zh-TW" altLang="en-US" sz="28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70DA9B4-E138-DE66-0D2C-0D666C825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533" y="5965608"/>
                <a:ext cx="3390544" cy="542008"/>
              </a:xfrm>
              <a:prstGeom prst="rect">
                <a:avLst/>
              </a:prstGeom>
              <a:blipFill>
                <a:blip r:embed="rId5"/>
                <a:stretch>
                  <a:fillRect l="-3777" t="-11236" r="-2698" b="-280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F6D75A-6800-ABEC-ED55-830A48B9385B}"/>
              </a:ext>
            </a:extLst>
          </p:cNvPr>
          <p:cNvSpPr txBox="1"/>
          <p:nvPr/>
        </p:nvSpPr>
        <p:spPr>
          <a:xfrm>
            <a:off x="5637439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510007-555D-5756-290A-DCA965B798F1}"/>
              </a:ext>
            </a:extLst>
          </p:cNvPr>
          <p:cNvSpPr/>
          <p:nvPr/>
        </p:nvSpPr>
        <p:spPr>
          <a:xfrm>
            <a:off x="5211688" y="1091045"/>
            <a:ext cx="4218798" cy="435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A96B0A8-F8D7-C6F4-4C0C-11EF9B5BD07A}"/>
              </a:ext>
            </a:extLst>
          </p:cNvPr>
          <p:cNvGrpSpPr/>
          <p:nvPr/>
        </p:nvGrpSpPr>
        <p:grpSpPr>
          <a:xfrm>
            <a:off x="5211688" y="1094924"/>
            <a:ext cx="3488847" cy="4344382"/>
            <a:chOff x="5211688" y="1094924"/>
            <a:chExt cx="3488847" cy="4344382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E6612F1E-1E7C-B402-F4C6-1072DFA80B0D}"/>
                </a:ext>
              </a:extLst>
            </p:cNvPr>
            <p:cNvCxnSpPr>
              <a:cxnSpLocks/>
            </p:cNvCxnSpPr>
            <p:nvPr/>
          </p:nvCxnSpPr>
          <p:spPr>
            <a:xfrm>
              <a:off x="7173919" y="3021837"/>
              <a:ext cx="1526616" cy="241746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E1C6B98E-8946-E9BA-248B-A93C1D38B5CF}"/>
                </a:ext>
              </a:extLst>
            </p:cNvPr>
            <p:cNvSpPr/>
            <p:nvPr/>
          </p:nvSpPr>
          <p:spPr>
            <a:xfrm>
              <a:off x="5211688" y="1094926"/>
              <a:ext cx="2105418" cy="2131984"/>
            </a:xfrm>
            <a:prstGeom prst="triangle">
              <a:avLst>
                <a:gd name="adj" fmla="val 3733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3BA57F98-D3BF-AF03-617E-8FE8BD70DFE0}"/>
                </a:ext>
              </a:extLst>
            </p:cNvPr>
            <p:cNvSpPr/>
            <p:nvPr/>
          </p:nvSpPr>
          <p:spPr>
            <a:xfrm rot="10800000">
              <a:off x="5214714" y="1094924"/>
              <a:ext cx="786855" cy="2135907"/>
            </a:xfrm>
            <a:prstGeom prst="triangle">
              <a:avLst>
                <a:gd name="adj" fmla="val 10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25A1602-9FE1-66A0-A8DD-2FC352ED3A0D}"/>
              </a:ext>
            </a:extLst>
          </p:cNvPr>
          <p:cNvCxnSpPr>
            <a:cxnSpLocks/>
          </p:cNvCxnSpPr>
          <p:nvPr/>
        </p:nvCxnSpPr>
        <p:spPr>
          <a:xfrm flipV="1">
            <a:off x="4143375" y="4996543"/>
            <a:ext cx="1057275" cy="175533"/>
          </a:xfrm>
          <a:prstGeom prst="line">
            <a:avLst/>
          </a:prstGeom>
          <a:ln w="28575">
            <a:solidFill>
              <a:srgbClr val="87A4D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0419DDF-E06C-2DE0-0BCE-1A539F6E029A}"/>
              </a:ext>
            </a:extLst>
          </p:cNvPr>
          <p:cNvSpPr txBox="1"/>
          <p:nvPr/>
        </p:nvSpPr>
        <p:spPr>
          <a:xfrm>
            <a:off x="339537" y="5056023"/>
            <a:ext cx="381957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87A4D9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/>
              <a:t>Brown Dwarf mass range</a:t>
            </a:r>
            <a:endParaRPr lang="zh-TW" altLang="en-US" sz="280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DF42640-50F4-4F7F-DA06-F13C985169E9}"/>
              </a:ext>
            </a:extLst>
          </p:cNvPr>
          <p:cNvSpPr/>
          <p:nvPr/>
        </p:nvSpPr>
        <p:spPr>
          <a:xfrm>
            <a:off x="5212079" y="1091044"/>
            <a:ext cx="1102996" cy="4355121"/>
          </a:xfrm>
          <a:prstGeom prst="rect">
            <a:avLst/>
          </a:prstGeom>
          <a:solidFill>
            <a:srgbClr val="87A4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7D37C-D9CF-5C9E-C2A0-464D1536F53F}"/>
              </a:ext>
            </a:extLst>
          </p:cNvPr>
          <p:cNvSpPr txBox="1"/>
          <p:nvPr/>
        </p:nvSpPr>
        <p:spPr>
          <a:xfrm>
            <a:off x="6431302" y="2438008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>
                <a:solidFill>
                  <a:schemeClr val="bg1"/>
                </a:solidFill>
              </a:rPr>
              <a:t>?</a:t>
            </a:r>
            <a:endParaRPr lang="zh-TW" altLang="en-US" sz="44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148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D0367-47F6-3765-66F5-93C93702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9FC77F-2F06-FFD3-9550-6F08ABA5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altLang="zh-TW"/>
              <a:t>Mass function</a:t>
            </a:r>
            <a:endParaRPr lang="zh-TW" alt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149B1A2-4B28-E924-F8DC-3B25C1116F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85" y="300257"/>
            <a:ext cx="6432922" cy="617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696C5B3-A5A6-B4E0-235C-720330DB7D43}"/>
              </a:ext>
            </a:extLst>
          </p:cNvPr>
          <p:cNvSpPr/>
          <p:nvPr/>
        </p:nvSpPr>
        <p:spPr>
          <a:xfrm>
            <a:off x="4955721" y="1273628"/>
            <a:ext cx="734786" cy="333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824C417-1EC0-6ABD-E0FB-2E7547DC291B}"/>
                  </a:ext>
                </a:extLst>
              </p:cNvPr>
              <p:cNvSpPr txBox="1"/>
              <p:nvPr/>
            </p:nvSpPr>
            <p:spPr>
              <a:xfrm>
                <a:off x="1338942" y="2792186"/>
                <a:ext cx="421641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altLang="zh-TW" sz="2800"/>
              </a:p>
              <a:p>
                <a:r>
                  <a:rPr lang="en-US" altLang="zh-TW" sz="2800"/>
                  <a:t>Number of stars in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zh-TW" altLang="en-US" sz="280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824C417-1EC0-6ABD-E0FB-2E7547DC2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942" y="2792186"/>
                <a:ext cx="4216411" cy="954107"/>
              </a:xfrm>
              <a:prstGeom prst="rect">
                <a:avLst/>
              </a:prstGeom>
              <a:blipFill>
                <a:blip r:embed="rId4"/>
                <a:stretch>
                  <a:fillRect l="-3039" b="-17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199DA64B-AF5B-2D4B-033B-8D201E01B6C9}"/>
              </a:ext>
            </a:extLst>
          </p:cNvPr>
          <p:cNvSpPr/>
          <p:nvPr/>
        </p:nvSpPr>
        <p:spPr>
          <a:xfrm rot="5400000">
            <a:off x="8164285" y="4686302"/>
            <a:ext cx="734786" cy="333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19298CB-0EF5-8B3E-A097-058F2F4634C8}"/>
                  </a:ext>
                </a:extLst>
              </p:cNvPr>
              <p:cNvSpPr txBox="1"/>
              <p:nvPr/>
            </p:nvSpPr>
            <p:spPr>
              <a:xfrm>
                <a:off x="7070270" y="6106886"/>
                <a:ext cx="3390544" cy="542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/>
                  <a:t>Mass of the star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TW" sz="2800"/>
                  <a:t>]</a:t>
                </a:r>
                <a:endParaRPr lang="zh-TW" altLang="en-US" sz="280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19298CB-0EF5-8B3E-A097-058F2F463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270" y="6106886"/>
                <a:ext cx="3390544" cy="542008"/>
              </a:xfrm>
              <a:prstGeom prst="rect">
                <a:avLst/>
              </a:prstGeom>
              <a:blipFill>
                <a:blip r:embed="rId5"/>
                <a:stretch>
                  <a:fillRect l="-3777" t="-11236" r="-2698" b="-280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A619D99D-A8E4-860F-5C65-51CB772CA07B}"/>
              </a:ext>
            </a:extLst>
          </p:cNvPr>
          <p:cNvSpPr txBox="1"/>
          <p:nvPr/>
        </p:nvSpPr>
        <p:spPr>
          <a:xfrm>
            <a:off x="5637439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E8D9C9-CCFB-9D69-B827-561387DEFB28}"/>
              </a:ext>
            </a:extLst>
          </p:cNvPr>
          <p:cNvSpPr txBox="1"/>
          <p:nvPr/>
        </p:nvSpPr>
        <p:spPr>
          <a:xfrm>
            <a:off x="7795301" y="129976"/>
            <a:ext cx="20344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>
                <a:latin typeface="AdvOTfe309fd3"/>
              </a:rPr>
              <a:t>Source: Wikipedia</a:t>
            </a: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896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340043-F5A8-89C9-1D33-5343DD71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8EA93E8-7DA5-9EF7-052C-AE8C300B7A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07" r="4646"/>
          <a:stretch/>
        </p:blipFill>
        <p:spPr>
          <a:xfrm>
            <a:off x="1432560" y="1584960"/>
            <a:ext cx="8798560" cy="52519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2A0A27-4FE1-7A9D-9045-85612B41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2C09884-A110-8FCC-19A6-775BC473A11D}"/>
              </a:ext>
            </a:extLst>
          </p:cNvPr>
          <p:cNvSpPr txBox="1"/>
          <p:nvPr/>
        </p:nvSpPr>
        <p:spPr>
          <a:xfrm>
            <a:off x="276283" y="5776036"/>
            <a:ext cx="23392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Transmission</a:t>
            </a:r>
            <a:endParaRPr lang="zh-TW" altLang="en-US" sz="2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10786FB-FB4B-7E5C-B4CC-D55921E2D534}"/>
              </a:ext>
            </a:extLst>
          </p:cNvPr>
          <p:cNvSpPr txBox="1"/>
          <p:nvPr/>
        </p:nvSpPr>
        <p:spPr>
          <a:xfrm>
            <a:off x="10366192" y="3674615"/>
            <a:ext cx="1665185" cy="52322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 dirty="0">
                <a:latin typeface="Cambria Math" panose="02040503050406030204" pitchFamily="18" charset="0"/>
              </a:rPr>
              <a:t>Flux [Jy]</a:t>
            </a:r>
            <a:endParaRPr lang="zh-TW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3F0F969-9CFA-BB73-91E3-21978BF9184D}"/>
              </a:ext>
            </a:extLst>
          </p:cNvPr>
          <p:cNvSpPr/>
          <p:nvPr/>
        </p:nvSpPr>
        <p:spPr>
          <a:xfrm>
            <a:off x="2113280" y="1849120"/>
            <a:ext cx="2600960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4C7E9A0-41D3-FD5C-DFD3-85A232349C89}"/>
              </a:ext>
            </a:extLst>
          </p:cNvPr>
          <p:cNvSpPr txBox="1"/>
          <p:nvPr/>
        </p:nvSpPr>
        <p:spPr>
          <a:xfrm>
            <a:off x="4324746" y="1906650"/>
            <a:ext cx="2736454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>
                <a:latin typeface="Cambria Math" panose="02040503050406030204" pitchFamily="18" charset="0"/>
              </a:rPr>
              <a:t>Observed flux</a:t>
            </a:r>
            <a:endParaRPr lang="zh-TW" altLang="en-US" sz="2800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7F5D99B-B1C6-23FE-914D-6A98CF627900}"/>
              </a:ext>
            </a:extLst>
          </p:cNvPr>
          <p:cNvCxnSpPr>
            <a:cxnSpLocks/>
          </p:cNvCxnSpPr>
          <p:nvPr/>
        </p:nvCxnSpPr>
        <p:spPr>
          <a:xfrm flipH="1">
            <a:off x="3627120" y="2429622"/>
            <a:ext cx="2048821" cy="5980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FD768335-EDEE-977A-62AF-C30A44CE8973}"/>
              </a:ext>
            </a:extLst>
          </p:cNvPr>
          <p:cNvCxnSpPr>
            <a:cxnSpLocks/>
          </p:cNvCxnSpPr>
          <p:nvPr/>
        </p:nvCxnSpPr>
        <p:spPr>
          <a:xfrm flipH="1">
            <a:off x="4196080" y="2429622"/>
            <a:ext cx="1479861" cy="770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51DABA7B-2896-1F73-8079-9E9540F5BFFF}"/>
              </a:ext>
            </a:extLst>
          </p:cNvPr>
          <p:cNvCxnSpPr>
            <a:cxnSpLocks/>
          </p:cNvCxnSpPr>
          <p:nvPr/>
        </p:nvCxnSpPr>
        <p:spPr>
          <a:xfrm>
            <a:off x="5675941" y="2429622"/>
            <a:ext cx="0" cy="8520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A7525A9-7421-32E6-AE2D-BE91A0269527}"/>
              </a:ext>
            </a:extLst>
          </p:cNvPr>
          <p:cNvCxnSpPr>
            <a:cxnSpLocks/>
          </p:cNvCxnSpPr>
          <p:nvPr/>
        </p:nvCxnSpPr>
        <p:spPr>
          <a:xfrm>
            <a:off x="5675941" y="2429622"/>
            <a:ext cx="2228539" cy="455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EBB69C-109E-DE0C-D74A-90FE19A27B17}"/>
              </a:ext>
            </a:extLst>
          </p:cNvPr>
          <p:cNvSpPr txBox="1"/>
          <p:nvPr/>
        </p:nvSpPr>
        <p:spPr>
          <a:xfrm>
            <a:off x="6728469" y="3545407"/>
            <a:ext cx="264413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BD SED model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045D2A-3172-D6A6-098F-14AB367B127B}"/>
              </a:ext>
            </a:extLst>
          </p:cNvPr>
          <p:cNvSpPr txBox="1"/>
          <p:nvPr/>
        </p:nvSpPr>
        <p:spPr>
          <a:xfrm>
            <a:off x="9143677" y="2117390"/>
            <a:ext cx="2644131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Galaxy SED model</a:t>
            </a:r>
            <a:endParaRPr lang="zh-TW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57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8774F-E27E-D0D8-850A-51BA084A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7306E881-D93E-1C8A-8781-8DA16FA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93"/>
          </a:xfrm>
        </p:spPr>
        <p:txBody>
          <a:bodyPr/>
          <a:lstStyle/>
          <a:p>
            <a:r>
              <a:rPr lang="en-US" altLang="zh-TW"/>
              <a:t>Motivation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EE558B-D802-2347-1F71-D7EC9A3C764B}"/>
              </a:ext>
            </a:extLst>
          </p:cNvPr>
          <p:cNvSpPr/>
          <p:nvPr/>
        </p:nvSpPr>
        <p:spPr>
          <a:xfrm>
            <a:off x="9744279" y="4979331"/>
            <a:ext cx="1461603" cy="740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Position of our Sun</a:t>
            </a:r>
            <a:endParaRPr lang="zh-TW" altLang="en-US" sz="2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C7C186B-F94C-C933-31D4-FA74E91E4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45072" r="25629" b="44701"/>
          <a:stretch/>
        </p:blipFill>
        <p:spPr>
          <a:xfrm>
            <a:off x="0" y="1854222"/>
            <a:ext cx="12121016" cy="3933712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16AD162C-E8AF-03A2-092A-5CBD8BA2C376}"/>
              </a:ext>
            </a:extLst>
          </p:cNvPr>
          <p:cNvSpPr/>
          <p:nvPr/>
        </p:nvSpPr>
        <p:spPr>
          <a:xfrm>
            <a:off x="6740438" y="3677013"/>
            <a:ext cx="112970" cy="112970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7D6A516F-8F7F-33F3-53DC-A2A6BFA10A86}"/>
              </a:ext>
            </a:extLst>
          </p:cNvPr>
          <p:cNvSpPr/>
          <p:nvPr/>
        </p:nvSpPr>
        <p:spPr>
          <a:xfrm>
            <a:off x="4285907" y="1222482"/>
            <a:ext cx="5022031" cy="50220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2157F3D-FF31-54C1-6C0A-0B09C499E57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15973" y="2283669"/>
            <a:ext cx="2189548" cy="1518243"/>
          </a:xfrm>
          <a:prstGeom prst="rect">
            <a:avLst/>
          </a:prstGeom>
          <a:effectLst>
            <a:softEdge rad="3175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EE213C7-DCC1-2279-5BD0-FB1862DD8ED3}"/>
                  </a:ext>
                </a:extLst>
              </p:cNvPr>
              <p:cNvSpPr/>
              <p:nvPr/>
            </p:nvSpPr>
            <p:spPr>
              <a:xfrm>
                <a:off x="9711062" y="3806448"/>
                <a:ext cx="2480938" cy="82233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Our search radius,</a:t>
                </a:r>
              </a:p>
              <a:p>
                <a:pPr algn="ctr"/>
                <a:r>
                  <a:rPr lang="en-US" altLang="zh-TW" sz="2400"/>
                  <a:t>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TW" sz="2400" i="1" smtClean="0">
                        <a:solidFill>
                          <a:srgbClr val="FF9B9B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zh-TW" altLang="en-US" sz="2400" dirty="0">
                    <a:solidFill>
                      <a:srgbClr val="FF9B9B"/>
                    </a:solidFill>
                  </a:rPr>
                  <a:t> </a:t>
                </a:r>
                <a:r>
                  <a:rPr lang="en-US" altLang="zh-TW" sz="2400" dirty="0">
                    <a:solidFill>
                      <a:srgbClr val="FF9B9B"/>
                    </a:solidFill>
                  </a:rPr>
                  <a:t>kpc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EE213C7-DCC1-2279-5BD0-FB1862DD8E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062" y="3806448"/>
                <a:ext cx="2480938" cy="822333"/>
              </a:xfrm>
              <a:prstGeom prst="rect">
                <a:avLst/>
              </a:prstGeom>
              <a:blipFill>
                <a:blip r:embed="rId7"/>
                <a:stretch>
                  <a:fillRect l="-2200" t="-5109" r="-2445" b="-16058"/>
                </a:stretch>
              </a:blip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B2D28E54-7783-4681-2689-7EAE48FDC650}"/>
              </a:ext>
            </a:extLst>
          </p:cNvPr>
          <p:cNvSpPr txBox="1"/>
          <p:nvPr/>
        </p:nvSpPr>
        <p:spPr>
          <a:xfrm>
            <a:off x="381542" y="1628260"/>
            <a:ext cx="4443048" cy="75094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/>
              <a:t>Sketch </a:t>
            </a:r>
            <a:r>
              <a:rPr lang="en-US" altLang="zh-TW" sz="2400" dirty="0"/>
              <a:t>of </a:t>
            </a:r>
            <a:r>
              <a:rPr lang="en-US" altLang="zh-TW" sz="2400"/>
              <a:t>different surveys </a:t>
            </a:r>
            <a:r>
              <a:rPr lang="en-US" altLang="zh-TW" sz="2400" dirty="0"/>
              <a:t>in the side view of the </a:t>
            </a:r>
            <a:r>
              <a:rPr lang="en-US" altLang="zh-TW" sz="2400"/>
              <a:t>Milky Way.</a:t>
            </a:r>
            <a:endParaRPr lang="zh-TW" altLang="en-US" sz="3600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E2547C73-8B55-47DE-F68D-936F706A9C8D}"/>
              </a:ext>
            </a:extLst>
          </p:cNvPr>
          <p:cNvCxnSpPr>
            <a:cxnSpLocks/>
          </p:cNvCxnSpPr>
          <p:nvPr/>
        </p:nvCxnSpPr>
        <p:spPr>
          <a:xfrm flipH="1" flipV="1">
            <a:off x="9359587" y="3526209"/>
            <a:ext cx="351234" cy="276730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4BCA92D-B235-B86D-D6C9-88B2E07BB83E}"/>
              </a:ext>
            </a:extLst>
          </p:cNvPr>
          <p:cNvSpPr txBox="1"/>
          <p:nvPr/>
        </p:nvSpPr>
        <p:spPr>
          <a:xfrm>
            <a:off x="11503134" y="5193869"/>
            <a:ext cx="647013" cy="460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ESA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EA503CA-66B9-FA27-D642-7D00726EF5E5}"/>
              </a:ext>
            </a:extLst>
          </p:cNvPr>
          <p:cNvGrpSpPr/>
          <p:nvPr/>
        </p:nvGrpSpPr>
        <p:grpSpPr>
          <a:xfrm rot="486312">
            <a:off x="9080069" y="696816"/>
            <a:ext cx="2960926" cy="2296891"/>
            <a:chOff x="22241393" y="5735210"/>
            <a:chExt cx="7610492" cy="590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2" descr="James Webb Space Telescope - NASA Science">
              <a:extLst>
                <a:ext uri="{FF2B5EF4-FFF2-40B4-BE49-F238E27FC236}">
                  <a16:creationId xmlns:a16="http://schemas.microsoft.com/office/drawing/2014/main" id="{BDEA911D-005D-EBC5-D8E5-D6A89E740F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1"/>
            <a:stretch/>
          </p:blipFill>
          <p:spPr bwMode="auto">
            <a:xfrm>
              <a:off x="22241393" y="5818082"/>
              <a:ext cx="7610492" cy="5820844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222ABDD-95EA-47E5-1823-09FA3D73D0F5}"/>
                </a:ext>
              </a:extLst>
            </p:cNvPr>
            <p:cNvSpPr txBox="1"/>
            <p:nvPr/>
          </p:nvSpPr>
          <p:spPr>
            <a:xfrm>
              <a:off x="26864634" y="5735210"/>
              <a:ext cx="2171185" cy="118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JWST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2875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AD5E50-5AA7-40D4-4BC7-C71A16D2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EB97A7F-7C5C-A624-68D6-8609B5491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07" r="4646"/>
          <a:stretch/>
        </p:blipFill>
        <p:spPr>
          <a:xfrm>
            <a:off x="1432560" y="1584960"/>
            <a:ext cx="8798560" cy="52519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8165E9C-D92A-B3BB-BFAA-C730C168B97D}"/>
              </a:ext>
            </a:extLst>
          </p:cNvPr>
          <p:cNvPicPr>
            <a:picLocks/>
          </p:cNvPicPr>
          <p:nvPr/>
        </p:nvPicPr>
        <p:blipFill>
          <a:blip r:embed="rId5"/>
          <a:srcRect l="74037" t="8936" r="13255" b="77006"/>
          <a:stretch/>
        </p:blipFill>
        <p:spPr>
          <a:xfrm>
            <a:off x="8129550" y="1850978"/>
            <a:ext cx="1254025" cy="1172829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9536B4C-3581-759F-12EF-6FDBFD2E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AA0655-E3E3-93A6-0FB9-0A63739C708A}"/>
              </a:ext>
            </a:extLst>
          </p:cNvPr>
          <p:cNvSpPr txBox="1"/>
          <p:nvPr/>
        </p:nvSpPr>
        <p:spPr>
          <a:xfrm>
            <a:off x="276283" y="5776036"/>
            <a:ext cx="23392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Transmission</a:t>
            </a:r>
            <a:endParaRPr lang="zh-TW" altLang="en-US" sz="28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93523B7-242B-A12E-0EAB-60F233E6550D}"/>
              </a:ext>
            </a:extLst>
          </p:cNvPr>
          <p:cNvPicPr>
            <a:picLocks/>
          </p:cNvPicPr>
          <p:nvPr/>
        </p:nvPicPr>
        <p:blipFill>
          <a:blip r:embed="rId6"/>
          <a:srcRect l="14807" t="33075" r="75495" b="16683"/>
          <a:stretch/>
        </p:blipFill>
        <p:spPr>
          <a:xfrm flipH="1">
            <a:off x="3356864" y="2241256"/>
            <a:ext cx="386080" cy="60012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7995405-45C0-636F-A400-29B814711111}"/>
              </a:ext>
            </a:extLst>
          </p:cNvPr>
          <p:cNvSpPr/>
          <p:nvPr/>
        </p:nvSpPr>
        <p:spPr>
          <a:xfrm>
            <a:off x="2113279" y="1849120"/>
            <a:ext cx="2518355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圖說文字: 向下箭號 2">
            <a:extLst>
              <a:ext uri="{FF2B5EF4-FFF2-40B4-BE49-F238E27FC236}">
                <a16:creationId xmlns:a16="http://schemas.microsoft.com/office/drawing/2014/main" id="{401CA575-D539-8918-2352-B731F5E2C119}"/>
              </a:ext>
            </a:extLst>
          </p:cNvPr>
          <p:cNvSpPr/>
          <p:nvPr/>
        </p:nvSpPr>
        <p:spPr>
          <a:xfrm>
            <a:off x="7513982" y="457200"/>
            <a:ext cx="2887339" cy="1401417"/>
          </a:xfrm>
          <a:prstGeom prst="downArrowCallout">
            <a:avLst>
              <a:gd name="adj1" fmla="val 15301"/>
              <a:gd name="adj2" fmla="val 14484"/>
              <a:gd name="adj3" fmla="val 12999"/>
              <a:gd name="adj4" fmla="val 72027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>
                <a:solidFill>
                  <a:schemeClr val="tx1"/>
                </a:solidFill>
              </a:rPr>
              <a:t>Low effective temperature</a:t>
            </a:r>
            <a:endParaRPr lang="fr-FR" altLang="zh-TW" sz="320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86F893-4A56-7C84-024C-C62F6F00F3D5}"/>
              </a:ext>
            </a:extLst>
          </p:cNvPr>
          <p:cNvSpPr txBox="1"/>
          <p:nvPr/>
        </p:nvSpPr>
        <p:spPr>
          <a:xfrm>
            <a:off x="10366192" y="3674615"/>
            <a:ext cx="1665185" cy="52322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 dirty="0">
                <a:latin typeface="Cambria Math" panose="02040503050406030204" pitchFamily="18" charset="0"/>
              </a:rPr>
              <a:t>Flux [Jy]</a:t>
            </a:r>
            <a:endParaRPr lang="zh-TW" altLang="en-US" sz="28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E5C4C68-B462-87C6-4D8A-7BAEC030959D}"/>
              </a:ext>
            </a:extLst>
          </p:cNvPr>
          <p:cNvPicPr>
            <a:picLocks/>
          </p:cNvPicPr>
          <p:nvPr/>
        </p:nvPicPr>
        <p:blipFill>
          <a:blip r:embed="rId6"/>
          <a:srcRect t="35989"/>
          <a:stretch/>
        </p:blipFill>
        <p:spPr>
          <a:xfrm>
            <a:off x="2779587" y="2047462"/>
            <a:ext cx="3981033" cy="99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907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9DADB8-874F-870C-E912-FD1C270CB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B6A78E5-BAC7-EDF1-4B20-12C11C9D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07" r="4646"/>
          <a:stretch/>
        </p:blipFill>
        <p:spPr>
          <a:xfrm>
            <a:off x="1432560" y="1584960"/>
            <a:ext cx="8798560" cy="52519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2EEFF1-803A-9207-AA8E-63CD64D7115F}"/>
              </a:ext>
            </a:extLst>
          </p:cNvPr>
          <p:cNvPicPr>
            <a:picLocks/>
          </p:cNvPicPr>
          <p:nvPr/>
        </p:nvPicPr>
        <p:blipFill>
          <a:blip r:embed="rId5"/>
          <a:srcRect l="74037" t="8936" r="13255" b="77006"/>
          <a:stretch/>
        </p:blipFill>
        <p:spPr>
          <a:xfrm>
            <a:off x="8129550" y="1850978"/>
            <a:ext cx="1254025" cy="1172829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17071C3-7BFC-8A76-EE0A-76AAD4A8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5CD8AC-4AAD-EF23-E385-8C39A089546D}"/>
              </a:ext>
            </a:extLst>
          </p:cNvPr>
          <p:cNvSpPr txBox="1"/>
          <p:nvPr/>
        </p:nvSpPr>
        <p:spPr>
          <a:xfrm>
            <a:off x="276283" y="5776036"/>
            <a:ext cx="23392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Transmission</a:t>
            </a:r>
            <a:endParaRPr lang="zh-TW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AE011C8-A42D-5586-DD04-A806EBC99EFC}"/>
              </a:ext>
            </a:extLst>
          </p:cNvPr>
          <p:cNvSpPr/>
          <p:nvPr/>
        </p:nvSpPr>
        <p:spPr>
          <a:xfrm>
            <a:off x="2113280" y="1849120"/>
            <a:ext cx="2600960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81EB538-34EE-82AC-FF52-3370F16661DA}"/>
              </a:ext>
            </a:extLst>
          </p:cNvPr>
          <p:cNvSpPr txBox="1"/>
          <p:nvPr/>
        </p:nvSpPr>
        <p:spPr>
          <a:xfrm>
            <a:off x="1208355" y="1691716"/>
            <a:ext cx="258839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>
                <a:latin typeface="Cambria Math" panose="02040503050406030204" pitchFamily="18" charset="0"/>
              </a:rPr>
              <a:t>Faint in optical</a:t>
            </a:r>
            <a:endParaRPr lang="zh-TW" altLang="en-US" sz="2800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AF58F440-26F8-9864-ECC7-D6797FEB2B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502552" y="2214936"/>
            <a:ext cx="0" cy="2936184"/>
          </a:xfrm>
          <a:prstGeom prst="straightConnector1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687B29-1CD4-F5CA-7D94-D29EF48E8F7A}"/>
              </a:ext>
            </a:extLst>
          </p:cNvPr>
          <p:cNvSpPr txBox="1"/>
          <p:nvPr/>
        </p:nvSpPr>
        <p:spPr>
          <a:xfrm>
            <a:off x="10366192" y="3674615"/>
            <a:ext cx="1665185" cy="52322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 dirty="0">
                <a:latin typeface="Cambria Math" panose="02040503050406030204" pitchFamily="18" charset="0"/>
              </a:rPr>
              <a:t>Flux [Jy]</a:t>
            </a:r>
            <a:endParaRPr lang="zh-TW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178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E8D62332-A98D-608B-C770-9FD3ED28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7"/>
          </a:xfrm>
        </p:spPr>
        <p:txBody>
          <a:bodyPr/>
          <a:lstStyle/>
          <a:p>
            <a:r>
              <a:rPr lang="en-US" altLang="zh-TW"/>
              <a:t>Motivation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C796CF8-B402-54FB-C0BD-94F65F76F6A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6275"/>
            <a:ext cx="12228227" cy="532035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62FBDD10-53E8-E6D3-F962-AF727F540BD5}"/>
              </a:ext>
            </a:extLst>
          </p:cNvPr>
          <p:cNvGrpSpPr/>
          <p:nvPr/>
        </p:nvGrpSpPr>
        <p:grpSpPr>
          <a:xfrm rot="486312">
            <a:off x="9400498" y="1219264"/>
            <a:ext cx="2451472" cy="1901690"/>
            <a:chOff x="22241393" y="5735210"/>
            <a:chExt cx="7610492" cy="590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2" descr="James Webb Space Telescope - NASA Science">
              <a:extLst>
                <a:ext uri="{FF2B5EF4-FFF2-40B4-BE49-F238E27FC236}">
                  <a16:creationId xmlns:a16="http://schemas.microsoft.com/office/drawing/2014/main" id="{D9FE96E0-6C13-F2C8-6428-00717B39E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1"/>
            <a:stretch/>
          </p:blipFill>
          <p:spPr bwMode="auto">
            <a:xfrm>
              <a:off x="22241393" y="5818082"/>
              <a:ext cx="7610492" cy="5820844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2072C33-BEA9-18B1-0F27-A3ADBA74981B}"/>
                </a:ext>
              </a:extLst>
            </p:cNvPr>
            <p:cNvSpPr txBox="1"/>
            <p:nvPr/>
          </p:nvSpPr>
          <p:spPr>
            <a:xfrm>
              <a:off x="26864634" y="5735210"/>
              <a:ext cx="2171185" cy="118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JWST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985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B348-EB75-38A3-F91B-A84EA8C7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olution of Infrared Space Telescopes">
            <a:extLst>
              <a:ext uri="{FF2B5EF4-FFF2-40B4-BE49-F238E27FC236}">
                <a16:creationId xmlns:a16="http://schemas.microsoft.com/office/drawing/2014/main" id="{85F34E9C-82FB-A8A2-56ED-6AF8644D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59" y="1470802"/>
            <a:ext cx="6975895" cy="52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DE8067-BEB3-ACD5-9E9C-C238CC24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6086" cy="843189"/>
          </a:xfrm>
        </p:spPr>
        <p:txBody>
          <a:bodyPr/>
          <a:lstStyle/>
          <a:p>
            <a:r>
              <a:rPr lang="en-US" altLang="zh-TW"/>
              <a:t>James Webb Space Telescope</a:t>
            </a:r>
            <a:r>
              <a:rPr lang="zh-TW" altLang="en-US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FC2122D-FB98-DD36-B7F3-18815025F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7382" y="1825624"/>
                <a:ext cx="4328968" cy="440372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/>
                  <a:t>Near Infrared Camera: </a:t>
                </a:r>
                <a:endParaRPr lang="en-US" altLang="zh-TW" b="0" i="1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1∼5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2800"/>
                  <a:t>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/>
                  <a:t>6.5-meter mirror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/>
                  <a:t>Resolution: 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altLang="zh-TW" sz="2800"/>
                  <a:t> mas </a:t>
                </a:r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FC2122D-FB98-DD36-B7F3-18815025F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7382" y="1825624"/>
                <a:ext cx="4328968" cy="4403725"/>
              </a:xfrm>
              <a:blipFill>
                <a:blip r:embed="rId4"/>
                <a:stretch>
                  <a:fillRect l="-25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8DCF919D-2859-191E-B0C2-EBAE5335BC1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14540" y="0"/>
            <a:ext cx="2477460" cy="208441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12821C2-D50B-0A48-0EAF-F033E60F6E5E}"/>
              </a:ext>
            </a:extLst>
          </p:cNvPr>
          <p:cNvSpPr txBox="1"/>
          <p:nvPr/>
        </p:nvSpPr>
        <p:spPr>
          <a:xfrm>
            <a:off x="9333781" y="6269980"/>
            <a:ext cx="23722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>
                <a:latin typeface="AdvOTfe309fd3"/>
              </a:rPr>
              <a:t>Credit: Andras Gaspar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3769DDF-A12B-3FB9-BFEE-CAC9EF8F098F}"/>
              </a:ext>
            </a:extLst>
          </p:cNvPr>
          <p:cNvGrpSpPr/>
          <p:nvPr/>
        </p:nvGrpSpPr>
        <p:grpSpPr>
          <a:xfrm rot="486312">
            <a:off x="9888398" y="207561"/>
            <a:ext cx="2002066" cy="1553071"/>
            <a:chOff x="22241393" y="5735210"/>
            <a:chExt cx="7610492" cy="590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 descr="James Webb Space Telescope - NASA Science">
              <a:extLst>
                <a:ext uri="{FF2B5EF4-FFF2-40B4-BE49-F238E27FC236}">
                  <a16:creationId xmlns:a16="http://schemas.microsoft.com/office/drawing/2014/main" id="{2A0CACA5-96A7-DFDC-FCC2-BF4B93F2C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1"/>
            <a:stretch/>
          </p:blipFill>
          <p:spPr bwMode="auto">
            <a:xfrm>
              <a:off x="22241393" y="5818082"/>
              <a:ext cx="7610492" cy="5820844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880FF24-EED2-DE89-6FCB-8F74784F9333}"/>
                </a:ext>
              </a:extLst>
            </p:cNvPr>
            <p:cNvSpPr txBox="1"/>
            <p:nvPr/>
          </p:nvSpPr>
          <p:spPr>
            <a:xfrm>
              <a:off x="26864634" y="5735210"/>
              <a:ext cx="2171185" cy="118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solidFill>
                    <a:schemeClr val="bg1"/>
                  </a:solidFill>
                </a:rPr>
                <a:t>JWST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443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BDAD4E-46F3-4E37-2811-E6577DCF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COSMOS-Web field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1AA42F1-00D3-58B3-671D-66C5161C98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812" y="1825626"/>
                <a:ext cx="5053679" cy="39566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/>
                  <a:t>Brown Dwarfs are rare: a large field is needed!</a:t>
                </a:r>
              </a:p>
              <a:p>
                <a:endParaRPr lang="en-US" altLang="zh-TW"/>
              </a:p>
              <a:p>
                <a:r>
                  <a:rPr lang="en-US" altLang="zh-TW"/>
                  <a:t>4 NIRCam filters: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1∼4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altLang="zh-TW"/>
              </a:p>
              <a:p>
                <a:endParaRPr lang="en-US" altLang="zh-TW"/>
              </a:p>
              <a:p>
                <a:r>
                  <a:rPr lang="en-US" altLang="zh-TW"/>
                  <a:t>COSMOS-Web DR0.5 is 9 times larger than the CEERS field.</a:t>
                </a:r>
                <a:r>
                  <a:rPr lang="zh-TW" altLang="en-US"/>
                  <a:t> </a:t>
                </a:r>
                <a:r>
                  <a:rPr lang="en-US" altLang="zh-TW" b="1"/>
                  <a:t>Expect to find lots of brown dwarfs!</a:t>
                </a:r>
                <a:endParaRPr lang="en-US" altLang="zh-TW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1AA42F1-00D3-58B3-671D-66C5161C98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812" y="1825626"/>
                <a:ext cx="5053679" cy="3956610"/>
              </a:xfrm>
              <a:blipFill>
                <a:blip r:embed="rId4"/>
                <a:stretch>
                  <a:fillRect l="-2171" t="-3385" r="-4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ayout">
            <a:extLst>
              <a:ext uri="{FF2B5EF4-FFF2-40B4-BE49-F238E27FC236}">
                <a16:creationId xmlns:a16="http://schemas.microsoft.com/office/drawing/2014/main" id="{0554DEC5-237F-6963-5526-C493AB9A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91" y="505947"/>
            <a:ext cx="60960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7330E3F-F812-4A81-C0FF-554D4194339A}"/>
              </a:ext>
            </a:extLst>
          </p:cNvPr>
          <p:cNvSpPr txBox="1"/>
          <p:nvPr/>
        </p:nvSpPr>
        <p:spPr>
          <a:xfrm>
            <a:off x="8506437" y="6370648"/>
            <a:ext cx="32297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baseline="0">
                <a:latin typeface="AdvOTfe309fd3"/>
              </a:rPr>
              <a:t>Credit: COSMOS-Web webpage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232DB3-EEC0-84CD-5DF9-0E331968D454}"/>
              </a:ext>
            </a:extLst>
          </p:cNvPr>
          <p:cNvSpPr/>
          <p:nvPr/>
        </p:nvSpPr>
        <p:spPr>
          <a:xfrm rot="20418463">
            <a:off x="7260700" y="1882495"/>
            <a:ext cx="3215767" cy="16617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98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032B2-49CA-2206-64CB-90F1F1AE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AF6DD9-4188-25B0-65A2-251D6C6F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368"/>
          </a:xfrm>
        </p:spPr>
        <p:txBody>
          <a:bodyPr/>
          <a:lstStyle/>
          <a:p>
            <a:r>
              <a:rPr lang="en-US" altLang="zh-TW"/>
              <a:t>Method</a:t>
            </a:r>
            <a:endParaRPr lang="zh-TW" altLang="en-US"/>
          </a:p>
        </p:txBody>
      </p:sp>
      <p:sp>
        <p:nvSpPr>
          <p:cNvPr id="14" name="圖說文字: 向右箭號 13">
            <a:extLst>
              <a:ext uri="{FF2B5EF4-FFF2-40B4-BE49-F238E27FC236}">
                <a16:creationId xmlns:a16="http://schemas.microsoft.com/office/drawing/2014/main" id="{BF3708F9-59C8-079E-E67E-CBDC9683D5D4}"/>
              </a:ext>
            </a:extLst>
          </p:cNvPr>
          <p:cNvSpPr/>
          <p:nvPr/>
        </p:nvSpPr>
        <p:spPr>
          <a:xfrm>
            <a:off x="511207" y="1322615"/>
            <a:ext cx="3840983" cy="1309130"/>
          </a:xfrm>
          <a:prstGeom prst="rightArrowCallout">
            <a:avLst>
              <a:gd name="adj1" fmla="val 33775"/>
              <a:gd name="adj2" fmla="val 27732"/>
              <a:gd name="adj3" fmla="val 21882"/>
              <a:gd name="adj4" fmla="val 85191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JWST catalog</a:t>
            </a:r>
          </a:p>
          <a:p>
            <a:pPr algn="ctr"/>
            <a:r>
              <a:rPr lang="en-US" altLang="zh-TW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113,456</a:t>
            </a:r>
            <a:r>
              <a:rPr lang="en-US" altLang="zh-TW"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3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圖說文字: 向下箭號 15">
                <a:extLst>
                  <a:ext uri="{FF2B5EF4-FFF2-40B4-BE49-F238E27FC236}">
                    <a16:creationId xmlns:a16="http://schemas.microsoft.com/office/drawing/2014/main" id="{43F3D8A3-6A3C-4EBB-A627-902D9B4EAD3C}"/>
                  </a:ext>
                </a:extLst>
              </p:cNvPr>
              <p:cNvSpPr/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>
                    <a:solidFill>
                      <a:schemeClr val="tx1"/>
                    </a:solidFill>
                  </a:rPr>
                  <a:t>Point source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43</a:t>
                </a:r>
                <a:endParaRPr lang="fr-FR" altLang="zh-TW" sz="320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16" name="圖說文字: 向下箭號 15">
                <a:extLst>
                  <a:ext uri="{FF2B5EF4-FFF2-40B4-BE49-F238E27FC236}">
                    <a16:creationId xmlns:a16="http://schemas.microsoft.com/office/drawing/2014/main" id="{43F3D8A3-6A3C-4EBB-A627-902D9B4EA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912" y="1308682"/>
                <a:ext cx="3579528" cy="1663117"/>
              </a:xfrm>
              <a:prstGeom prst="downArrowCallout">
                <a:avLst>
                  <a:gd name="adj1" fmla="val 18735"/>
                  <a:gd name="adj2" fmla="val 19747"/>
                  <a:gd name="adj3" fmla="val 12999"/>
                  <a:gd name="adj4" fmla="val 78904"/>
                </a:avLst>
              </a:prstGeom>
              <a:blipFill>
                <a:blip r:embed="rId4"/>
                <a:stretch>
                  <a:fillRect l="-2703" r="-2196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圖說文字: 向左箭號 16">
            <a:extLst>
              <a:ext uri="{FF2B5EF4-FFF2-40B4-BE49-F238E27FC236}">
                <a16:creationId xmlns:a16="http://schemas.microsoft.com/office/drawing/2014/main" id="{823845A4-1C59-7B3F-2537-290E3E410788}"/>
              </a:ext>
            </a:extLst>
          </p:cNvPr>
          <p:cNvSpPr/>
          <p:nvPr/>
        </p:nvSpPr>
        <p:spPr>
          <a:xfrm>
            <a:off x="8069828" y="3365331"/>
            <a:ext cx="3772546" cy="1323214"/>
          </a:xfrm>
          <a:prstGeom prst="leftArrowCallout">
            <a:avLst>
              <a:gd name="adj1" fmla="val 31931"/>
              <a:gd name="adj2" fmla="val 29624"/>
              <a:gd name="adj3" fmla="val 25282"/>
              <a:gd name="adj4" fmla="val 85463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i="0">
                <a:solidFill>
                  <a:schemeClr val="tx1"/>
                </a:solidFill>
                <a:effectLst/>
                <a:latin typeface="inherit"/>
              </a:rPr>
              <a:t>Cross-match with COSMOS2020</a:t>
            </a:r>
          </a:p>
        </p:txBody>
      </p:sp>
      <p:sp>
        <p:nvSpPr>
          <p:cNvPr id="18" name="圖說文字: 向下箭號 17">
            <a:extLst>
              <a:ext uri="{FF2B5EF4-FFF2-40B4-BE49-F238E27FC236}">
                <a16:creationId xmlns:a16="http://schemas.microsoft.com/office/drawing/2014/main" id="{59740DA1-2B39-79BE-5C63-D02378558DE9}"/>
              </a:ext>
            </a:extLst>
          </p:cNvPr>
          <p:cNvSpPr/>
          <p:nvPr/>
        </p:nvSpPr>
        <p:spPr>
          <a:xfrm>
            <a:off x="4410700" y="3370730"/>
            <a:ext cx="3370600" cy="1642918"/>
          </a:xfrm>
          <a:prstGeom prst="downArrowCallout">
            <a:avLst>
              <a:gd name="adj1" fmla="val 25000"/>
              <a:gd name="adj2" fmla="val 22406"/>
              <a:gd name="adj3" fmla="val 16945"/>
              <a:gd name="adj4" fmla="val 73718"/>
            </a:avLst>
          </a:prstGeom>
          <a:solidFill>
            <a:srgbClr val="F2F2F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SED</a:t>
            </a: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en-US" altLang="zh-TW" sz="3200">
                <a:solidFill>
                  <a:schemeClr val="tx1"/>
                </a:solidFill>
              </a:rPr>
              <a:t>best-fit with BD models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D6EB957-D804-6485-5B6C-77CE2CE58855}"/>
              </a:ext>
            </a:extLst>
          </p:cNvPr>
          <p:cNvSpPr/>
          <p:nvPr/>
        </p:nvSpPr>
        <p:spPr>
          <a:xfrm>
            <a:off x="4583748" y="5188315"/>
            <a:ext cx="3024505" cy="1259548"/>
          </a:xfrm>
          <a:prstGeom prst="rect">
            <a:avLst/>
          </a:prstGeom>
          <a:solidFill>
            <a:srgbClr val="F797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>
                <a:solidFill>
                  <a:schemeClr val="tx1"/>
                </a:solidFill>
              </a:rPr>
              <a:t>new BD </a:t>
            </a:r>
            <a:r>
              <a:rPr lang="en-US" altLang="zh-TW" sz="3200" dirty="0">
                <a:solidFill>
                  <a:schemeClr val="tx1"/>
                </a:solidFill>
              </a:rPr>
              <a:t>candidates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圖說文字: 向右箭號 2">
                <a:extLst>
                  <a:ext uri="{FF2B5EF4-FFF2-40B4-BE49-F238E27FC236}">
                    <a16:creationId xmlns:a16="http://schemas.microsoft.com/office/drawing/2014/main" id="{3BA150F7-9B13-20B8-4ABB-F05F680805E7}"/>
                  </a:ext>
                </a:extLst>
              </p:cNvPr>
              <p:cNvSpPr/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solidFill>
                <a:srgbClr val="F2F2F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3200" i="0">
                    <a:solidFill>
                      <a:schemeClr val="tx1"/>
                    </a:solidFill>
                    <a:effectLst/>
                    <a:latin typeface="inherit"/>
                  </a:rPr>
                  <a:t>Color criteria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3200">
                    <a:solidFill>
                      <a:schemeClr val="tx1"/>
                    </a:solidFill>
                    <a:latin typeface="inherit"/>
                  </a:rPr>
                  <a:t>120</a:t>
                </a:r>
                <a:endParaRPr lang="fr-FR" altLang="zh-TW" sz="3200" dirty="0">
                  <a:solidFill>
                    <a:schemeClr val="tx1"/>
                  </a:solidFill>
                  <a:latin typeface="inherit"/>
                </a:endParaRPr>
              </a:p>
            </p:txBody>
          </p:sp>
        </mc:Choice>
        <mc:Fallback xmlns="">
          <p:sp>
            <p:nvSpPr>
              <p:cNvPr id="3" name="圖說文字: 向右箭號 2">
                <a:extLst>
                  <a:ext uri="{FF2B5EF4-FFF2-40B4-BE49-F238E27FC236}">
                    <a16:creationId xmlns:a16="http://schemas.microsoft.com/office/drawing/2014/main" id="{3BA150F7-9B13-20B8-4ABB-F05F68080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11" y="1289957"/>
                <a:ext cx="3293060" cy="1355272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81264"/>
                </a:avLst>
              </a:prstGeom>
              <a:blipFill>
                <a:blip r:embed="rId5"/>
                <a:stretch>
                  <a:fillRect b="-3084"/>
                </a:stretch>
              </a:blipFill>
              <a:ln w="28575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976F85E6-722F-6D43-A084-65499FBA31EF}"/>
              </a:ext>
            </a:extLst>
          </p:cNvPr>
          <p:cNvSpPr txBox="1"/>
          <p:nvPr/>
        </p:nvSpPr>
        <p:spPr>
          <a:xfrm>
            <a:off x="184280" y="3897476"/>
            <a:ext cx="35666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0" i="0">
                <a:effectLst/>
              </a:rPr>
              <a:t>Spectral Energy Distribution (SED)</a:t>
            </a:r>
            <a:endParaRPr lang="zh-TW" altLang="en-US" sz="280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B4C147E-2F62-E497-06DD-3A2502ECA1F3}"/>
              </a:ext>
            </a:extLst>
          </p:cNvPr>
          <p:cNvCxnSpPr>
            <a:cxnSpLocks/>
          </p:cNvCxnSpPr>
          <p:nvPr/>
        </p:nvCxnSpPr>
        <p:spPr>
          <a:xfrm flipV="1">
            <a:off x="3433665" y="3732245"/>
            <a:ext cx="1129004" cy="5935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20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6FBE0-F858-BD3A-968C-274CAFC5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EE0AE85-B371-F6EC-4F58-A5AF66774A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6"/>
          <a:stretch/>
        </p:blipFill>
        <p:spPr>
          <a:xfrm>
            <a:off x="1872019" y="1434216"/>
            <a:ext cx="8447962" cy="53711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7E7153-0AD0-0F5C-16BC-D89A815E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533"/>
          </a:xfrm>
        </p:spPr>
        <p:txBody>
          <a:bodyPr>
            <a:normAutofit/>
          </a:bodyPr>
          <a:lstStyle/>
          <a:p>
            <a:r>
              <a:rPr lang="en-US" altLang="zh-TW"/>
              <a:t>Spectrum </a:t>
            </a:r>
            <a:r>
              <a:rPr lang="en-US" altLang="zh-TW" dirty="0"/>
              <a:t>properties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5C75FA4-3A00-91F3-3C2A-1BD2A0836E72}"/>
                  </a:ext>
                </a:extLst>
              </p:cNvPr>
              <p:cNvSpPr txBox="1"/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altLang="zh-TW" sz="2800" b="0">
                    <a:latin typeface="Cambria Math" panose="02040503050406030204" pitchFamily="18" charset="0"/>
                  </a:rPr>
                  <a:t>Flux [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2800" b="0">
                    <a:latin typeface="Cambria Math" panose="02040503050406030204" pitchFamily="18" charset="0"/>
                  </a:rPr>
                  <a:t>Jy</a:t>
                </a:r>
                <a:r>
                  <a:rPr lang="en-US" altLang="zh-TW" sz="2800" b="0" dirty="0">
                    <a:latin typeface="Cambria Math" panose="02040503050406030204" pitchFamily="18" charset="0"/>
                  </a:rPr>
                  <a:t>]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5C75FA4-3A00-91F3-3C2A-1BD2A083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7" y="3111908"/>
                <a:ext cx="1665185" cy="523220"/>
              </a:xfrm>
              <a:prstGeom prst="rect">
                <a:avLst/>
              </a:prstGeom>
              <a:blipFill>
                <a:blip r:embed="rId5"/>
                <a:stretch>
                  <a:fillRect l="-6093" t="-9783" r="-5735" b="-25000"/>
                </a:stretch>
              </a:blip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群組 13">
            <a:extLst>
              <a:ext uri="{FF2B5EF4-FFF2-40B4-BE49-F238E27FC236}">
                <a16:creationId xmlns:a16="http://schemas.microsoft.com/office/drawing/2014/main" id="{CF40A02D-60DA-DE24-E272-392AA852CAFF}"/>
              </a:ext>
            </a:extLst>
          </p:cNvPr>
          <p:cNvGrpSpPr/>
          <p:nvPr/>
        </p:nvGrpSpPr>
        <p:grpSpPr>
          <a:xfrm>
            <a:off x="4308231" y="1994570"/>
            <a:ext cx="3464169" cy="3245642"/>
            <a:chOff x="4308231" y="1906650"/>
            <a:chExt cx="3464169" cy="3245642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480233A-681E-5C38-2968-18C35910574D}"/>
                </a:ext>
              </a:extLst>
            </p:cNvPr>
            <p:cNvSpPr txBox="1"/>
            <p:nvPr/>
          </p:nvSpPr>
          <p:spPr>
            <a:xfrm>
              <a:off x="4324746" y="1906650"/>
              <a:ext cx="2736454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TW" sz="2800">
                  <a:latin typeface="Cambria Math" panose="02040503050406030204" pitchFamily="18" charset="0"/>
                </a:rPr>
                <a:t>Observed flux</a:t>
              </a:r>
              <a:endParaRPr lang="zh-TW" altLang="en-US" sz="2800" dirty="0"/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E4FA8F82-0286-F8E7-B2A6-DC2E7ECD1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8231" y="2429622"/>
              <a:ext cx="1367710" cy="180827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D2E3498E-244E-5FF0-D7AE-A138CEDCDD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2677" y="2429622"/>
              <a:ext cx="963264" cy="245010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A8C8E16F-0355-CAA2-1BE3-8ADA55040120}"/>
                </a:ext>
              </a:extLst>
            </p:cNvPr>
            <p:cNvCxnSpPr>
              <a:cxnSpLocks/>
            </p:cNvCxnSpPr>
            <p:nvPr/>
          </p:nvCxnSpPr>
          <p:spPr>
            <a:xfrm>
              <a:off x="5675941" y="2429622"/>
              <a:ext cx="513844" cy="272267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887D8D25-8326-F8BD-EF95-9969361DB117}"/>
                </a:ext>
              </a:extLst>
            </p:cNvPr>
            <p:cNvCxnSpPr>
              <a:cxnSpLocks/>
            </p:cNvCxnSpPr>
            <p:nvPr/>
          </p:nvCxnSpPr>
          <p:spPr>
            <a:xfrm>
              <a:off x="5675941" y="2429622"/>
              <a:ext cx="2096459" cy="5685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9F345FC1-AC0B-0DFC-5541-16773579D670}"/>
              </a:ext>
            </a:extLst>
          </p:cNvPr>
          <p:cNvSpPr txBox="1"/>
          <p:nvPr/>
        </p:nvSpPr>
        <p:spPr>
          <a:xfrm>
            <a:off x="9366161" y="4749953"/>
            <a:ext cx="264413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682B4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BD SED model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3A908C9-D07E-8323-8388-23C25ED9931B}"/>
              </a:ext>
            </a:extLst>
          </p:cNvPr>
          <p:cNvSpPr txBox="1"/>
          <p:nvPr/>
        </p:nvSpPr>
        <p:spPr>
          <a:xfrm>
            <a:off x="8132884" y="1392056"/>
            <a:ext cx="343511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4C416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2800" b="0">
                <a:latin typeface="Cambria Math" panose="02040503050406030204" pitchFamily="18" charset="0"/>
              </a:rPr>
              <a:t>Galaxy SED model</a:t>
            </a:r>
            <a:endParaRPr lang="zh-TW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509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RECTANG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6537</TotalTime>
  <Words>1297</Words>
  <Application>Microsoft Office PowerPoint</Application>
  <PresentationFormat>寬螢幕</PresentationFormat>
  <Paragraphs>276</Paragraphs>
  <Slides>41</Slides>
  <Notes>29</Notes>
  <HiddenSlides>3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9" baseType="lpstr">
      <vt:lpstr>AdvOTfe309fd3</vt:lpstr>
      <vt:lpstr>inherit</vt:lpstr>
      <vt:lpstr>Arial</vt:lpstr>
      <vt:lpstr>Calibri</vt:lpstr>
      <vt:lpstr>Calibri Light</vt:lpstr>
      <vt:lpstr>Cambria Math</vt:lpstr>
      <vt:lpstr>Segoe UI Variable Text</vt:lpstr>
      <vt:lpstr>Office 佈景主題</vt:lpstr>
      <vt:lpstr>Brown dwarf number density  in the JWST COSMOS-Web field</vt:lpstr>
      <vt:lpstr>Brown Dwarfs</vt:lpstr>
      <vt:lpstr>Motivation</vt:lpstr>
      <vt:lpstr>Motivation</vt:lpstr>
      <vt:lpstr>Motivation</vt:lpstr>
      <vt:lpstr>James Webb Space Telescope </vt:lpstr>
      <vt:lpstr>COSMOS-Web field</vt:lpstr>
      <vt:lpstr>Method</vt:lpstr>
      <vt:lpstr>Spectrum properties</vt:lpstr>
      <vt:lpstr>Spectrum properties</vt:lpstr>
      <vt:lpstr>Spectrum properties</vt:lpstr>
      <vt:lpstr>Selection Criteria: Colors</vt:lpstr>
      <vt:lpstr>Selection Criteria: Colors</vt:lpstr>
      <vt:lpstr>Method</vt:lpstr>
      <vt:lpstr>Cross-match with COSMOS2020 catalog</vt:lpstr>
      <vt:lpstr>Cross-match with COSMOS2020 catalog</vt:lpstr>
      <vt:lpstr>Cross-match with COSMOS2020 catalog</vt:lpstr>
      <vt:lpstr>Cross-match with COSMOS2020 catalog</vt:lpstr>
      <vt:lpstr>Cross-match with COSMOS2020 catalog</vt:lpstr>
      <vt:lpstr>Method</vt:lpstr>
      <vt:lpstr>PowerPoint 簡報</vt:lpstr>
      <vt:lpstr>PowerPoint 簡報</vt:lpstr>
      <vt:lpstr>Results</vt:lpstr>
      <vt:lpstr>Results</vt:lpstr>
      <vt:lpstr>Results</vt:lpstr>
      <vt:lpstr>Results</vt:lpstr>
      <vt:lpstr>COSMOS-Web field</vt:lpstr>
      <vt:lpstr>Results</vt:lpstr>
      <vt:lpstr>Summary</vt:lpstr>
      <vt:lpstr>Backups</vt:lpstr>
      <vt:lpstr>Cross-match with COSMOS2020 catalog</vt:lpstr>
      <vt:lpstr>MCMC fittings</vt:lpstr>
      <vt:lpstr>Selection Criteria: Point sources</vt:lpstr>
      <vt:lpstr>Results</vt:lpstr>
      <vt:lpstr>Results</vt:lpstr>
      <vt:lpstr>Stellar distribution model</vt:lpstr>
      <vt:lpstr>Mass function</vt:lpstr>
      <vt:lpstr>Mass function</vt:lpstr>
      <vt:lpstr>Spectrum properties</vt:lpstr>
      <vt:lpstr>Spectrum properties</vt:lpstr>
      <vt:lpstr>Spectrum properties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俞安 陳</dc:creator>
  <cp:lastModifiedBy>俞安 陳</cp:lastModifiedBy>
  <cp:revision>76</cp:revision>
  <dcterms:created xsi:type="dcterms:W3CDTF">2025-04-21T07:08:05Z</dcterms:created>
  <dcterms:modified xsi:type="dcterms:W3CDTF">2025-05-16T08:09:42Z</dcterms:modified>
</cp:coreProperties>
</file>