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72" r:id="rId3"/>
    <p:sldId id="326" r:id="rId4"/>
    <p:sldId id="311" r:id="rId5"/>
    <p:sldId id="322" r:id="rId6"/>
    <p:sldId id="307" r:id="rId7"/>
    <p:sldId id="332" r:id="rId8"/>
    <p:sldId id="324" r:id="rId9"/>
    <p:sldId id="333" r:id="rId10"/>
    <p:sldId id="334" r:id="rId11"/>
    <p:sldId id="319" r:id="rId12"/>
    <p:sldId id="314" r:id="rId13"/>
    <p:sldId id="315" r:id="rId14"/>
    <p:sldId id="321" r:id="rId15"/>
    <p:sldId id="330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E94"/>
    <a:srgbClr val="595959"/>
    <a:srgbClr val="80543E"/>
    <a:srgbClr val="CE8E4A"/>
    <a:srgbClr val="E1C59D"/>
    <a:srgbClr val="A9AB8E"/>
    <a:srgbClr val="36DDA2"/>
    <a:srgbClr val="DBD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22"/>
    <p:restoredTop sz="89537"/>
  </p:normalViewPr>
  <p:slideViewPr>
    <p:cSldViewPr snapToGrid="0">
      <p:cViewPr varScale="1">
        <p:scale>
          <a:sx n="48" d="100"/>
          <a:sy n="48" d="100"/>
        </p:scale>
        <p:origin x="8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Author, cooperator , institute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6331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P-P plot label, character can be larger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dirty="0"/>
              <a:t>Provide more details by description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dirty="0"/>
              <a:t>Why the bias exist.</a:t>
            </a:r>
            <a:endParaRPr kumimoji="1" lang="zh-TW" altLang="en-US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2056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0918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5137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C7926-34C5-10DD-C465-97566F98F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FB3F6B20-965A-33B1-A0EA-5B13F23473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DA628756-F8BD-2BE6-6428-272ECB233F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Multi-messenger astronomy =&gt;BNS event =&gt;  sky localization =&gt; low latency or negative latency</a:t>
            </a:r>
          </a:p>
          <a:p>
            <a:r>
              <a:rPr kumimoji="1" lang="en-US" altLang="zh-TW" dirty="0"/>
              <a:t>GW170817 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9705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dirty="0"/>
              <a:t>Pipeline output =&gt; low latency search pipeline =&gt; </a:t>
            </a:r>
            <a:r>
              <a:rPr kumimoji="1" lang="en-US" altLang="zh-TW" dirty="0" err="1"/>
              <a:t>skymap</a:t>
            </a:r>
            <a:r>
              <a:rPr kumimoji="1" lang="en-US" altLang="zh-TW" dirty="0"/>
              <a:t> output</a:t>
            </a:r>
            <a:br>
              <a:rPr kumimoji="1" lang="en-US" altLang="zh-TW" dirty="0"/>
            </a:br>
            <a:r>
              <a:rPr kumimoji="1" lang="en-US" altLang="zh-TW" dirty="0"/>
              <a:t>Give the advantage or special of </a:t>
            </a:r>
            <a:r>
              <a:rPr kumimoji="1" lang="en-US" altLang="zh-TW" dirty="0" err="1"/>
              <a:t>gw-skylocator</a:t>
            </a:r>
            <a:r>
              <a:rPr kumimoji="1" lang="en-US" altLang="zh-TW" dirty="0"/>
              <a:t> and difference of ML and </a:t>
            </a:r>
            <a:r>
              <a:rPr kumimoji="1" lang="en-US" altLang="zh-TW" dirty="0" err="1"/>
              <a:t>byestar</a:t>
            </a:r>
            <a:endParaRPr kumimoji="1" lang="zh-TW" altLang="en-US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745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D4A35-6AE6-2814-CB92-6FC6D9123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75DF3B09-9CAA-F7CC-E3A9-7AC4EF158B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E1DADC62-2420-AA00-C185-F4DF45408F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3174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53219-B380-357C-2B4B-56286FA28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FA32E266-38AE-F29F-8FFC-BCCEBDAC50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D4696B45-F887-A7AB-DDFD-F91CA9FF1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Definition of loss function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3394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E8A84-78B4-17B3-6DCF-DCDF14D38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3ED48982-14C0-84F4-B1E3-5A42E59D45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8E330907-CBB6-3DC8-9BB4-B696F8967C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Definition of loss function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0741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A129C-42FB-7C4A-42D6-EB2FA2927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A6BC3E74-E9A6-36C4-7A32-8AA993210C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715F86F3-E37A-10C4-9E9E-BCA92D18D0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Definition of loss function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8835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6BBC9-64B9-042D-E664-F2D81F6E1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B82570D8-7984-053D-2087-A219B5FB4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06C47D56-15DB-F95B-3F99-8E7C74024B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Definition of loss function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5569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Show the animation of </a:t>
            </a:r>
            <a:r>
              <a:rPr kumimoji="1" lang="en-US" altLang="zh-TW" dirty="0" err="1"/>
              <a:t>nf</a:t>
            </a:r>
            <a:r>
              <a:rPr kumimoji="1" lang="en-US" altLang="zh-TW" dirty="0"/>
              <a:t> about how to transform distribution</a:t>
            </a:r>
          </a:p>
          <a:p>
            <a:r>
              <a:rPr kumimoji="1" lang="en-US" altLang="zh-TW" dirty="0"/>
              <a:t>Detail of variable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717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作者和日期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sz="3060" b="1"/>
            </a:lvl1pPr>
          </a:lstStyle>
          <a:p>
            <a:r>
              <a:t>作者和日期</a:t>
            </a:r>
          </a:p>
        </p:txBody>
      </p:sp>
      <p:sp>
        <p:nvSpPr>
          <p:cNvPr id="12" name="簡報標題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簡報標題</a:t>
            </a:r>
          </a:p>
        </p:txBody>
      </p:sp>
      <p:sp>
        <p:nvSpPr>
          <p:cNvPr id="13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簡報子標題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一碗沙拉搭配炒飯、水煮蛋和筷子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bg>
      <p:bgPr>
        <a:solidFill>
          <a:srgbClr val="DB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幻燈片標題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幻燈片標題</a:t>
            </a:r>
          </a:p>
        </p:txBody>
      </p:sp>
      <p:sp>
        <p:nvSpPr>
          <p:cNvPr id="43" name="幻燈片子標題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sz="4840" b="1"/>
            </a:lvl1pPr>
          </a:lstStyle>
          <a:p>
            <a:r>
              <a:t>幻燈片子標題</a:t>
            </a:r>
          </a:p>
        </p:txBody>
      </p:sp>
      <p:sp>
        <p:nvSpPr>
          <p:cNvPr id="44" name="內文層級一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內文層級一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幻燈片標題</a:t>
            </a:r>
          </a:p>
        </p:txBody>
      </p:sp>
      <p:sp>
        <p:nvSpPr>
          <p:cNvPr id="80" name="幻燈片子標題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sz="4840" b="1"/>
            </a:lvl1pPr>
          </a:lstStyle>
          <a:p>
            <a:r>
              <a:t>幻燈片子標題</a:t>
            </a:r>
          </a:p>
        </p:txBody>
      </p:sp>
      <p:sp>
        <p:nvSpPr>
          <p:cNvPr id="8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議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議程標題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議程標題</a:t>
            </a:r>
          </a:p>
        </p:txBody>
      </p:sp>
      <p:sp>
        <p:nvSpPr>
          <p:cNvPr id="89" name="議程副標題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sz="4840" b="1"/>
            </a:lvl1pPr>
          </a:lstStyle>
          <a:p>
            <a:r>
              <a:t>議程副標題</a:t>
            </a:r>
          </a:p>
        </p:txBody>
      </p:sp>
      <p:sp>
        <p:nvSpPr>
          <p:cNvPr id="90" name="內文層級一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議程主題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聲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聲明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重要事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內文層級一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詳細資訊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26440">
              <a:lnSpc>
                <a:spcPct val="100000"/>
              </a:lnSpc>
              <a:spcBef>
                <a:spcPts val="0"/>
              </a:spcBef>
              <a:buSzTx/>
              <a:buNone/>
              <a:defRPr sz="4840" b="1"/>
            </a:lvl1pPr>
          </a:lstStyle>
          <a:p>
            <a:r>
              <a:t>詳細資訊</a:t>
            </a:r>
          </a:p>
        </p:txBody>
      </p:sp>
      <p:sp>
        <p:nvSpPr>
          <p:cNvPr id="10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出處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sz="3060" b="1"/>
            </a:lvl1pPr>
          </a:lstStyle>
          <a:p>
            <a:r>
              <a:t>出處</a:t>
            </a:r>
          </a:p>
        </p:txBody>
      </p:sp>
      <p:sp>
        <p:nvSpPr>
          <p:cNvPr id="116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「著名的引言」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一碗沙拉搭配炒飯、水煮蛋和筷子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一碗鮭魚餅、沙拉和鷹嘴豆泥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一碗搭配洋香菜奶油、烤榛子和刨絲帕瑪森起司的特寬麵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幻燈片標題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 spd="med"/>
  <p:hf hdr="0" ftr="0" dt="0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79D68A6B-006D-26A5-054F-CBC6A6968706}"/>
              </a:ext>
            </a:extLst>
          </p:cNvPr>
          <p:cNvSpPr/>
          <p:nvPr/>
        </p:nvSpPr>
        <p:spPr>
          <a:xfrm>
            <a:off x="-716268" y="2208362"/>
            <a:ext cx="26172543" cy="6314536"/>
          </a:xfrm>
          <a:prstGeom prst="rect">
            <a:avLst/>
          </a:prstGeom>
          <a:solidFill>
            <a:schemeClr val="bg1">
              <a:alpha val="56103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2" name="GW-skylocator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r>
              <a:rPr lang="en" altLang="zh-TW" b="1" dirty="0">
                <a:effectLst/>
                <a:latin typeface="+mj-lt"/>
                <a:ea typeface="HEITI SC MEDIUM" pitchFamily="2" charset="-128"/>
              </a:rPr>
              <a:t>Machine Learning on Gravitational Wave Sky Localization: GW-</a:t>
            </a:r>
            <a:r>
              <a:rPr lang="en" altLang="zh-TW" b="1" dirty="0" err="1">
                <a:effectLst/>
                <a:latin typeface="+mj-lt"/>
                <a:ea typeface="HEITI SC MEDIUM" pitchFamily="2" charset="-128"/>
              </a:rPr>
              <a:t>SkyLocator</a:t>
            </a:r>
            <a:endParaRPr dirty="0">
              <a:latin typeface="+mj-lt"/>
              <a:ea typeface="Heiti SC Medium" pitchFamily="2" charset="-128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405466A-2C38-F64C-9396-8682D84E4F8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</a:t>
            </a:fld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27E6DB8-A522-8B12-5AA5-F8EDF752D3EF}"/>
              </a:ext>
            </a:extLst>
          </p:cNvPr>
          <p:cNvSpPr txBox="1"/>
          <p:nvPr/>
        </p:nvSpPr>
        <p:spPr>
          <a:xfrm>
            <a:off x="7823278" y="9076916"/>
            <a:ext cx="15061721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>
              <a:buNone/>
            </a:pPr>
            <a:r>
              <a:rPr lang="en" altLang="zh-TW" sz="30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Chih-Yi Chang</a:t>
            </a:r>
            <a:r>
              <a:rPr lang="en" altLang="zh-TW" sz="3000" b="1" i="1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</a:t>
            </a:r>
            <a:r>
              <a:rPr lang="en" altLang="zh-TW" sz="30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" altLang="zh-TW" sz="3000" b="1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Jheng</a:t>
            </a:r>
            <a:r>
              <a:rPr lang="en" altLang="zh-TW" sz="30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-Min Chen</a:t>
            </a:r>
            <a:r>
              <a:rPr lang="en" altLang="zh-TW" sz="3000" b="1" i="1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</a:t>
            </a:r>
            <a:r>
              <a:rPr lang="en" altLang="zh-TW" sz="30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Chayan Chatterjee</a:t>
            </a:r>
            <a:r>
              <a:rPr lang="en" altLang="zh-TW" sz="3000" b="1" i="1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</a:t>
            </a:r>
            <a:r>
              <a:rPr lang="en" altLang="zh-TW" sz="30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Lupin C. C. Lin</a:t>
            </a:r>
            <a:r>
              <a:rPr lang="en" altLang="zh-TW" sz="3000" b="1" i="1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</a:t>
            </a:r>
            <a:r>
              <a:rPr lang="en" altLang="zh-TW" sz="30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Yi-Sheng Huang</a:t>
            </a:r>
            <a:r>
              <a:rPr lang="en" altLang="zh-TW" sz="3000" b="1" i="1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</a:t>
            </a:r>
            <a:r>
              <a:rPr lang="en" altLang="zh-TW" sz="30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Albert Kong</a:t>
            </a:r>
            <a:r>
              <a:rPr lang="en" altLang="zh-TW" sz="3000" b="1" i="1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</a:t>
            </a:r>
            <a:r>
              <a:rPr lang="en" altLang="zh-TW" sz="30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Yi Yang</a:t>
            </a:r>
            <a:r>
              <a:rPr lang="en" altLang="zh-TW" sz="3000" b="1" i="1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</a:t>
            </a:r>
            <a:endParaRPr lang="en" altLang="zh-TW" sz="3000" b="0" i="0" u="none" strike="noStrike" dirty="0">
              <a:solidFill>
                <a:srgbClr val="000000"/>
              </a:solidFill>
              <a:effectLst/>
            </a:endParaRPr>
          </a:p>
          <a:p>
            <a:pPr algn="ctr" rtl="0">
              <a:buNone/>
            </a:pPr>
            <a:br>
              <a:rPr lang="en" altLang="zh-TW" sz="30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" altLang="zh-TW" sz="3000" b="1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</a:t>
            </a:r>
            <a:r>
              <a:rPr lang="en" altLang="zh-TW" sz="3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National Tsing Hua University, Taiwan. </a:t>
            </a:r>
            <a:r>
              <a:rPr lang="en" altLang="zh-TW" sz="3000" b="1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</a:t>
            </a:r>
            <a:r>
              <a:rPr lang="en" altLang="zh-TW" sz="3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National Yang Ming Chiao Tung University, Taiwan. </a:t>
            </a:r>
            <a:r>
              <a:rPr lang="en" altLang="zh-TW" sz="3000" b="1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</a:t>
            </a:r>
            <a:r>
              <a:rPr lang="en" altLang="zh-TW" sz="3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Vanderbilt University, USA.  </a:t>
            </a:r>
            <a:r>
              <a:rPr lang="en" altLang="zh-TW" sz="3000" b="1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</a:t>
            </a:r>
            <a:r>
              <a:rPr lang="en" altLang="zh-TW" sz="3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National Cheng Kung University, Taiwan.</a:t>
            </a:r>
            <a:endParaRPr lang="en" altLang="zh-TW" sz="3000" b="0" i="0" u="none" strike="noStrike" dirty="0">
              <a:solidFill>
                <a:srgbClr val="000000"/>
              </a:solidFill>
              <a:effectLst/>
            </a:endParaRPr>
          </a:p>
          <a:p>
            <a:pPr>
              <a:buNone/>
            </a:pPr>
            <a:br>
              <a:rPr lang="en" altLang="zh-TW" sz="3000" dirty="0"/>
            </a:br>
            <a:br>
              <a:rPr lang="en" altLang="zh-TW" sz="3000" dirty="0"/>
            </a:br>
            <a:endParaRPr lang="en-US" altLang="zh-TW" sz="3000" b="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4B7F8EB-5E65-9748-5DA5-E0941C6F6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084" y="10974872"/>
            <a:ext cx="1902957" cy="217480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14BADFA-FB57-619B-3E36-E11EB2A14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20397" y="6886229"/>
            <a:ext cx="7772400" cy="555031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CA13A78-2D38-B20C-37DB-0DCF25EAB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18" y="10799875"/>
            <a:ext cx="4111911" cy="231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6DAA561-9874-34E5-62FD-FB1E00FB9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23" y="7902813"/>
            <a:ext cx="3517147" cy="351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BD0A4C7E-A1C7-8403-48F8-0E4D564E2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084" y="8640705"/>
            <a:ext cx="2111391" cy="212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18542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CC013-C198-E5E4-7A9B-48F9C9B96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987685-3527-9893-E701-CA0457092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Method</a:t>
            </a:r>
            <a:endParaRPr kumimoji="1"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2866E35-268F-594C-789F-E9FFA1B9959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zh-TW" dirty="0"/>
              <a:t>model Architecture</a:t>
            </a:r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1DC2E2C-EEB0-C79F-1391-941A69ECDF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10</a:t>
            </a:fld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DC5BF548-5671-8099-0DAF-4C2729DEE246}"/>
              </a:ext>
            </a:extLst>
          </p:cNvPr>
          <p:cNvGrpSpPr/>
          <p:nvPr/>
        </p:nvGrpSpPr>
        <p:grpSpPr>
          <a:xfrm>
            <a:off x="5885150" y="1091934"/>
            <a:ext cx="12969707" cy="11544566"/>
            <a:chOff x="5620241" y="260401"/>
            <a:chExt cx="12969707" cy="11544566"/>
          </a:xfrm>
        </p:grpSpPr>
        <p:cxnSp>
          <p:nvCxnSpPr>
            <p:cNvPr id="7" name="直線箭頭接點 6">
              <a:extLst>
                <a:ext uri="{FF2B5EF4-FFF2-40B4-BE49-F238E27FC236}">
                  <a16:creationId xmlns:a16="http://schemas.microsoft.com/office/drawing/2014/main" id="{3F46A628-D2D2-F92E-A268-7BBC76BB30D0}"/>
                </a:ext>
              </a:extLst>
            </p:cNvPr>
            <p:cNvCxnSpPr>
              <a:cxnSpLocks/>
              <a:stCxn id="11" idx="2"/>
              <a:endCxn id="19" idx="0"/>
            </p:cNvCxnSpPr>
            <p:nvPr/>
          </p:nvCxnSpPr>
          <p:spPr>
            <a:xfrm>
              <a:off x="11462816" y="5252841"/>
              <a:ext cx="0" cy="3679951"/>
            </a:xfrm>
            <a:prstGeom prst="straightConnector1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" name="圓角矩形 7">
              <a:extLst>
                <a:ext uri="{FF2B5EF4-FFF2-40B4-BE49-F238E27FC236}">
                  <a16:creationId xmlns:a16="http://schemas.microsoft.com/office/drawing/2014/main" id="{55B76406-5027-3B14-66BB-739A18C4EAC4}"/>
                </a:ext>
              </a:extLst>
            </p:cNvPr>
            <p:cNvSpPr/>
            <p:nvPr/>
          </p:nvSpPr>
          <p:spPr>
            <a:xfrm>
              <a:off x="9738519" y="260401"/>
              <a:ext cx="3448594" cy="1203166"/>
            </a:xfrm>
            <a:prstGeom prst="roundRect">
              <a:avLst/>
            </a:prstGeom>
            <a:solidFill>
              <a:srgbClr val="797E9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SNR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Timeseries</a:t>
              </a:r>
              <a:endParaRPr kumimoji="0" lang="zh-TW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" name="圓角矩形 8">
              <a:extLst>
                <a:ext uri="{FF2B5EF4-FFF2-40B4-BE49-F238E27FC236}">
                  <a16:creationId xmlns:a16="http://schemas.microsoft.com/office/drawing/2014/main" id="{66E1A9AA-EF23-2FA2-5EA6-62FDE91090FC}"/>
                </a:ext>
              </a:extLst>
            </p:cNvPr>
            <p:cNvSpPr/>
            <p:nvPr/>
          </p:nvSpPr>
          <p:spPr>
            <a:xfrm>
              <a:off x="7056994" y="1949901"/>
              <a:ext cx="3448594" cy="1747996"/>
            </a:xfrm>
            <a:prstGeom prst="roundRect">
              <a:avLst/>
            </a:prstGeom>
            <a:solidFill>
              <a:srgbClr val="797E9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Real part: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Amplitude ratio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Time difference</a:t>
              </a:r>
              <a:endParaRPr kumimoji="0" lang="zh-TW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" name="圓角矩形 9">
              <a:extLst>
                <a:ext uri="{FF2B5EF4-FFF2-40B4-BE49-F238E27FC236}">
                  <a16:creationId xmlns:a16="http://schemas.microsoft.com/office/drawing/2014/main" id="{3F876390-72E0-4C48-1502-6967E94CD05C}"/>
                </a:ext>
              </a:extLst>
            </p:cNvPr>
            <p:cNvSpPr/>
            <p:nvPr/>
          </p:nvSpPr>
          <p:spPr>
            <a:xfrm>
              <a:off x="12294484" y="1948297"/>
              <a:ext cx="3448594" cy="1749600"/>
            </a:xfrm>
            <a:prstGeom prst="roundRect">
              <a:avLst/>
            </a:prstGeom>
            <a:solidFill>
              <a:srgbClr val="797E9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Imag</a:t>
              </a: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part:</a:t>
              </a:r>
            </a:p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Phase difference</a:t>
              </a:r>
              <a:endParaRPr kumimoji="0" lang="zh-TW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3B315E35-757B-9CCD-0249-6FA47CCE417C}"/>
                </a:ext>
              </a:extLst>
            </p:cNvPr>
            <p:cNvSpPr/>
            <p:nvPr/>
          </p:nvSpPr>
          <p:spPr>
            <a:xfrm>
              <a:off x="9738519" y="4594505"/>
              <a:ext cx="3448594" cy="658336"/>
            </a:xfrm>
            <a:prstGeom prst="roundRect">
              <a:avLst/>
            </a:prstGeom>
            <a:solidFill>
              <a:srgbClr val="A9AB8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Dense layer</a:t>
              </a:r>
              <a:endParaRPr kumimoji="0" lang="en-US" altLang="zh-TW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" name="圓角矩形 11">
              <a:extLst>
                <a:ext uri="{FF2B5EF4-FFF2-40B4-BE49-F238E27FC236}">
                  <a16:creationId xmlns:a16="http://schemas.microsoft.com/office/drawing/2014/main" id="{48DB1D05-BBF8-FBFE-D21A-282A2FA18FAE}"/>
                </a:ext>
              </a:extLst>
            </p:cNvPr>
            <p:cNvSpPr/>
            <p:nvPr/>
          </p:nvSpPr>
          <p:spPr>
            <a:xfrm>
              <a:off x="9738519" y="5609929"/>
              <a:ext cx="3448594" cy="658336"/>
            </a:xfrm>
            <a:prstGeom prst="roundRect">
              <a:avLst/>
            </a:prstGeom>
            <a:solidFill>
              <a:srgbClr val="A9AB8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Dense layer</a:t>
              </a:r>
              <a:endParaRPr kumimoji="0" lang="en-US" altLang="zh-TW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圓角矩形 12">
              <a:extLst>
                <a:ext uri="{FF2B5EF4-FFF2-40B4-BE49-F238E27FC236}">
                  <a16:creationId xmlns:a16="http://schemas.microsoft.com/office/drawing/2014/main" id="{231EDE2D-B4B5-31DC-F5C8-DB266594919F}"/>
                </a:ext>
              </a:extLst>
            </p:cNvPr>
            <p:cNvSpPr/>
            <p:nvPr/>
          </p:nvSpPr>
          <p:spPr>
            <a:xfrm>
              <a:off x="9738519" y="6625354"/>
              <a:ext cx="3448594" cy="658336"/>
            </a:xfrm>
            <a:prstGeom prst="roundRect">
              <a:avLst/>
            </a:prstGeom>
            <a:solidFill>
              <a:srgbClr val="A9AB8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Dense layer</a:t>
              </a:r>
              <a:endParaRPr kumimoji="0" lang="en-US" altLang="zh-TW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" name="圓角矩形 13">
              <a:extLst>
                <a:ext uri="{FF2B5EF4-FFF2-40B4-BE49-F238E27FC236}">
                  <a16:creationId xmlns:a16="http://schemas.microsoft.com/office/drawing/2014/main" id="{9F0E2CDE-9B0D-5412-9A26-3D87F3DBA69D}"/>
                </a:ext>
              </a:extLst>
            </p:cNvPr>
            <p:cNvSpPr/>
            <p:nvPr/>
          </p:nvSpPr>
          <p:spPr>
            <a:xfrm>
              <a:off x="9738519" y="7575831"/>
              <a:ext cx="3448594" cy="658336"/>
            </a:xfrm>
            <a:prstGeom prst="roundRect">
              <a:avLst/>
            </a:prstGeom>
            <a:solidFill>
              <a:srgbClr val="A9AB8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Dense layer</a:t>
              </a:r>
              <a:endParaRPr kumimoji="0" lang="en-US" altLang="zh-TW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15" name="肘形接點 14">
              <a:extLst>
                <a:ext uri="{FF2B5EF4-FFF2-40B4-BE49-F238E27FC236}">
                  <a16:creationId xmlns:a16="http://schemas.microsoft.com/office/drawing/2014/main" id="{BCB0165E-FF90-F94F-2063-F023234EA127}"/>
                </a:ext>
              </a:extLst>
            </p:cNvPr>
            <p:cNvCxnSpPr>
              <a:cxnSpLocks/>
              <a:stCxn id="8" idx="2"/>
              <a:endCxn id="10" idx="1"/>
            </p:cNvCxnSpPr>
            <p:nvPr/>
          </p:nvCxnSpPr>
          <p:spPr>
            <a:xfrm rot="16200000" flipH="1">
              <a:off x="11198885" y="1727498"/>
              <a:ext cx="1359530" cy="831668"/>
            </a:xfrm>
            <a:prstGeom prst="bentConnector2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肘形接點 15">
              <a:extLst>
                <a:ext uri="{FF2B5EF4-FFF2-40B4-BE49-F238E27FC236}">
                  <a16:creationId xmlns:a16="http://schemas.microsoft.com/office/drawing/2014/main" id="{0B6B7D63-A3CC-0B6F-4573-46F4467ADBE0}"/>
                </a:ext>
              </a:extLst>
            </p:cNvPr>
            <p:cNvCxnSpPr>
              <a:cxnSpLocks/>
              <a:stCxn id="8" idx="2"/>
              <a:endCxn id="9" idx="3"/>
            </p:cNvCxnSpPr>
            <p:nvPr/>
          </p:nvCxnSpPr>
          <p:spPr>
            <a:xfrm rot="5400000">
              <a:off x="10304036" y="1665119"/>
              <a:ext cx="1360332" cy="957228"/>
            </a:xfrm>
            <a:prstGeom prst="bentConnector2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肘形接點 16">
              <a:extLst>
                <a:ext uri="{FF2B5EF4-FFF2-40B4-BE49-F238E27FC236}">
                  <a16:creationId xmlns:a16="http://schemas.microsoft.com/office/drawing/2014/main" id="{5C87B079-2A80-339A-DE4F-43D06F84899A}"/>
                </a:ext>
              </a:extLst>
            </p:cNvPr>
            <p:cNvCxnSpPr>
              <a:cxnSpLocks/>
              <a:stCxn id="9" idx="2"/>
              <a:endCxn id="11" idx="0"/>
            </p:cNvCxnSpPr>
            <p:nvPr/>
          </p:nvCxnSpPr>
          <p:spPr>
            <a:xfrm rot="16200000" flipH="1">
              <a:off x="9673749" y="2805438"/>
              <a:ext cx="896608" cy="2681525"/>
            </a:xfrm>
            <a:prstGeom prst="bentConnector3">
              <a:avLst>
                <a:gd name="adj1" fmla="val 50000"/>
              </a:avLst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肘形接點 17">
              <a:extLst>
                <a:ext uri="{FF2B5EF4-FFF2-40B4-BE49-F238E27FC236}">
                  <a16:creationId xmlns:a16="http://schemas.microsoft.com/office/drawing/2014/main" id="{4714A140-8A2D-C76A-9E95-7674BC8BC19C}"/>
                </a:ext>
              </a:extLst>
            </p:cNvPr>
            <p:cNvCxnSpPr>
              <a:cxnSpLocks/>
              <a:stCxn id="10" idx="2"/>
              <a:endCxn id="11" idx="0"/>
            </p:cNvCxnSpPr>
            <p:nvPr/>
          </p:nvCxnSpPr>
          <p:spPr>
            <a:xfrm rot="5400000">
              <a:off x="12292495" y="2868219"/>
              <a:ext cx="896608" cy="2555965"/>
            </a:xfrm>
            <a:prstGeom prst="bentConnector3">
              <a:avLst>
                <a:gd name="adj1" fmla="val 49616"/>
              </a:avLst>
            </a:prstGeom>
            <a:noFill/>
            <a:ln w="101600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圓角矩形 18">
              <a:extLst>
                <a:ext uri="{FF2B5EF4-FFF2-40B4-BE49-F238E27FC236}">
                  <a16:creationId xmlns:a16="http://schemas.microsoft.com/office/drawing/2014/main" id="{8B428955-B0F6-6B6B-6676-4B37263947FC}"/>
                </a:ext>
              </a:extLst>
            </p:cNvPr>
            <p:cNvSpPr/>
            <p:nvPr/>
          </p:nvSpPr>
          <p:spPr>
            <a:xfrm>
              <a:off x="9738519" y="8932792"/>
              <a:ext cx="3448594" cy="658336"/>
            </a:xfrm>
            <a:prstGeom prst="roundRect">
              <a:avLst/>
            </a:prstGeom>
            <a:solidFill>
              <a:srgbClr val="E1C59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Feature Vector</a:t>
              </a:r>
              <a:endParaRPr kumimoji="0" lang="en-US" altLang="zh-TW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" name="圓角矩形 19">
              <a:extLst>
                <a:ext uri="{FF2B5EF4-FFF2-40B4-BE49-F238E27FC236}">
                  <a16:creationId xmlns:a16="http://schemas.microsoft.com/office/drawing/2014/main" id="{C00FB0E2-0D51-4FE2-0393-22BC395215C2}"/>
                </a:ext>
              </a:extLst>
            </p:cNvPr>
            <p:cNvSpPr/>
            <p:nvPr/>
          </p:nvSpPr>
          <p:spPr>
            <a:xfrm>
              <a:off x="9738519" y="10289753"/>
              <a:ext cx="3448594" cy="1203166"/>
            </a:xfrm>
            <a:prstGeom prst="roundRect">
              <a:avLst/>
            </a:prstGeom>
            <a:solidFill>
              <a:srgbClr val="80543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Normalizing 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flow</a:t>
              </a:r>
              <a:endParaRPr kumimoji="0" lang="zh-TW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21" name="直線箭頭接點 20">
              <a:extLst>
                <a:ext uri="{FF2B5EF4-FFF2-40B4-BE49-F238E27FC236}">
                  <a16:creationId xmlns:a16="http://schemas.microsoft.com/office/drawing/2014/main" id="{6225B2CC-6C64-9B3E-96E0-D04FF1EB1AED}"/>
                </a:ext>
              </a:extLst>
            </p:cNvPr>
            <p:cNvCxnSpPr>
              <a:cxnSpLocks/>
              <a:stCxn id="19" idx="2"/>
              <a:endCxn id="20" idx="0"/>
            </p:cNvCxnSpPr>
            <p:nvPr/>
          </p:nvCxnSpPr>
          <p:spPr>
            <a:xfrm>
              <a:off x="11462816" y="9591128"/>
              <a:ext cx="0" cy="698625"/>
            </a:xfrm>
            <a:prstGeom prst="straightConnector1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2DE691C8-A453-5A74-730C-D0471DA11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10005" y="9977704"/>
              <a:ext cx="3579943" cy="1827263"/>
            </a:xfrm>
            <a:prstGeom prst="rect">
              <a:avLst/>
            </a:prstGeom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78A5BAB1-4FB9-99EA-5EF7-70E9180252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241" y="9976167"/>
              <a:ext cx="2393982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直線箭頭接點 23">
              <a:extLst>
                <a:ext uri="{FF2B5EF4-FFF2-40B4-BE49-F238E27FC236}">
                  <a16:creationId xmlns:a16="http://schemas.microsoft.com/office/drawing/2014/main" id="{76B98924-0826-59C5-0468-E5960548EA09}"/>
                </a:ext>
              </a:extLst>
            </p:cNvPr>
            <p:cNvCxnSpPr>
              <a:cxnSpLocks/>
              <a:stCxn id="23" idx="3"/>
              <a:endCxn id="20" idx="1"/>
            </p:cNvCxnSpPr>
            <p:nvPr/>
          </p:nvCxnSpPr>
          <p:spPr>
            <a:xfrm>
              <a:off x="8014223" y="10890567"/>
              <a:ext cx="1724296" cy="769"/>
            </a:xfrm>
            <a:prstGeom prst="straightConnector1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直線箭頭接點 24">
              <a:extLst>
                <a:ext uri="{FF2B5EF4-FFF2-40B4-BE49-F238E27FC236}">
                  <a16:creationId xmlns:a16="http://schemas.microsoft.com/office/drawing/2014/main" id="{072B1970-0981-EF53-890B-8F2063F72064}"/>
                </a:ext>
              </a:extLst>
            </p:cNvPr>
            <p:cNvCxnSpPr>
              <a:stCxn id="20" idx="3"/>
              <a:endCxn id="22" idx="1"/>
            </p:cNvCxnSpPr>
            <p:nvPr/>
          </p:nvCxnSpPr>
          <p:spPr>
            <a:xfrm>
              <a:off x="13187113" y="10891336"/>
              <a:ext cx="1822892" cy="0"/>
            </a:xfrm>
            <a:prstGeom prst="straightConnector1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E9A0C0FA-6A11-501B-68E9-98EE0C499280}"/>
              </a:ext>
            </a:extLst>
          </p:cNvPr>
          <p:cNvSpPr/>
          <p:nvPr/>
        </p:nvSpPr>
        <p:spPr>
          <a:xfrm>
            <a:off x="5529143" y="9629052"/>
            <a:ext cx="13997722" cy="3451947"/>
          </a:xfrm>
          <a:prstGeom prst="rect">
            <a:avLst/>
          </a:prstGeom>
          <a:noFill/>
          <a:ln w="2540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46B9629-137B-227E-F592-F60A915CFEE5}"/>
              </a:ext>
            </a:extLst>
          </p:cNvPr>
          <p:cNvSpPr txBox="1"/>
          <p:nvPr/>
        </p:nvSpPr>
        <p:spPr>
          <a:xfrm>
            <a:off x="14283690" y="8536307"/>
            <a:ext cx="731806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4000" dirty="0"/>
              <a:t>Distribution Transformation</a:t>
            </a:r>
            <a:endParaRPr kumimoji="0" lang="zh-TW" altLang="en-US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94137883"/>
      </p:ext>
    </p:extLst>
  </p:cSld>
  <p:clrMapOvr>
    <a:masterClrMapping/>
  </p:clrMapOvr>
  <p:transition spd="med" advTm="50908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7C4D8D-6821-C4DA-80EC-F1C9C061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Method</a:t>
            </a:r>
            <a:endParaRPr kumimoji="1"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0C50247-1DC2-9F32-E531-B5FD01F629D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zh-TW" dirty="0"/>
              <a:t>Decoder: normalizing flow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">
                <a:extLst>
                  <a:ext uri="{FF2B5EF4-FFF2-40B4-BE49-F238E27FC236}">
                    <a16:creationId xmlns:a16="http://schemas.microsoft.com/office/drawing/2014/main" id="{E3E3D335-6F4E-9FD1-DD12-2DF8F28250EC}"/>
                  </a:ext>
                </a:extLst>
              </p:cNvPr>
              <p:cNvSpPr txBox="1"/>
              <p:nvPr/>
            </p:nvSpPr>
            <p:spPr>
              <a:xfrm>
                <a:off x="1170705" y="5785105"/>
                <a:ext cx="8061759" cy="8412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40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ar-AE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ar-AE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ar-AE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∘</m:t>
                      </m:r>
                      <m:sSub>
                        <m:sSubPr>
                          <m:ctrlP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ar-AE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∘...∘</m:t>
                      </m:r>
                      <m:sSub>
                        <m:sSubPr>
                          <m:ctrlP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ar-AE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5" name="文字">
                <a:extLst>
                  <a:ext uri="{FF2B5EF4-FFF2-40B4-BE49-F238E27FC236}">
                    <a16:creationId xmlns:a16="http://schemas.microsoft.com/office/drawing/2014/main" id="{E3E3D335-6F4E-9FD1-DD12-2DF8F2825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705" y="5785105"/>
                <a:ext cx="8061759" cy="841256"/>
              </a:xfrm>
              <a:prstGeom prst="rect">
                <a:avLst/>
              </a:prstGeom>
              <a:blipFill>
                <a:blip r:embed="rId3"/>
                <a:stretch>
                  <a:fillRect l="-1572" r="-314" b="-2835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投影片編號版面配置區 15">
            <a:extLst>
              <a:ext uri="{FF2B5EF4-FFF2-40B4-BE49-F238E27FC236}">
                <a16:creationId xmlns:a16="http://schemas.microsoft.com/office/drawing/2014/main" id="{690C0126-A343-DA1C-B8CC-9B2C76F95B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11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FA35320-3B84-56CA-C13B-CC53C6F6F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68" y="3806124"/>
            <a:ext cx="13691963" cy="75369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Multivariate Gaussian distribution">
                <a:extLst>
                  <a:ext uri="{FF2B5EF4-FFF2-40B4-BE49-F238E27FC236}">
                    <a16:creationId xmlns:a16="http://schemas.microsoft.com/office/drawing/2014/main" id="{74E4A710-91A1-C7F3-7E39-A950C84B32C8}"/>
                  </a:ext>
                </a:extLst>
              </p:cNvPr>
              <p:cNvSpPr txBox="1"/>
              <p:nvPr/>
            </p:nvSpPr>
            <p:spPr>
              <a:xfrm>
                <a:off x="1170705" y="4261621"/>
                <a:ext cx="7750520" cy="145680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4000"/>
                </a:pPr>
                <a:r>
                  <a:rPr lang="en" dirty="0">
                    <a:solidFill>
                      <a:srgbClr val="000000"/>
                    </a:solidFill>
                  </a:rPr>
                  <a:t>Multivariate Gaussian distribution</a:t>
                </a:r>
              </a:p>
              <a:p>
                <a:pPr algn="l">
                  <a:defRPr sz="4000"/>
                </a:pPr>
                <a:r>
                  <a:rPr lang="en" dirty="0"/>
                  <a:t> </a:t>
                </a:r>
                <a14:m>
                  <m:oMath xmlns:m="http://schemas.openxmlformats.org/officeDocument/2006/math">
                    <m:r>
                      <a:rPr lang="e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(0,1</m:t>
                    </m:r>
                    <m:sSup>
                      <m:sSupPr>
                        <m:ctrlP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ar-AE" sz="4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Multivariate Gaussian distribution">
                <a:extLst>
                  <a:ext uri="{FF2B5EF4-FFF2-40B4-BE49-F238E27FC236}">
                    <a16:creationId xmlns:a16="http://schemas.microsoft.com/office/drawing/2014/main" id="{74E4A710-91A1-C7F3-7E39-A950C84B3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705" y="4261621"/>
                <a:ext cx="7750520" cy="1456809"/>
              </a:xfrm>
              <a:prstGeom prst="rect">
                <a:avLst/>
              </a:prstGeom>
              <a:blipFill>
                <a:blip r:embed="rId5"/>
                <a:stretch>
                  <a:fillRect l="-2946" t="-6897" r="-2782" b="-1551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4906533"/>
      </p:ext>
    </p:extLst>
  </p:cSld>
  <p:clrMapOvr>
    <a:masterClrMapping/>
  </p:clrMapOvr>
  <p:transition spd="med" advTm="3768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4B91AD-03F7-F723-46C4-5C76561B4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Result</a:t>
            </a:r>
            <a:endParaRPr kumimoji="1"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217C943-19AF-280C-EF2B-E6BB699C57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zh-TW" dirty="0"/>
              <a:t>Simulated BNS event</a:t>
            </a:r>
            <a:endParaRPr kumimoji="1"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96DF853-1386-ABF2-D74C-65CE56D36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830" y="3957379"/>
            <a:ext cx="13083284" cy="9422677"/>
          </a:xfrm>
          <a:prstGeom prst="rect">
            <a:avLst/>
          </a:prstGeom>
        </p:spPr>
      </p:pic>
      <p:sp>
        <p:nvSpPr>
          <p:cNvPr id="13" name="投影片編號版面配置區 12">
            <a:extLst>
              <a:ext uri="{FF2B5EF4-FFF2-40B4-BE49-F238E27FC236}">
                <a16:creationId xmlns:a16="http://schemas.microsoft.com/office/drawing/2014/main" id="{CACD5BD5-BBFD-106D-7874-11D01422138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12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E37C2AF-750F-EC05-85F7-5B51D06D1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39" y="3188302"/>
            <a:ext cx="10156291" cy="1039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81477"/>
      </p:ext>
    </p:extLst>
  </p:cSld>
  <p:clrMapOvr>
    <a:masterClrMapping/>
  </p:clrMapOvr>
  <p:transition spd="med" advTm="210558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31F764-89E8-73A5-664D-5C5B8C3EB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Summary &amp; Future work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F8197D8-E9BA-5ADF-C60D-357D19E3A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2512663"/>
            <a:ext cx="21971000" cy="9991853"/>
          </a:xfrm>
        </p:spPr>
        <p:txBody>
          <a:bodyPr/>
          <a:lstStyle/>
          <a:p>
            <a:r>
              <a:rPr kumimoji="1" lang="en-US" altLang="zh-TW" dirty="0"/>
              <a:t>The machine learning method can achieve the low-latency search</a:t>
            </a:r>
          </a:p>
          <a:p>
            <a:r>
              <a:rPr kumimoji="1" lang="en-US" altLang="zh-TW" dirty="0"/>
              <a:t>Problem:</a:t>
            </a:r>
            <a:br>
              <a:rPr kumimoji="1" lang="en-US" altLang="zh-TW" dirty="0"/>
            </a:br>
            <a:r>
              <a:rPr kumimoji="1" lang="en-US" altLang="zh-TW" dirty="0"/>
              <a:t>Bias in low credible intervals: uncertainty of distribution is too small</a:t>
            </a:r>
            <a:br>
              <a:rPr kumimoji="1" lang="en-US" altLang="zh-TW" dirty="0"/>
            </a:br>
            <a:r>
              <a:rPr kumimoji="1" lang="en-US" altLang="zh-TW" dirty="0"/>
              <a:t>	Tune the parameter of the model</a:t>
            </a:r>
            <a:br>
              <a:rPr kumimoji="1" lang="en-US" altLang="zh-TW" dirty="0"/>
            </a:br>
            <a:r>
              <a:rPr kumimoji="1" lang="en-US" altLang="zh-TW" dirty="0"/>
              <a:t>	Modify model architecture</a:t>
            </a:r>
            <a:br>
              <a:rPr kumimoji="1" lang="en-US" altLang="zh-TW" dirty="0"/>
            </a:br>
            <a:r>
              <a:rPr kumimoji="1" lang="en-US" altLang="zh-TW" dirty="0"/>
              <a:t>	Change loss function</a:t>
            </a:r>
          </a:p>
          <a:p>
            <a:r>
              <a:rPr kumimoji="1" lang="en-US" altLang="zh-TW" dirty="0"/>
              <a:t>Future work:</a:t>
            </a:r>
            <a:br>
              <a:rPr kumimoji="1" lang="en-US" altLang="zh-TW" dirty="0"/>
            </a:br>
            <a:r>
              <a:rPr kumimoji="1" lang="en-US" altLang="zh-TW" dirty="0"/>
              <a:t>	Get a good result on GW170817</a:t>
            </a:r>
            <a:br>
              <a:rPr kumimoji="1" lang="en-US" altLang="zh-TW" dirty="0"/>
            </a:br>
            <a:r>
              <a:rPr kumimoji="1" lang="en-US" altLang="zh-TW" dirty="0"/>
              <a:t>	Increase more detector</a:t>
            </a:r>
            <a:br>
              <a:rPr kumimoji="1" lang="en-US" altLang="zh-TW" dirty="0"/>
            </a:br>
            <a:r>
              <a:rPr kumimoji="1" lang="en-US" altLang="zh-TW" dirty="0"/>
              <a:t>	Negative latency search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3ED754B-F22E-86A9-BDF0-6269E83681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7509243"/>
      </p:ext>
    </p:extLst>
  </p:cSld>
  <p:clrMapOvr>
    <a:masterClrMapping/>
  </p:clrMapOvr>
  <p:transition spd="med" advTm="2093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D404B58-AC3B-A004-2624-586F5129D8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14</a:t>
            </a:fld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7D3328A-F3EB-AA91-97FB-C1479DBD0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730" y="0"/>
            <a:ext cx="9698539" cy="1370976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9EEF0DF-605F-4846-0C47-EE5BB115D86A}"/>
              </a:ext>
            </a:extLst>
          </p:cNvPr>
          <p:cNvSpPr txBox="1"/>
          <p:nvPr/>
        </p:nvSpPr>
        <p:spPr>
          <a:xfrm>
            <a:off x="17041269" y="259237"/>
            <a:ext cx="457200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4000" b="0" i="0" u="none" strike="noStrike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Board Number: 76</a:t>
            </a:r>
            <a:endParaRPr kumimoji="0" lang="zh-TW" altLang="en-US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27627660"/>
      </p:ext>
    </p:extLst>
  </p:cSld>
  <p:clrMapOvr>
    <a:masterClrMapping/>
  </p:clrMapOvr>
  <p:transition spd="med" advTm="554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65BF42-73EC-E1AB-C85B-B5D4E621D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err="1"/>
              <a:t>Apppendix</a:t>
            </a:r>
            <a:endParaRPr kumimoji="1"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A59EE24-F69D-DEB6-4592-B74FE9371B5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zh-TW" dirty="0"/>
              <a:t>Parameter Space</a:t>
            </a:r>
            <a:endParaRPr kumimoji="1"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9CD9C65-7A69-F021-C849-23B1CD68008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15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2B6A09F-61A1-4964-82F1-ECFFDDEA5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612" y="3778140"/>
            <a:ext cx="10826887" cy="88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1086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46A85B-95AB-3566-AF73-635FC90C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>
                <a:latin typeface="Arial Rounded MT Bold" panose="020F0704030504030204" pitchFamily="34" charset="0"/>
              </a:rPr>
              <a:t>Outline</a:t>
            </a:r>
            <a:endParaRPr kumimoji="1" lang="zh-TW" altLang="en-US" dirty="0">
              <a:latin typeface="Arial Rounded MT Bold" panose="020F0704030504030204" pitchFamily="34" charset="0"/>
            </a:endParaRP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022D3F0-3EB2-121D-48D8-AE4572503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2954962"/>
            <a:ext cx="21971000" cy="8256012"/>
          </a:xfrm>
        </p:spPr>
        <p:txBody>
          <a:bodyPr/>
          <a:lstStyle/>
          <a:p>
            <a:r>
              <a:rPr kumimoji="1" lang="en-US" altLang="zh-TW" dirty="0">
                <a:latin typeface="Arial Rounded MT Bold" panose="020F0704030504030204" pitchFamily="34" charset="0"/>
              </a:rPr>
              <a:t>Multi-Messenger Astronomy </a:t>
            </a:r>
          </a:p>
          <a:p>
            <a:r>
              <a:rPr kumimoji="1" lang="en-US" altLang="zh-TW" dirty="0">
                <a:latin typeface="Arial Rounded MT Bold" panose="020F0704030504030204" pitchFamily="34" charset="0"/>
              </a:rPr>
              <a:t>Data Generation </a:t>
            </a:r>
          </a:p>
          <a:p>
            <a:r>
              <a:rPr kumimoji="1" lang="en-US" altLang="zh-TW" dirty="0">
                <a:latin typeface="Arial Rounded MT Bold" panose="020F0704030504030204" pitchFamily="34" charset="0"/>
              </a:rPr>
              <a:t>Machine Learning </a:t>
            </a:r>
            <a:r>
              <a:rPr kumimoji="1" lang="en-US" altLang="zh-TW" dirty="0">
                <a:latin typeface="Arial Rounded MT Bold" panose="020F0704030504030204" pitchFamily="34" charset="0"/>
                <a:ea typeface="Heiti SC Medium" pitchFamily="2" charset="-128"/>
              </a:rPr>
              <a:t>Method</a:t>
            </a:r>
          </a:p>
          <a:p>
            <a:r>
              <a:rPr kumimoji="1" lang="en-US" altLang="zh-TW" dirty="0">
                <a:latin typeface="Arial Rounded MT Bold" panose="020F0704030504030204" pitchFamily="34" charset="0"/>
              </a:rPr>
              <a:t>Result </a:t>
            </a:r>
          </a:p>
          <a:p>
            <a:r>
              <a:rPr kumimoji="1" lang="en-US" altLang="zh-TW" dirty="0">
                <a:latin typeface="Arial Rounded MT Bold" panose="020F0704030504030204" pitchFamily="34" charset="0"/>
              </a:rPr>
              <a:t>Summary &amp; Future Work 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6B17014-C6F4-64FF-E931-9DEDC0A3E1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4096533"/>
      </p:ext>
    </p:extLst>
  </p:cSld>
  <p:clrMapOvr>
    <a:masterClrMapping/>
  </p:clrMapOvr>
  <p:transition spd="med" advTm="11557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4BC35-FB68-36EE-4AF2-78A87C334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3E7744-0EE9-E2DE-93BA-FB48FC7D5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Motivation</a:t>
            </a:r>
            <a:endParaRPr kumimoji="1"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01AD8C3-4983-9E8B-8144-41199C454BB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zh-TW" dirty="0"/>
              <a:t>Multi-Messenger Astronomy</a:t>
            </a:r>
            <a:endParaRPr kumimoji="1" lang="zh-TW" altLang="en-US" dirty="0"/>
          </a:p>
        </p:txBody>
      </p:sp>
      <p:sp>
        <p:nvSpPr>
          <p:cNvPr id="17" name="向上箭號 16">
            <a:extLst>
              <a:ext uri="{FF2B5EF4-FFF2-40B4-BE49-F238E27FC236}">
                <a16:creationId xmlns:a16="http://schemas.microsoft.com/office/drawing/2014/main" id="{832A863C-A891-7970-B15D-8331BD720970}"/>
              </a:ext>
            </a:extLst>
          </p:cNvPr>
          <p:cNvSpPr/>
          <p:nvPr/>
        </p:nvSpPr>
        <p:spPr>
          <a:xfrm rot="5400000">
            <a:off x="10951241" y="190086"/>
            <a:ext cx="757285" cy="9671798"/>
          </a:xfrm>
          <a:prstGeom prst="upArrow">
            <a:avLst>
              <a:gd name="adj1" fmla="val 32538"/>
              <a:gd name="adj2" fmla="val 74813"/>
            </a:avLst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420FDDAE-B23B-F76D-9ECF-C48C4CA8476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982045" y="11961793"/>
            <a:ext cx="368505" cy="374600"/>
          </a:xfrm>
        </p:spPr>
        <p:txBody>
          <a:bodyPr/>
          <a:lstStyle/>
          <a:p>
            <a:fld id="{86CB4B4D-7CA3-9044-876B-883B54F8677D}" type="slidenum">
              <a:rPr lang="en-US" altLang="zh-TW" smtClean="0"/>
              <a:t>3</a:t>
            </a:fld>
            <a:endParaRPr lang="zh-TW" altLang="en-US"/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4C8A967C-29D1-C831-318E-FEBA2857AAD9}"/>
              </a:ext>
            </a:extLst>
          </p:cNvPr>
          <p:cNvGrpSpPr/>
          <p:nvPr/>
        </p:nvGrpSpPr>
        <p:grpSpPr>
          <a:xfrm>
            <a:off x="2509010" y="3750781"/>
            <a:ext cx="2815441" cy="2430532"/>
            <a:chOff x="6104021" y="4021000"/>
            <a:chExt cx="2815441" cy="2430532"/>
          </a:xfrm>
        </p:grpSpPr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75E14D00-77B6-1744-F696-9A9CF35D12CD}"/>
                </a:ext>
              </a:extLst>
            </p:cNvPr>
            <p:cNvSpPr/>
            <p:nvPr/>
          </p:nvSpPr>
          <p:spPr>
            <a:xfrm>
              <a:off x="6579466" y="4247224"/>
              <a:ext cx="953311" cy="94358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AAF49515-0706-027E-3CBB-2A48EB42BBFD}"/>
                </a:ext>
              </a:extLst>
            </p:cNvPr>
            <p:cNvSpPr/>
            <p:nvPr/>
          </p:nvSpPr>
          <p:spPr>
            <a:xfrm>
              <a:off x="7504582" y="5190807"/>
              <a:ext cx="953311" cy="94358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1" name="弧形向右鍵 20">
              <a:extLst>
                <a:ext uri="{FF2B5EF4-FFF2-40B4-BE49-F238E27FC236}">
                  <a16:creationId xmlns:a16="http://schemas.microsoft.com/office/drawing/2014/main" id="{25E4E52E-B2C6-C7E6-B8F2-1DDC797FD0D6}"/>
                </a:ext>
              </a:extLst>
            </p:cNvPr>
            <p:cNvSpPr/>
            <p:nvPr/>
          </p:nvSpPr>
          <p:spPr>
            <a:xfrm rot="19795080">
              <a:off x="6104021" y="5352306"/>
              <a:ext cx="923139" cy="1099226"/>
            </a:xfrm>
            <a:prstGeom prst="curvedRightArrow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2" name="弧形向右鍵 21">
              <a:extLst>
                <a:ext uri="{FF2B5EF4-FFF2-40B4-BE49-F238E27FC236}">
                  <a16:creationId xmlns:a16="http://schemas.microsoft.com/office/drawing/2014/main" id="{2DD3C8D7-8369-AB89-2718-CCA4FFC6D043}"/>
                </a:ext>
              </a:extLst>
            </p:cNvPr>
            <p:cNvSpPr/>
            <p:nvPr/>
          </p:nvSpPr>
          <p:spPr>
            <a:xfrm rot="8331878">
              <a:off x="7996323" y="4021000"/>
              <a:ext cx="923139" cy="1099226"/>
            </a:xfrm>
            <a:prstGeom prst="curvedRightArrow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B0B183E3-38AC-4E4D-AF32-CAE0B0F2A907}"/>
              </a:ext>
            </a:extLst>
          </p:cNvPr>
          <p:cNvGrpSpPr/>
          <p:nvPr/>
        </p:nvGrpSpPr>
        <p:grpSpPr>
          <a:xfrm>
            <a:off x="16487280" y="3143579"/>
            <a:ext cx="6200003" cy="3485192"/>
            <a:chOff x="16487280" y="3079879"/>
            <a:chExt cx="6200003" cy="3485192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F3BCD474-052E-24B7-FC39-DCE98DDFE247}"/>
                </a:ext>
              </a:extLst>
            </p:cNvPr>
            <p:cNvSpPr/>
            <p:nvPr/>
          </p:nvSpPr>
          <p:spPr>
            <a:xfrm>
              <a:off x="18806321" y="4304017"/>
              <a:ext cx="953311" cy="94358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B5FA0C6A-B520-2B54-BD7E-C83DAB59DD48}"/>
                </a:ext>
              </a:extLst>
            </p:cNvPr>
            <p:cNvSpPr/>
            <p:nvPr/>
          </p:nvSpPr>
          <p:spPr>
            <a:xfrm>
              <a:off x="19241770" y="4629826"/>
              <a:ext cx="953311" cy="94358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" name="爆炸 2 25">
              <a:extLst>
                <a:ext uri="{FF2B5EF4-FFF2-40B4-BE49-F238E27FC236}">
                  <a16:creationId xmlns:a16="http://schemas.microsoft.com/office/drawing/2014/main" id="{D10B2F69-55E8-8845-913F-6B2E03D99123}"/>
                </a:ext>
              </a:extLst>
            </p:cNvPr>
            <p:cNvSpPr/>
            <p:nvPr/>
          </p:nvSpPr>
          <p:spPr>
            <a:xfrm>
              <a:off x="16487280" y="3079879"/>
              <a:ext cx="6200003" cy="3485192"/>
            </a:xfrm>
            <a:prstGeom prst="irregularSeal2">
              <a:avLst/>
            </a:prstGeom>
            <a:noFill/>
            <a:ln w="12700" cap="flat">
              <a:solidFill>
                <a:schemeClr val="accent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5" name="Picture 20" descr="super-kamiokande-3">
            <a:extLst>
              <a:ext uri="{FF2B5EF4-FFF2-40B4-BE49-F238E27FC236}">
                <a16:creationId xmlns:a16="http://schemas.microsoft.com/office/drawing/2014/main" id="{74AFF9BA-228D-8703-DF43-D71B19D82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550" y="8348468"/>
            <a:ext cx="4656028" cy="311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601FB2C8-F878-EAD4-CF1F-7AA82537B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6377" y="8387517"/>
            <a:ext cx="5387623" cy="308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群組 43">
            <a:extLst>
              <a:ext uri="{FF2B5EF4-FFF2-40B4-BE49-F238E27FC236}">
                <a16:creationId xmlns:a16="http://schemas.microsoft.com/office/drawing/2014/main" id="{52A15483-4942-9ADE-B0C3-320E699A0D12}"/>
              </a:ext>
            </a:extLst>
          </p:cNvPr>
          <p:cNvGrpSpPr/>
          <p:nvPr/>
        </p:nvGrpSpPr>
        <p:grpSpPr>
          <a:xfrm rot="18612701">
            <a:off x="3262536" y="6337050"/>
            <a:ext cx="1192656" cy="1148825"/>
            <a:chOff x="6047822" y="6708275"/>
            <a:chExt cx="1192656" cy="1148825"/>
          </a:xfrm>
        </p:grpSpPr>
        <p:cxnSp>
          <p:nvCxnSpPr>
            <p:cNvPr id="19" name="曲線接點 18">
              <a:extLst>
                <a:ext uri="{FF2B5EF4-FFF2-40B4-BE49-F238E27FC236}">
                  <a16:creationId xmlns:a16="http://schemas.microsoft.com/office/drawing/2014/main" id="{2A901AEC-D255-1AEE-361E-18D198447BB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47822" y="6708275"/>
              <a:ext cx="887856" cy="844025"/>
            </a:xfrm>
            <a:prstGeom prst="curvedConnector3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曲線接點 26">
              <a:extLst>
                <a:ext uri="{FF2B5EF4-FFF2-40B4-BE49-F238E27FC236}">
                  <a16:creationId xmlns:a16="http://schemas.microsoft.com/office/drawing/2014/main" id="{BF3533F0-DC0C-FE96-13C7-480ABB50169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200222" y="6860675"/>
              <a:ext cx="887856" cy="844025"/>
            </a:xfrm>
            <a:prstGeom prst="curvedConnector3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曲線接點 27">
              <a:extLst>
                <a:ext uri="{FF2B5EF4-FFF2-40B4-BE49-F238E27FC236}">
                  <a16:creationId xmlns:a16="http://schemas.microsoft.com/office/drawing/2014/main" id="{A278D0A4-EEBC-60B7-63ED-FAF248BC6CF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352622" y="7013075"/>
              <a:ext cx="887856" cy="844025"/>
            </a:xfrm>
            <a:prstGeom prst="curvedConnector3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B9B55233-3E4F-F68F-B46D-053BD1B35634}"/>
              </a:ext>
            </a:extLst>
          </p:cNvPr>
          <p:cNvGrpSpPr/>
          <p:nvPr/>
        </p:nvGrpSpPr>
        <p:grpSpPr>
          <a:xfrm>
            <a:off x="16165783" y="6841180"/>
            <a:ext cx="1192656" cy="1148825"/>
            <a:chOff x="15689279" y="7828808"/>
            <a:chExt cx="1192656" cy="1148825"/>
          </a:xfrm>
        </p:grpSpPr>
        <p:cxnSp>
          <p:nvCxnSpPr>
            <p:cNvPr id="32" name="曲線接點 31">
              <a:extLst>
                <a:ext uri="{FF2B5EF4-FFF2-40B4-BE49-F238E27FC236}">
                  <a16:creationId xmlns:a16="http://schemas.microsoft.com/office/drawing/2014/main" id="{FC18428A-7518-CFC4-010C-A71403765C7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5689279" y="7828808"/>
              <a:ext cx="887856" cy="844025"/>
            </a:xfrm>
            <a:prstGeom prst="curvedConnector3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曲線接點 32">
              <a:extLst>
                <a:ext uri="{FF2B5EF4-FFF2-40B4-BE49-F238E27FC236}">
                  <a16:creationId xmlns:a16="http://schemas.microsoft.com/office/drawing/2014/main" id="{A07F0BB1-BC30-D35F-7CE3-91276ADF526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5841679" y="7981208"/>
              <a:ext cx="887856" cy="844025"/>
            </a:xfrm>
            <a:prstGeom prst="curvedConnector3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" name="曲線接點 33">
              <a:extLst>
                <a:ext uri="{FF2B5EF4-FFF2-40B4-BE49-F238E27FC236}">
                  <a16:creationId xmlns:a16="http://schemas.microsoft.com/office/drawing/2014/main" id="{75472B42-B479-112B-73A3-0CB733B583C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5994079" y="8133608"/>
              <a:ext cx="887856" cy="844025"/>
            </a:xfrm>
            <a:prstGeom prst="curvedConnector3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1EFE0C3C-8710-D2C1-5F29-CDE17FC3E67F}"/>
              </a:ext>
            </a:extLst>
          </p:cNvPr>
          <p:cNvSpPr txBox="1"/>
          <p:nvPr/>
        </p:nvSpPr>
        <p:spPr>
          <a:xfrm>
            <a:off x="3887133" y="6550309"/>
            <a:ext cx="265601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Gravitational Wave</a:t>
            </a:r>
            <a:endParaRPr kumimoji="0" lang="zh-TW" altLang="en-US" sz="24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CE55C9C1-53ED-6B0A-B148-B3981CDCA807}"/>
              </a:ext>
            </a:extLst>
          </p:cNvPr>
          <p:cNvSpPr txBox="1"/>
          <p:nvPr/>
        </p:nvSpPr>
        <p:spPr>
          <a:xfrm>
            <a:off x="14836870" y="6970694"/>
            <a:ext cx="166443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Neutrino</a:t>
            </a:r>
            <a:endParaRPr kumimoji="0" lang="zh-TW" altLang="en-US" sz="24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7BA6F10F-2EF7-166E-681A-11BCD5FA652D}"/>
              </a:ext>
            </a:extLst>
          </p:cNvPr>
          <p:cNvSpPr txBox="1"/>
          <p:nvPr/>
        </p:nvSpPr>
        <p:spPr>
          <a:xfrm>
            <a:off x="19639616" y="6993580"/>
            <a:ext cx="239814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EM wave</a:t>
            </a:r>
            <a:endParaRPr kumimoji="0" lang="zh-TW" altLang="en-US" sz="24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787FD303-FDD5-E982-18EB-25F161DF76C7}"/>
              </a:ext>
            </a:extLst>
          </p:cNvPr>
          <p:cNvGrpSpPr/>
          <p:nvPr/>
        </p:nvGrpSpPr>
        <p:grpSpPr>
          <a:xfrm rot="16622859">
            <a:off x="19043288" y="6867868"/>
            <a:ext cx="1192656" cy="1148825"/>
            <a:chOff x="15689279" y="7828808"/>
            <a:chExt cx="1192656" cy="1148825"/>
          </a:xfrm>
        </p:grpSpPr>
        <p:cxnSp>
          <p:nvCxnSpPr>
            <p:cNvPr id="50" name="曲線接點 49">
              <a:extLst>
                <a:ext uri="{FF2B5EF4-FFF2-40B4-BE49-F238E27FC236}">
                  <a16:creationId xmlns:a16="http://schemas.microsoft.com/office/drawing/2014/main" id="{F7063220-9B09-0B8F-316B-523C2483A24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5689279" y="7828808"/>
              <a:ext cx="887856" cy="844025"/>
            </a:xfrm>
            <a:prstGeom prst="curvedConnector3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1" name="曲線接點 50">
              <a:extLst>
                <a:ext uri="{FF2B5EF4-FFF2-40B4-BE49-F238E27FC236}">
                  <a16:creationId xmlns:a16="http://schemas.microsoft.com/office/drawing/2014/main" id="{FF2E27BA-AA23-DE92-AD2B-A260B4A973A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5841679" y="7981208"/>
              <a:ext cx="887856" cy="844025"/>
            </a:xfrm>
            <a:prstGeom prst="curvedConnector3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2" name="曲線接點 51">
              <a:extLst>
                <a:ext uri="{FF2B5EF4-FFF2-40B4-BE49-F238E27FC236}">
                  <a16:creationId xmlns:a16="http://schemas.microsoft.com/office/drawing/2014/main" id="{677ED2BF-1992-6684-13AF-0F99048C3B5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5994079" y="8133608"/>
              <a:ext cx="887856" cy="844025"/>
            </a:xfrm>
            <a:prstGeom prst="curvedConnector3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53" name="圖片 52">
            <a:extLst>
              <a:ext uri="{FF2B5EF4-FFF2-40B4-BE49-F238E27FC236}">
                <a16:creationId xmlns:a16="http://schemas.microsoft.com/office/drawing/2014/main" id="{3BE66BD4-014B-57AA-A8CF-1303FEC71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8600" y="8162058"/>
            <a:ext cx="6288562" cy="351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95339"/>
      </p:ext>
    </p:extLst>
  </p:cSld>
  <p:clrMapOvr>
    <a:masterClrMapping/>
  </p:clrMapOvr>
  <p:transition spd="med" advTm="92976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6896DC-1AAD-792D-0CED-1901E351F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GW-</a:t>
            </a:r>
            <a:r>
              <a:rPr kumimoji="1" lang="en-US" altLang="zh-TW" dirty="0" err="1"/>
              <a:t>SkyLocator</a:t>
            </a:r>
            <a:endParaRPr kumimoji="1"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327717F-C4E0-D957-875C-D51214E86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9269" y="2790367"/>
            <a:ext cx="6816184" cy="3550096"/>
          </a:xfrm>
          <a:prstGeom prst="rect">
            <a:avLst/>
          </a:prstGeom>
        </p:spPr>
      </p:pic>
      <p:sp>
        <p:nvSpPr>
          <p:cNvPr id="24" name="向下箭號 23">
            <a:extLst>
              <a:ext uri="{FF2B5EF4-FFF2-40B4-BE49-F238E27FC236}">
                <a16:creationId xmlns:a16="http://schemas.microsoft.com/office/drawing/2014/main" id="{4CA06629-77B7-83D5-3BD7-C730DDCFD64E}"/>
              </a:ext>
            </a:extLst>
          </p:cNvPr>
          <p:cNvSpPr/>
          <p:nvPr/>
        </p:nvSpPr>
        <p:spPr>
          <a:xfrm rot="13762946">
            <a:off x="7733153" y="6623085"/>
            <a:ext cx="775252" cy="1610301"/>
          </a:xfrm>
          <a:prstGeom prst="downArrow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向下箭號 24">
            <a:extLst>
              <a:ext uri="{FF2B5EF4-FFF2-40B4-BE49-F238E27FC236}">
                <a16:creationId xmlns:a16="http://schemas.microsoft.com/office/drawing/2014/main" id="{B2833645-BBA1-1FE0-0082-505373C28738}"/>
              </a:ext>
            </a:extLst>
          </p:cNvPr>
          <p:cNvSpPr/>
          <p:nvPr/>
        </p:nvSpPr>
        <p:spPr>
          <a:xfrm rot="19011966">
            <a:off x="14035869" y="6720810"/>
            <a:ext cx="775252" cy="1610301"/>
          </a:xfrm>
          <a:prstGeom prst="downArrow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向下箭號 25">
            <a:extLst>
              <a:ext uri="{FF2B5EF4-FFF2-40B4-BE49-F238E27FC236}">
                <a16:creationId xmlns:a16="http://schemas.microsoft.com/office/drawing/2014/main" id="{71FFCC73-BA5B-4B1F-1E3A-D6974EA0DE45}"/>
              </a:ext>
            </a:extLst>
          </p:cNvPr>
          <p:cNvSpPr/>
          <p:nvPr/>
        </p:nvSpPr>
        <p:spPr>
          <a:xfrm rot="13306178">
            <a:off x="18219970" y="6597295"/>
            <a:ext cx="775252" cy="1610301"/>
          </a:xfrm>
          <a:prstGeom prst="downArrow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投影片編號版面配置區 26">
            <a:extLst>
              <a:ext uri="{FF2B5EF4-FFF2-40B4-BE49-F238E27FC236}">
                <a16:creationId xmlns:a16="http://schemas.microsoft.com/office/drawing/2014/main" id="{73D39756-6AC0-1DFE-F630-26AEF4D95D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</a:t>
            </a:fld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4559B830-AE2B-D253-E223-51426B88A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4409" y="2790367"/>
            <a:ext cx="4810000" cy="3791214"/>
          </a:xfrm>
          <a:prstGeom prst="rect">
            <a:avLst/>
          </a:prstGeom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id="{A92E56DD-9F72-2072-8A15-F9F40AE3142E}"/>
              </a:ext>
            </a:extLst>
          </p:cNvPr>
          <p:cNvGrpSpPr/>
          <p:nvPr/>
        </p:nvGrpSpPr>
        <p:grpSpPr>
          <a:xfrm>
            <a:off x="1619995" y="3203049"/>
            <a:ext cx="2815441" cy="2430532"/>
            <a:chOff x="6104021" y="4021000"/>
            <a:chExt cx="2815441" cy="2430532"/>
          </a:xfrm>
        </p:grpSpPr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DEC42C9E-5924-38D8-0AB5-277A03CA589A}"/>
                </a:ext>
              </a:extLst>
            </p:cNvPr>
            <p:cNvSpPr/>
            <p:nvPr/>
          </p:nvSpPr>
          <p:spPr>
            <a:xfrm>
              <a:off x="6579466" y="4247224"/>
              <a:ext cx="953311" cy="94358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054FC1B4-C7C3-E990-D756-82AEC776ABF6}"/>
                </a:ext>
              </a:extLst>
            </p:cNvPr>
            <p:cNvSpPr/>
            <p:nvPr/>
          </p:nvSpPr>
          <p:spPr>
            <a:xfrm>
              <a:off x="7504582" y="5190807"/>
              <a:ext cx="953311" cy="94358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1" name="弧形向右鍵 40">
              <a:extLst>
                <a:ext uri="{FF2B5EF4-FFF2-40B4-BE49-F238E27FC236}">
                  <a16:creationId xmlns:a16="http://schemas.microsoft.com/office/drawing/2014/main" id="{FD7332E6-DE68-3625-E47A-C15984DDEFEC}"/>
                </a:ext>
              </a:extLst>
            </p:cNvPr>
            <p:cNvSpPr/>
            <p:nvPr/>
          </p:nvSpPr>
          <p:spPr>
            <a:xfrm rot="19795080">
              <a:off x="6104021" y="5352306"/>
              <a:ext cx="923139" cy="1099226"/>
            </a:xfrm>
            <a:prstGeom prst="curvedRightArrow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2" name="弧形向右鍵 41">
              <a:extLst>
                <a:ext uri="{FF2B5EF4-FFF2-40B4-BE49-F238E27FC236}">
                  <a16:creationId xmlns:a16="http://schemas.microsoft.com/office/drawing/2014/main" id="{8111BCA8-D56D-E99E-75B7-A4D96546E6CC}"/>
                </a:ext>
              </a:extLst>
            </p:cNvPr>
            <p:cNvSpPr/>
            <p:nvPr/>
          </p:nvSpPr>
          <p:spPr>
            <a:xfrm rot="8331878">
              <a:off x="7996323" y="4021000"/>
              <a:ext cx="923139" cy="1099226"/>
            </a:xfrm>
            <a:prstGeom prst="curvedRightArrow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17D4F2FF-F093-74CD-1879-6D251F473EA0}"/>
              </a:ext>
            </a:extLst>
          </p:cNvPr>
          <p:cNvGrpSpPr/>
          <p:nvPr/>
        </p:nvGrpSpPr>
        <p:grpSpPr>
          <a:xfrm rot="17183002">
            <a:off x="3135464" y="6098960"/>
            <a:ext cx="1192656" cy="1148825"/>
            <a:chOff x="6047822" y="6708275"/>
            <a:chExt cx="1192656" cy="1148825"/>
          </a:xfrm>
        </p:grpSpPr>
        <p:cxnSp>
          <p:nvCxnSpPr>
            <p:cNvPr id="44" name="曲線接點 43">
              <a:extLst>
                <a:ext uri="{FF2B5EF4-FFF2-40B4-BE49-F238E27FC236}">
                  <a16:creationId xmlns:a16="http://schemas.microsoft.com/office/drawing/2014/main" id="{D7A89256-B67F-47A1-8E52-9C99DC3D765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47822" y="6708275"/>
              <a:ext cx="887856" cy="844025"/>
            </a:xfrm>
            <a:prstGeom prst="curvedConnector3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5" name="曲線接點 44">
              <a:extLst>
                <a:ext uri="{FF2B5EF4-FFF2-40B4-BE49-F238E27FC236}">
                  <a16:creationId xmlns:a16="http://schemas.microsoft.com/office/drawing/2014/main" id="{A385EFA9-2A91-4C2F-EA47-D0BC359AF762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200222" y="6860675"/>
              <a:ext cx="887856" cy="844025"/>
            </a:xfrm>
            <a:prstGeom prst="curvedConnector3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曲線接點 45">
              <a:extLst>
                <a:ext uri="{FF2B5EF4-FFF2-40B4-BE49-F238E27FC236}">
                  <a16:creationId xmlns:a16="http://schemas.microsoft.com/office/drawing/2014/main" id="{695C8BDA-F31D-4183-99E8-5E07B4F79522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352622" y="7013075"/>
              <a:ext cx="887856" cy="844025"/>
            </a:xfrm>
            <a:prstGeom prst="curvedConnector3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15406B27-D42B-620F-13C3-253F8AD66AFE}"/>
              </a:ext>
            </a:extLst>
          </p:cNvPr>
          <p:cNvSpPr txBox="1"/>
          <p:nvPr/>
        </p:nvSpPr>
        <p:spPr>
          <a:xfrm>
            <a:off x="3731792" y="6122600"/>
            <a:ext cx="265601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Gravitational Wave</a:t>
            </a:r>
            <a:endParaRPr kumimoji="0" lang="zh-TW" altLang="en-US" sz="24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53102AF6-2A9C-7CF5-3285-EA5496252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425" y="7845325"/>
            <a:ext cx="6288562" cy="3519948"/>
          </a:xfrm>
          <a:prstGeom prst="rect">
            <a:avLst/>
          </a:prstGeom>
        </p:spPr>
      </p:pic>
      <p:sp>
        <p:nvSpPr>
          <p:cNvPr id="3" name="圓角矩形 2">
            <a:extLst>
              <a:ext uri="{FF2B5EF4-FFF2-40B4-BE49-F238E27FC236}">
                <a16:creationId xmlns:a16="http://schemas.microsoft.com/office/drawing/2014/main" id="{7B227844-8AFC-4762-040E-4B59D67AA860}"/>
              </a:ext>
            </a:extLst>
          </p:cNvPr>
          <p:cNvSpPr/>
          <p:nvPr/>
        </p:nvSpPr>
        <p:spPr>
          <a:xfrm>
            <a:off x="13590135" y="8355708"/>
            <a:ext cx="6288562" cy="1475581"/>
          </a:xfrm>
          <a:prstGeom prst="roundRect">
            <a:avLst/>
          </a:prstGeom>
          <a:solidFill>
            <a:srgbClr val="797E9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Rapid Parameters </a:t>
            </a:r>
            <a:r>
              <a:rPr lang="en-US" altLang="zh-TW" sz="40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E</a:t>
            </a:r>
            <a:r>
              <a:rPr kumimoji="0" lang="en-US" altLang="zh-TW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stimation</a:t>
            </a:r>
            <a:endParaRPr kumimoji="0" lang="zh-TW" altLang="en-US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圓角矩形 3">
            <a:extLst>
              <a:ext uri="{FF2B5EF4-FFF2-40B4-BE49-F238E27FC236}">
                <a16:creationId xmlns:a16="http://schemas.microsoft.com/office/drawing/2014/main" id="{34296329-960B-3927-726D-4FD9B381F7A0}"/>
              </a:ext>
            </a:extLst>
          </p:cNvPr>
          <p:cNvSpPr/>
          <p:nvPr/>
        </p:nvSpPr>
        <p:spPr>
          <a:xfrm>
            <a:off x="12094272" y="10253932"/>
            <a:ext cx="3927743" cy="1475999"/>
          </a:xfrm>
          <a:prstGeom prst="roundRect">
            <a:avLst/>
          </a:prstGeom>
          <a:solidFill>
            <a:srgbClr val="797E9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4000" dirty="0" err="1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Bayestar</a:t>
            </a:r>
            <a:endParaRPr kumimoji="0" lang="zh-TW" altLang="en-US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圓角矩形 4">
            <a:extLst>
              <a:ext uri="{FF2B5EF4-FFF2-40B4-BE49-F238E27FC236}">
                <a16:creationId xmlns:a16="http://schemas.microsoft.com/office/drawing/2014/main" id="{48092A42-44A1-E285-9757-37CB937B78BC}"/>
              </a:ext>
            </a:extLst>
          </p:cNvPr>
          <p:cNvSpPr/>
          <p:nvPr/>
        </p:nvSpPr>
        <p:spPr>
          <a:xfrm>
            <a:off x="16643724" y="10231813"/>
            <a:ext cx="5268350" cy="1475581"/>
          </a:xfrm>
          <a:prstGeom prst="roundRect">
            <a:avLst/>
          </a:prstGeom>
          <a:solidFill>
            <a:srgbClr val="797E9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4000" b="0" i="0" u="none" strike="noStrike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GW-</a:t>
            </a:r>
            <a:r>
              <a:rPr kumimoji="0" lang="en-US" altLang="zh-TW" sz="4000" b="0" i="0" u="none" strike="noStrike" cap="none" spc="0" normalizeH="0" baseline="0" dirty="0" err="1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SkyLocator</a:t>
            </a:r>
            <a:endParaRPr kumimoji="0" lang="en-US" altLang="zh-TW" sz="4000" b="0" i="0" u="none" strike="noStrike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Dingo</a:t>
            </a:r>
          </a:p>
        </p:txBody>
      </p:sp>
    </p:spTree>
    <p:extLst>
      <p:ext uri="{BB962C8B-B14F-4D97-AF65-F5344CB8AC3E}">
        <p14:creationId xmlns:p14="http://schemas.microsoft.com/office/powerpoint/2010/main" val="1981511699"/>
      </p:ext>
    </p:extLst>
  </p:cSld>
  <p:clrMapOvr>
    <a:masterClrMapping/>
  </p:clrMapOvr>
  <p:transition spd="med" advTm="10192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6CCFD-45BF-BEDB-17F8-AC840BCEA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44D98C-0AD6-1B66-1892-E367F5D53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Data generation</a:t>
            </a:r>
            <a:endParaRPr kumimoji="1" lang="zh-TW" altLang="en-US" dirty="0"/>
          </a:p>
        </p:txBody>
      </p:sp>
      <p:sp>
        <p:nvSpPr>
          <p:cNvPr id="11" name="Intrinsic parameter">
            <a:extLst>
              <a:ext uri="{FF2B5EF4-FFF2-40B4-BE49-F238E27FC236}">
                <a16:creationId xmlns:a16="http://schemas.microsoft.com/office/drawing/2014/main" id="{B655024A-BFF1-F1FC-6A6A-00DDBEB4670D}"/>
              </a:ext>
            </a:extLst>
          </p:cNvPr>
          <p:cNvSpPr/>
          <p:nvPr/>
        </p:nvSpPr>
        <p:spPr>
          <a:xfrm>
            <a:off x="5306378" y="2512663"/>
            <a:ext cx="2895081" cy="1696646"/>
          </a:xfrm>
          <a:prstGeom prst="roundRect">
            <a:avLst>
              <a:gd name="adj" fmla="val 15000"/>
            </a:avLst>
          </a:prstGeom>
          <a:solidFill>
            <a:schemeClr val="accent1">
              <a:lumOff val="16847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Time domain CBC waveform</a:t>
            </a:r>
            <a:endParaRPr dirty="0"/>
          </a:p>
        </p:txBody>
      </p:sp>
      <p:sp>
        <p:nvSpPr>
          <p:cNvPr id="12" name="Intrinsic parameter">
            <a:extLst>
              <a:ext uri="{FF2B5EF4-FFF2-40B4-BE49-F238E27FC236}">
                <a16:creationId xmlns:a16="http://schemas.microsoft.com/office/drawing/2014/main" id="{64E6F37E-AE86-E8C0-30A3-F7FA8D801AA9}"/>
              </a:ext>
            </a:extLst>
          </p:cNvPr>
          <p:cNvSpPr/>
          <p:nvPr/>
        </p:nvSpPr>
        <p:spPr>
          <a:xfrm>
            <a:off x="5306376" y="4686545"/>
            <a:ext cx="2895083" cy="1270001"/>
          </a:xfrm>
          <a:prstGeom prst="roundRect">
            <a:avLst>
              <a:gd name="adj" fmla="val 15000"/>
            </a:avLst>
          </a:prstGeom>
          <a:solidFill>
            <a:schemeClr val="accent1">
              <a:lumOff val="16847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Detector PSD</a:t>
            </a:r>
            <a:endParaRPr dirty="0"/>
          </a:p>
        </p:txBody>
      </p:sp>
      <p:cxnSp>
        <p:nvCxnSpPr>
          <p:cNvPr id="44" name="直線箭頭接點 43">
            <a:extLst>
              <a:ext uri="{FF2B5EF4-FFF2-40B4-BE49-F238E27FC236}">
                <a16:creationId xmlns:a16="http://schemas.microsoft.com/office/drawing/2014/main" id="{819D6258-B226-B76E-471D-B48131E1DA50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13915003" y="3360986"/>
            <a:ext cx="2118018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直線箭頭接點 3">
            <a:extLst>
              <a:ext uri="{FF2B5EF4-FFF2-40B4-BE49-F238E27FC236}">
                <a16:creationId xmlns:a16="http://schemas.microsoft.com/office/drawing/2014/main" id="{3BC622FF-1464-D1CA-B34E-786CBDB4CE55}"/>
              </a:ext>
            </a:extLst>
          </p:cNvPr>
          <p:cNvCxnSpPr>
            <a:cxnSpLocks/>
            <a:stCxn id="5" idx="3"/>
            <a:endCxn id="11" idx="1"/>
          </p:cNvCxnSpPr>
          <p:nvPr/>
        </p:nvCxnSpPr>
        <p:spPr>
          <a:xfrm>
            <a:off x="4388219" y="3360986"/>
            <a:ext cx="918159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Intrinsic parameter">
            <a:extLst>
              <a:ext uri="{FF2B5EF4-FFF2-40B4-BE49-F238E27FC236}">
                <a16:creationId xmlns:a16="http://schemas.microsoft.com/office/drawing/2014/main" id="{3B24A3BC-991A-3541-744E-D516E3F777FF}"/>
              </a:ext>
            </a:extLst>
          </p:cNvPr>
          <p:cNvSpPr/>
          <p:nvPr/>
        </p:nvSpPr>
        <p:spPr>
          <a:xfrm>
            <a:off x="1493138" y="2512663"/>
            <a:ext cx="2895081" cy="1696646"/>
          </a:xfrm>
          <a:prstGeom prst="roundRect">
            <a:avLst>
              <a:gd name="adj" fmla="val 15000"/>
            </a:avLst>
          </a:prstGeom>
          <a:solidFill>
            <a:schemeClr val="accent1">
              <a:lumOff val="16847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Sample parameters </a:t>
            </a:r>
            <a:endParaRPr dirty="0"/>
          </a:p>
        </p:txBody>
      </p:sp>
      <p:sp>
        <p:nvSpPr>
          <p:cNvPr id="23" name="Intrinsic parameter">
            <a:extLst>
              <a:ext uri="{FF2B5EF4-FFF2-40B4-BE49-F238E27FC236}">
                <a16:creationId xmlns:a16="http://schemas.microsoft.com/office/drawing/2014/main" id="{F4CB9CD6-42B8-594F-75A6-0B4954C43646}"/>
              </a:ext>
            </a:extLst>
          </p:cNvPr>
          <p:cNvSpPr/>
          <p:nvPr/>
        </p:nvSpPr>
        <p:spPr>
          <a:xfrm>
            <a:off x="11019922" y="2512663"/>
            <a:ext cx="2895081" cy="1696646"/>
          </a:xfrm>
          <a:prstGeom prst="roundRect">
            <a:avLst>
              <a:gd name="adj" fmla="val 15000"/>
            </a:avLst>
          </a:prstGeom>
          <a:solidFill>
            <a:schemeClr val="accent1">
              <a:lumOff val="16847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Detector waveforms</a:t>
            </a:r>
            <a:endParaRPr dirty="0"/>
          </a:p>
        </p:txBody>
      </p:sp>
      <p:cxnSp>
        <p:nvCxnSpPr>
          <p:cNvPr id="25" name="直線箭頭接點 24">
            <a:extLst>
              <a:ext uri="{FF2B5EF4-FFF2-40B4-BE49-F238E27FC236}">
                <a16:creationId xmlns:a16="http://schemas.microsoft.com/office/drawing/2014/main" id="{191DF84F-B8A9-F4AB-D316-D889F1E014EA}"/>
              </a:ext>
            </a:extLst>
          </p:cNvPr>
          <p:cNvCxnSpPr>
            <a:cxnSpLocks/>
            <a:stCxn id="11" idx="3"/>
            <a:endCxn id="23" idx="1"/>
          </p:cNvCxnSpPr>
          <p:nvPr/>
        </p:nvCxnSpPr>
        <p:spPr>
          <a:xfrm>
            <a:off x="8201459" y="3360986"/>
            <a:ext cx="2818463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92AD6E36-C257-BE11-6BDB-15BA5AA38F46}"/>
                  </a:ext>
                </a:extLst>
              </p:cNvPr>
              <p:cNvSpPr txBox="1"/>
              <p:nvPr/>
            </p:nvSpPr>
            <p:spPr>
              <a:xfrm>
                <a:off x="8844726" y="2786659"/>
                <a:ext cx="1553759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𝑃𝑟𝑜𝑗𝑒𝑐𝑡𝑖𝑜𝑛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406A70B3-853C-B7EC-A531-9E6E6591F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4726" y="2786659"/>
                <a:ext cx="1553759" cy="369332"/>
              </a:xfrm>
              <a:prstGeom prst="rect">
                <a:avLst/>
              </a:prstGeom>
              <a:blipFill>
                <a:blip r:embed="rId4"/>
                <a:stretch>
                  <a:fillRect l="-8130" r="-2439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圖片 18">
            <a:extLst>
              <a:ext uri="{FF2B5EF4-FFF2-40B4-BE49-F238E27FC236}">
                <a16:creationId xmlns:a16="http://schemas.microsoft.com/office/drawing/2014/main" id="{E277A8ED-6C59-00AB-3B83-4CD310571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6" y="6634213"/>
            <a:ext cx="7769379" cy="606458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EA9B4E4-86BB-D207-CBCE-73ACDE7D3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0541" y="6790594"/>
            <a:ext cx="7918577" cy="5838697"/>
          </a:xfrm>
          <a:prstGeom prst="rect">
            <a:avLst/>
          </a:prstGeom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215A5089-7DCF-1763-CAA9-9D666EFD89C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748FF2F-8C2B-AC2D-2D39-E5720B6344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84691" y="6746969"/>
            <a:ext cx="7408164" cy="5839073"/>
          </a:xfrm>
          <a:prstGeom prst="rect">
            <a:avLst/>
          </a:prstGeom>
        </p:spPr>
      </p:pic>
      <p:sp>
        <p:nvSpPr>
          <p:cNvPr id="9" name="Intrinsic parameter">
            <a:extLst>
              <a:ext uri="{FF2B5EF4-FFF2-40B4-BE49-F238E27FC236}">
                <a16:creationId xmlns:a16="http://schemas.microsoft.com/office/drawing/2014/main" id="{D439A94A-35B1-2755-F13E-7A2FACD22F96}"/>
              </a:ext>
            </a:extLst>
          </p:cNvPr>
          <p:cNvSpPr/>
          <p:nvPr/>
        </p:nvSpPr>
        <p:spPr>
          <a:xfrm>
            <a:off x="10957189" y="4473371"/>
            <a:ext cx="2895083" cy="1695600"/>
          </a:xfrm>
          <a:prstGeom prst="roundRect">
            <a:avLst>
              <a:gd name="adj" fmla="val 15000"/>
            </a:avLst>
          </a:prstGeom>
          <a:solidFill>
            <a:schemeClr val="accent1">
              <a:lumOff val="16847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Detector background noise</a:t>
            </a:r>
            <a:endParaRPr dirty="0"/>
          </a:p>
        </p:txBody>
      </p:sp>
      <p:sp>
        <p:nvSpPr>
          <p:cNvPr id="13" name="Template waveform">
            <a:extLst>
              <a:ext uri="{FF2B5EF4-FFF2-40B4-BE49-F238E27FC236}">
                <a16:creationId xmlns:a16="http://schemas.microsoft.com/office/drawing/2014/main" id="{8260A000-E8DA-4111-6276-CDEA0D486B83}"/>
              </a:ext>
            </a:extLst>
          </p:cNvPr>
          <p:cNvSpPr/>
          <p:nvPr/>
        </p:nvSpPr>
        <p:spPr>
          <a:xfrm>
            <a:off x="16009222" y="4439657"/>
            <a:ext cx="2895082" cy="1695600"/>
          </a:xfrm>
          <a:prstGeom prst="roundRect">
            <a:avLst>
              <a:gd name="adj" fmla="val 15000"/>
            </a:avLst>
          </a:prstGeom>
          <a:solidFill>
            <a:schemeClr val="accent1">
              <a:lumOff val="16847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Template waveform</a:t>
            </a:r>
          </a:p>
        </p:txBody>
      </p:sp>
      <p:sp>
        <p:nvSpPr>
          <p:cNvPr id="14" name="Intrinsic parameter">
            <a:extLst>
              <a:ext uri="{FF2B5EF4-FFF2-40B4-BE49-F238E27FC236}">
                <a16:creationId xmlns:a16="http://schemas.microsoft.com/office/drawing/2014/main" id="{4E3DFB14-5AA2-C4AC-BFCD-521D77EEC7FC}"/>
              </a:ext>
            </a:extLst>
          </p:cNvPr>
          <p:cNvSpPr/>
          <p:nvPr/>
        </p:nvSpPr>
        <p:spPr>
          <a:xfrm>
            <a:off x="21078577" y="2725985"/>
            <a:ext cx="2895083" cy="1270001"/>
          </a:xfrm>
          <a:prstGeom prst="roundRect">
            <a:avLst>
              <a:gd name="adj" fmla="val 15000"/>
            </a:avLst>
          </a:prstGeom>
          <a:solidFill>
            <a:schemeClr val="accent1">
              <a:lumOff val="16847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Final SNR timeseries</a:t>
            </a:r>
            <a:endParaRPr dirty="0"/>
          </a:p>
        </p:txBody>
      </p:sp>
      <p:sp>
        <p:nvSpPr>
          <p:cNvPr id="15" name="Intrinsic parameter">
            <a:extLst>
              <a:ext uri="{FF2B5EF4-FFF2-40B4-BE49-F238E27FC236}">
                <a16:creationId xmlns:a16="http://schemas.microsoft.com/office/drawing/2014/main" id="{817381E6-1384-746F-6132-FAD0857C4AA8}"/>
              </a:ext>
            </a:extLst>
          </p:cNvPr>
          <p:cNvSpPr/>
          <p:nvPr/>
        </p:nvSpPr>
        <p:spPr>
          <a:xfrm>
            <a:off x="16009221" y="2672652"/>
            <a:ext cx="2895083" cy="1270001"/>
          </a:xfrm>
          <a:prstGeom prst="roundRect">
            <a:avLst>
              <a:gd name="adj" fmla="val 15000"/>
            </a:avLst>
          </a:prstGeom>
          <a:solidFill>
            <a:schemeClr val="accent1">
              <a:lumOff val="16847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Detector strain</a:t>
            </a:r>
            <a:endParaRPr dirty="0"/>
          </a:p>
        </p:txBody>
      </p:sp>
      <p:cxnSp>
        <p:nvCxnSpPr>
          <p:cNvPr id="20" name="直線箭頭接點 19">
            <a:extLst>
              <a:ext uri="{FF2B5EF4-FFF2-40B4-BE49-F238E27FC236}">
                <a16:creationId xmlns:a16="http://schemas.microsoft.com/office/drawing/2014/main" id="{5D1BE0E9-69F2-D2EF-65B1-F0D52FA042CC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 flipV="1">
            <a:off x="8201459" y="5321171"/>
            <a:ext cx="2755730" cy="37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直線箭頭接點 20">
            <a:extLst>
              <a:ext uri="{FF2B5EF4-FFF2-40B4-BE49-F238E27FC236}">
                <a16:creationId xmlns:a16="http://schemas.microsoft.com/office/drawing/2014/main" id="{46C1D8CB-F2E1-4A95-2959-B246A2E009AA}"/>
              </a:ext>
            </a:extLst>
          </p:cNvPr>
          <p:cNvCxnSpPr>
            <a:cxnSpLocks/>
          </p:cNvCxnSpPr>
          <p:nvPr/>
        </p:nvCxnSpPr>
        <p:spPr>
          <a:xfrm>
            <a:off x="18904304" y="3303640"/>
            <a:ext cx="2118018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肘形接點 23">
            <a:extLst>
              <a:ext uri="{FF2B5EF4-FFF2-40B4-BE49-F238E27FC236}">
                <a16:creationId xmlns:a16="http://schemas.microsoft.com/office/drawing/2014/main" id="{CDB22394-5D92-527B-B2AC-C7F7B5823AAC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13852272" y="3360237"/>
            <a:ext cx="1052534" cy="1960934"/>
          </a:xfrm>
          <a:prstGeom prst="bentConnector2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肘形接點 26">
            <a:extLst>
              <a:ext uri="{FF2B5EF4-FFF2-40B4-BE49-F238E27FC236}">
                <a16:creationId xmlns:a16="http://schemas.microsoft.com/office/drawing/2014/main" id="{99630A18-2708-47F5-A610-3AD82774684C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18904304" y="3262308"/>
            <a:ext cx="1184469" cy="2025149"/>
          </a:xfrm>
          <a:prstGeom prst="bentConnector2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20503FF5-2AC0-1AA1-8BCC-AD854D82D7BF}"/>
              </a:ext>
            </a:extLst>
          </p:cNvPr>
          <p:cNvSpPr txBox="1"/>
          <p:nvPr/>
        </p:nvSpPr>
        <p:spPr>
          <a:xfrm>
            <a:off x="19383158" y="2293788"/>
            <a:ext cx="141123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Matched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filtering</a:t>
            </a:r>
            <a:endParaRPr kumimoji="0" lang="zh-TW" alt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42762121"/>
      </p:ext>
    </p:extLst>
  </p:cSld>
  <p:clrMapOvr>
    <a:masterClrMapping/>
  </p:clrMapOvr>
  <p:transition spd="med" advTm="81849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CDB246-8869-3411-BB41-125E6D107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Consistency check</a:t>
            </a:r>
            <a:endParaRPr kumimoji="1"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EB884B3-064C-FA8F-7965-CF86C99913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A015EEF-0876-C51B-32D1-212910BFB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The parameter space is the same as the prior distribution</a:t>
            </a:r>
          </a:p>
          <a:p>
            <a:r>
              <a:rPr kumimoji="1" lang="en-US" altLang="zh-TW" dirty="0"/>
              <a:t>For the larger SNR timeseries, the maximum peak is at the same time as the injection time</a:t>
            </a:r>
          </a:p>
          <a:p>
            <a:r>
              <a:rPr kumimoji="1" lang="en-US" altLang="zh-TW" dirty="0"/>
              <a:t>The time difference between different detectors is smaller than light travel time.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22AC4A6-E089-23F4-DF2E-6DAADA92C03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6799142"/>
      </p:ext>
    </p:extLst>
  </p:cSld>
  <p:clrMapOvr>
    <a:masterClrMapping/>
  </p:clrMapOvr>
  <p:transition spd="med" advTm="8089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79A9C-5E8D-56C6-11D0-2CA16D1FE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1F3A91-2137-9D23-E15E-5404982A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Method</a:t>
            </a:r>
            <a:endParaRPr kumimoji="1"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6903E1B-DA23-8AEE-03AA-AC1F4F373E7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zh-TW" dirty="0"/>
              <a:t>model Architecture</a:t>
            </a:r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A53BB02-65A2-5B99-DC1D-D6FAC629A59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7</a:t>
            </a:fld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01561A5C-8576-E4AE-40F6-8006EA9E67BA}"/>
              </a:ext>
            </a:extLst>
          </p:cNvPr>
          <p:cNvGrpSpPr/>
          <p:nvPr/>
        </p:nvGrpSpPr>
        <p:grpSpPr>
          <a:xfrm>
            <a:off x="5885150" y="1091934"/>
            <a:ext cx="12969707" cy="11544566"/>
            <a:chOff x="5620241" y="260401"/>
            <a:chExt cx="12969707" cy="11544566"/>
          </a:xfrm>
        </p:grpSpPr>
        <p:cxnSp>
          <p:nvCxnSpPr>
            <p:cNvPr id="7" name="直線箭頭接點 6">
              <a:extLst>
                <a:ext uri="{FF2B5EF4-FFF2-40B4-BE49-F238E27FC236}">
                  <a16:creationId xmlns:a16="http://schemas.microsoft.com/office/drawing/2014/main" id="{B9A04BFD-2D6F-BEE0-EB26-96D179E40A7D}"/>
                </a:ext>
              </a:extLst>
            </p:cNvPr>
            <p:cNvCxnSpPr>
              <a:cxnSpLocks/>
              <a:stCxn id="11" idx="2"/>
              <a:endCxn id="19" idx="0"/>
            </p:cNvCxnSpPr>
            <p:nvPr/>
          </p:nvCxnSpPr>
          <p:spPr>
            <a:xfrm>
              <a:off x="11462816" y="5252841"/>
              <a:ext cx="0" cy="3679951"/>
            </a:xfrm>
            <a:prstGeom prst="straightConnector1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" name="圓角矩形 7">
              <a:extLst>
                <a:ext uri="{FF2B5EF4-FFF2-40B4-BE49-F238E27FC236}">
                  <a16:creationId xmlns:a16="http://schemas.microsoft.com/office/drawing/2014/main" id="{E5B3BD9B-A05F-3846-E47D-637033C64E7E}"/>
                </a:ext>
              </a:extLst>
            </p:cNvPr>
            <p:cNvSpPr/>
            <p:nvPr/>
          </p:nvSpPr>
          <p:spPr>
            <a:xfrm>
              <a:off x="9738519" y="260401"/>
              <a:ext cx="3448594" cy="1203166"/>
            </a:xfrm>
            <a:prstGeom prst="roundRect">
              <a:avLst/>
            </a:prstGeom>
            <a:solidFill>
              <a:srgbClr val="797E9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SNR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Timeseries</a:t>
              </a:r>
              <a:endParaRPr kumimoji="0" lang="zh-TW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" name="圓角矩形 8">
              <a:extLst>
                <a:ext uri="{FF2B5EF4-FFF2-40B4-BE49-F238E27FC236}">
                  <a16:creationId xmlns:a16="http://schemas.microsoft.com/office/drawing/2014/main" id="{FB08A1B8-DD79-6466-7F5F-B107120E2183}"/>
                </a:ext>
              </a:extLst>
            </p:cNvPr>
            <p:cNvSpPr/>
            <p:nvPr/>
          </p:nvSpPr>
          <p:spPr>
            <a:xfrm>
              <a:off x="7056994" y="1949901"/>
              <a:ext cx="3448594" cy="1747996"/>
            </a:xfrm>
            <a:prstGeom prst="roundRect">
              <a:avLst/>
            </a:prstGeom>
            <a:solidFill>
              <a:srgbClr val="797E9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Real part: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Amplitude ratio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Time difference</a:t>
              </a:r>
              <a:endParaRPr kumimoji="0" lang="zh-TW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" name="圓角矩形 9">
              <a:extLst>
                <a:ext uri="{FF2B5EF4-FFF2-40B4-BE49-F238E27FC236}">
                  <a16:creationId xmlns:a16="http://schemas.microsoft.com/office/drawing/2014/main" id="{0C75220D-0AE5-4021-1FFA-3B9D02D56AA7}"/>
                </a:ext>
              </a:extLst>
            </p:cNvPr>
            <p:cNvSpPr/>
            <p:nvPr/>
          </p:nvSpPr>
          <p:spPr>
            <a:xfrm>
              <a:off x="12294484" y="1948297"/>
              <a:ext cx="3448594" cy="1749600"/>
            </a:xfrm>
            <a:prstGeom prst="roundRect">
              <a:avLst/>
            </a:prstGeom>
            <a:solidFill>
              <a:srgbClr val="797E9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Imag</a:t>
              </a: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part:</a:t>
              </a:r>
            </a:p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Phase difference</a:t>
              </a:r>
              <a:endParaRPr kumimoji="0" lang="zh-TW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A888CA4F-AA70-5143-81E8-A4CC8228EF5B}"/>
                </a:ext>
              </a:extLst>
            </p:cNvPr>
            <p:cNvSpPr/>
            <p:nvPr/>
          </p:nvSpPr>
          <p:spPr>
            <a:xfrm>
              <a:off x="9738519" y="4594505"/>
              <a:ext cx="3448594" cy="658336"/>
            </a:xfrm>
            <a:prstGeom prst="roundRect">
              <a:avLst/>
            </a:prstGeom>
            <a:solidFill>
              <a:srgbClr val="A9AB8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Dense layer</a:t>
              </a:r>
              <a:endParaRPr kumimoji="0" lang="en-US" altLang="zh-TW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" name="圓角矩形 11">
              <a:extLst>
                <a:ext uri="{FF2B5EF4-FFF2-40B4-BE49-F238E27FC236}">
                  <a16:creationId xmlns:a16="http://schemas.microsoft.com/office/drawing/2014/main" id="{443E6D7E-7A2D-563A-345C-DDFB6EE261CA}"/>
                </a:ext>
              </a:extLst>
            </p:cNvPr>
            <p:cNvSpPr/>
            <p:nvPr/>
          </p:nvSpPr>
          <p:spPr>
            <a:xfrm>
              <a:off x="9738519" y="5609929"/>
              <a:ext cx="3448594" cy="658336"/>
            </a:xfrm>
            <a:prstGeom prst="roundRect">
              <a:avLst/>
            </a:prstGeom>
            <a:solidFill>
              <a:srgbClr val="A9AB8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Dense layer</a:t>
              </a:r>
              <a:endParaRPr kumimoji="0" lang="en-US" altLang="zh-TW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圓角矩形 12">
              <a:extLst>
                <a:ext uri="{FF2B5EF4-FFF2-40B4-BE49-F238E27FC236}">
                  <a16:creationId xmlns:a16="http://schemas.microsoft.com/office/drawing/2014/main" id="{403FE407-47A2-8F29-B7C2-035F13B7D920}"/>
                </a:ext>
              </a:extLst>
            </p:cNvPr>
            <p:cNvSpPr/>
            <p:nvPr/>
          </p:nvSpPr>
          <p:spPr>
            <a:xfrm>
              <a:off x="9738519" y="6625354"/>
              <a:ext cx="3448594" cy="658336"/>
            </a:xfrm>
            <a:prstGeom prst="roundRect">
              <a:avLst/>
            </a:prstGeom>
            <a:solidFill>
              <a:srgbClr val="A9AB8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Dense layer</a:t>
              </a:r>
              <a:endParaRPr kumimoji="0" lang="en-US" altLang="zh-TW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" name="圓角矩形 13">
              <a:extLst>
                <a:ext uri="{FF2B5EF4-FFF2-40B4-BE49-F238E27FC236}">
                  <a16:creationId xmlns:a16="http://schemas.microsoft.com/office/drawing/2014/main" id="{9C84C4D2-8DEA-0B73-18EF-385CF611761F}"/>
                </a:ext>
              </a:extLst>
            </p:cNvPr>
            <p:cNvSpPr/>
            <p:nvPr/>
          </p:nvSpPr>
          <p:spPr>
            <a:xfrm>
              <a:off x="9738519" y="7575831"/>
              <a:ext cx="3448594" cy="658336"/>
            </a:xfrm>
            <a:prstGeom prst="roundRect">
              <a:avLst/>
            </a:prstGeom>
            <a:solidFill>
              <a:srgbClr val="A9AB8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Dense layer</a:t>
              </a:r>
              <a:endParaRPr kumimoji="0" lang="en-US" altLang="zh-TW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15" name="肘形接點 14">
              <a:extLst>
                <a:ext uri="{FF2B5EF4-FFF2-40B4-BE49-F238E27FC236}">
                  <a16:creationId xmlns:a16="http://schemas.microsoft.com/office/drawing/2014/main" id="{4C5655D1-7B01-D712-2BA5-85247ED18D9B}"/>
                </a:ext>
              </a:extLst>
            </p:cNvPr>
            <p:cNvCxnSpPr>
              <a:cxnSpLocks/>
              <a:stCxn id="8" idx="2"/>
              <a:endCxn id="10" idx="1"/>
            </p:cNvCxnSpPr>
            <p:nvPr/>
          </p:nvCxnSpPr>
          <p:spPr>
            <a:xfrm rot="16200000" flipH="1">
              <a:off x="11198885" y="1727498"/>
              <a:ext cx="1359530" cy="831668"/>
            </a:xfrm>
            <a:prstGeom prst="bentConnector2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肘形接點 15">
              <a:extLst>
                <a:ext uri="{FF2B5EF4-FFF2-40B4-BE49-F238E27FC236}">
                  <a16:creationId xmlns:a16="http://schemas.microsoft.com/office/drawing/2014/main" id="{44D46C2D-8A15-E48C-54D5-7320D18DBF83}"/>
                </a:ext>
              </a:extLst>
            </p:cNvPr>
            <p:cNvCxnSpPr>
              <a:cxnSpLocks/>
              <a:stCxn id="8" idx="2"/>
              <a:endCxn id="9" idx="3"/>
            </p:cNvCxnSpPr>
            <p:nvPr/>
          </p:nvCxnSpPr>
          <p:spPr>
            <a:xfrm rot="5400000">
              <a:off x="10304036" y="1665119"/>
              <a:ext cx="1360332" cy="957228"/>
            </a:xfrm>
            <a:prstGeom prst="bentConnector2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肘形接點 16">
              <a:extLst>
                <a:ext uri="{FF2B5EF4-FFF2-40B4-BE49-F238E27FC236}">
                  <a16:creationId xmlns:a16="http://schemas.microsoft.com/office/drawing/2014/main" id="{04327871-F477-135C-C424-71E7367934A2}"/>
                </a:ext>
              </a:extLst>
            </p:cNvPr>
            <p:cNvCxnSpPr>
              <a:cxnSpLocks/>
              <a:stCxn id="9" idx="2"/>
              <a:endCxn id="11" idx="0"/>
            </p:cNvCxnSpPr>
            <p:nvPr/>
          </p:nvCxnSpPr>
          <p:spPr>
            <a:xfrm rot="16200000" flipH="1">
              <a:off x="9673749" y="2805438"/>
              <a:ext cx="896608" cy="2681525"/>
            </a:xfrm>
            <a:prstGeom prst="bentConnector3">
              <a:avLst>
                <a:gd name="adj1" fmla="val 50000"/>
              </a:avLst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肘形接點 17">
              <a:extLst>
                <a:ext uri="{FF2B5EF4-FFF2-40B4-BE49-F238E27FC236}">
                  <a16:creationId xmlns:a16="http://schemas.microsoft.com/office/drawing/2014/main" id="{70EB12F8-6197-23F7-5EC3-600378793DFA}"/>
                </a:ext>
              </a:extLst>
            </p:cNvPr>
            <p:cNvCxnSpPr>
              <a:cxnSpLocks/>
              <a:stCxn id="10" idx="2"/>
              <a:endCxn id="11" idx="0"/>
            </p:cNvCxnSpPr>
            <p:nvPr/>
          </p:nvCxnSpPr>
          <p:spPr>
            <a:xfrm rot="5400000">
              <a:off x="12292495" y="2868219"/>
              <a:ext cx="896608" cy="2555965"/>
            </a:xfrm>
            <a:prstGeom prst="bentConnector3">
              <a:avLst>
                <a:gd name="adj1" fmla="val 49616"/>
              </a:avLst>
            </a:prstGeom>
            <a:noFill/>
            <a:ln w="101600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圓角矩形 18">
              <a:extLst>
                <a:ext uri="{FF2B5EF4-FFF2-40B4-BE49-F238E27FC236}">
                  <a16:creationId xmlns:a16="http://schemas.microsoft.com/office/drawing/2014/main" id="{F19D27EB-A480-A97D-C474-DCCF858ECEBA}"/>
                </a:ext>
              </a:extLst>
            </p:cNvPr>
            <p:cNvSpPr/>
            <p:nvPr/>
          </p:nvSpPr>
          <p:spPr>
            <a:xfrm>
              <a:off x="9738519" y="8932792"/>
              <a:ext cx="3448594" cy="658336"/>
            </a:xfrm>
            <a:prstGeom prst="roundRect">
              <a:avLst/>
            </a:prstGeom>
            <a:solidFill>
              <a:srgbClr val="E1C59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Feature Vector</a:t>
              </a:r>
              <a:endParaRPr kumimoji="0" lang="en-US" altLang="zh-TW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" name="圓角矩形 19">
              <a:extLst>
                <a:ext uri="{FF2B5EF4-FFF2-40B4-BE49-F238E27FC236}">
                  <a16:creationId xmlns:a16="http://schemas.microsoft.com/office/drawing/2014/main" id="{1798FDDF-88E9-4BB4-3D85-FABC9965A913}"/>
                </a:ext>
              </a:extLst>
            </p:cNvPr>
            <p:cNvSpPr/>
            <p:nvPr/>
          </p:nvSpPr>
          <p:spPr>
            <a:xfrm>
              <a:off x="9738519" y="10289753"/>
              <a:ext cx="3448594" cy="1203166"/>
            </a:xfrm>
            <a:prstGeom prst="roundRect">
              <a:avLst/>
            </a:prstGeom>
            <a:solidFill>
              <a:srgbClr val="80543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Normalizing 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flow</a:t>
              </a:r>
              <a:endParaRPr kumimoji="0" lang="zh-TW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21" name="直線箭頭接點 20">
              <a:extLst>
                <a:ext uri="{FF2B5EF4-FFF2-40B4-BE49-F238E27FC236}">
                  <a16:creationId xmlns:a16="http://schemas.microsoft.com/office/drawing/2014/main" id="{E0A50F57-3EE8-6CBC-3882-D32405CAB786}"/>
                </a:ext>
              </a:extLst>
            </p:cNvPr>
            <p:cNvCxnSpPr>
              <a:cxnSpLocks/>
              <a:stCxn id="19" idx="2"/>
              <a:endCxn id="20" idx="0"/>
            </p:cNvCxnSpPr>
            <p:nvPr/>
          </p:nvCxnSpPr>
          <p:spPr>
            <a:xfrm>
              <a:off x="11462816" y="9591128"/>
              <a:ext cx="0" cy="698625"/>
            </a:xfrm>
            <a:prstGeom prst="straightConnector1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C2756EF4-5973-32FF-C6C1-87026D2C9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10005" y="9977704"/>
              <a:ext cx="3579943" cy="1827263"/>
            </a:xfrm>
            <a:prstGeom prst="rect">
              <a:avLst/>
            </a:prstGeom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30470AF0-67DE-5005-C27D-7CB5B01CA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241" y="9976167"/>
              <a:ext cx="2393982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直線箭頭接點 23">
              <a:extLst>
                <a:ext uri="{FF2B5EF4-FFF2-40B4-BE49-F238E27FC236}">
                  <a16:creationId xmlns:a16="http://schemas.microsoft.com/office/drawing/2014/main" id="{3C98D532-0157-C333-C30E-251389A10AFB}"/>
                </a:ext>
              </a:extLst>
            </p:cNvPr>
            <p:cNvCxnSpPr>
              <a:cxnSpLocks/>
              <a:stCxn id="23" idx="3"/>
              <a:endCxn id="20" idx="1"/>
            </p:cNvCxnSpPr>
            <p:nvPr/>
          </p:nvCxnSpPr>
          <p:spPr>
            <a:xfrm>
              <a:off x="8014223" y="10890567"/>
              <a:ext cx="1724296" cy="769"/>
            </a:xfrm>
            <a:prstGeom prst="straightConnector1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直線箭頭接點 24">
              <a:extLst>
                <a:ext uri="{FF2B5EF4-FFF2-40B4-BE49-F238E27FC236}">
                  <a16:creationId xmlns:a16="http://schemas.microsoft.com/office/drawing/2014/main" id="{D8DDD56F-A431-83D1-8928-58E999C77793}"/>
                </a:ext>
              </a:extLst>
            </p:cNvPr>
            <p:cNvCxnSpPr>
              <a:stCxn id="20" idx="3"/>
              <a:endCxn id="22" idx="1"/>
            </p:cNvCxnSpPr>
            <p:nvPr/>
          </p:nvCxnSpPr>
          <p:spPr>
            <a:xfrm>
              <a:off x="13187113" y="10891336"/>
              <a:ext cx="1822892" cy="0"/>
            </a:xfrm>
            <a:prstGeom prst="straightConnector1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127369703"/>
      </p:ext>
    </p:extLst>
  </p:cSld>
  <p:clrMapOvr>
    <a:masterClrMapping/>
  </p:clrMapOvr>
  <p:transition spd="med" advTm="19132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98C21-A031-0A44-0A67-1DD2EA76A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8BC923-58D0-292D-284E-BBD594E76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Method</a:t>
            </a:r>
            <a:endParaRPr kumimoji="1"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5DFDA17-A77E-53CF-5000-89149F55F1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zh-TW" dirty="0"/>
              <a:t>model Architecture</a:t>
            </a:r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C0838FF-A484-3CB9-BFA4-55B296926C8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8</a:t>
            </a:fld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89A3017-B611-F55D-0D93-7E9260D8148B}"/>
              </a:ext>
            </a:extLst>
          </p:cNvPr>
          <p:cNvGrpSpPr/>
          <p:nvPr/>
        </p:nvGrpSpPr>
        <p:grpSpPr>
          <a:xfrm>
            <a:off x="5885150" y="1091934"/>
            <a:ext cx="12969707" cy="11544566"/>
            <a:chOff x="5620241" y="260401"/>
            <a:chExt cx="12969707" cy="11544566"/>
          </a:xfrm>
        </p:grpSpPr>
        <p:cxnSp>
          <p:nvCxnSpPr>
            <p:cNvPr id="7" name="直線箭頭接點 6">
              <a:extLst>
                <a:ext uri="{FF2B5EF4-FFF2-40B4-BE49-F238E27FC236}">
                  <a16:creationId xmlns:a16="http://schemas.microsoft.com/office/drawing/2014/main" id="{E4FC3BD5-50FF-7292-DF5F-3E2C4410B0EE}"/>
                </a:ext>
              </a:extLst>
            </p:cNvPr>
            <p:cNvCxnSpPr>
              <a:cxnSpLocks/>
              <a:stCxn id="11" idx="2"/>
              <a:endCxn id="19" idx="0"/>
            </p:cNvCxnSpPr>
            <p:nvPr/>
          </p:nvCxnSpPr>
          <p:spPr>
            <a:xfrm>
              <a:off x="11462816" y="5252841"/>
              <a:ext cx="0" cy="3679951"/>
            </a:xfrm>
            <a:prstGeom prst="straightConnector1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" name="圓角矩形 7">
              <a:extLst>
                <a:ext uri="{FF2B5EF4-FFF2-40B4-BE49-F238E27FC236}">
                  <a16:creationId xmlns:a16="http://schemas.microsoft.com/office/drawing/2014/main" id="{8EA19794-B5CE-CFF2-5D8B-4EACE8AD13C7}"/>
                </a:ext>
              </a:extLst>
            </p:cNvPr>
            <p:cNvSpPr/>
            <p:nvPr/>
          </p:nvSpPr>
          <p:spPr>
            <a:xfrm>
              <a:off x="9738519" y="260401"/>
              <a:ext cx="3448594" cy="1203166"/>
            </a:xfrm>
            <a:prstGeom prst="roundRect">
              <a:avLst/>
            </a:prstGeom>
            <a:solidFill>
              <a:srgbClr val="797E9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SNR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Timeseries</a:t>
              </a:r>
              <a:endParaRPr kumimoji="0" lang="zh-TW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" name="圓角矩形 8">
              <a:extLst>
                <a:ext uri="{FF2B5EF4-FFF2-40B4-BE49-F238E27FC236}">
                  <a16:creationId xmlns:a16="http://schemas.microsoft.com/office/drawing/2014/main" id="{44784000-C8E7-7342-C1F5-C5E59E7D053C}"/>
                </a:ext>
              </a:extLst>
            </p:cNvPr>
            <p:cNvSpPr/>
            <p:nvPr/>
          </p:nvSpPr>
          <p:spPr>
            <a:xfrm>
              <a:off x="7056994" y="1949901"/>
              <a:ext cx="3448594" cy="1747996"/>
            </a:xfrm>
            <a:prstGeom prst="roundRect">
              <a:avLst/>
            </a:prstGeom>
            <a:solidFill>
              <a:srgbClr val="797E9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Real part: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Amplitude ratio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Time difference</a:t>
              </a:r>
              <a:endParaRPr kumimoji="0" lang="zh-TW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" name="圓角矩形 9">
              <a:extLst>
                <a:ext uri="{FF2B5EF4-FFF2-40B4-BE49-F238E27FC236}">
                  <a16:creationId xmlns:a16="http://schemas.microsoft.com/office/drawing/2014/main" id="{FD5E79B5-D755-A650-DD5B-8EA5428F7A0A}"/>
                </a:ext>
              </a:extLst>
            </p:cNvPr>
            <p:cNvSpPr/>
            <p:nvPr/>
          </p:nvSpPr>
          <p:spPr>
            <a:xfrm>
              <a:off x="12294484" y="1948297"/>
              <a:ext cx="3448594" cy="1749600"/>
            </a:xfrm>
            <a:prstGeom prst="roundRect">
              <a:avLst/>
            </a:prstGeom>
            <a:solidFill>
              <a:srgbClr val="797E9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Imag</a:t>
              </a: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part:</a:t>
              </a:r>
            </a:p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Phase difference</a:t>
              </a:r>
              <a:endParaRPr kumimoji="0" lang="zh-TW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E2FED834-B76D-C59C-9CE7-30309CEBD8A3}"/>
                </a:ext>
              </a:extLst>
            </p:cNvPr>
            <p:cNvSpPr/>
            <p:nvPr/>
          </p:nvSpPr>
          <p:spPr>
            <a:xfrm>
              <a:off x="9738519" y="4594505"/>
              <a:ext cx="3448594" cy="658336"/>
            </a:xfrm>
            <a:prstGeom prst="roundRect">
              <a:avLst/>
            </a:prstGeom>
            <a:solidFill>
              <a:srgbClr val="A9AB8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Dense layer</a:t>
              </a:r>
              <a:endParaRPr kumimoji="0" lang="en-US" altLang="zh-TW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" name="圓角矩形 11">
              <a:extLst>
                <a:ext uri="{FF2B5EF4-FFF2-40B4-BE49-F238E27FC236}">
                  <a16:creationId xmlns:a16="http://schemas.microsoft.com/office/drawing/2014/main" id="{13EED1AE-05DB-20B6-4614-599331A54A97}"/>
                </a:ext>
              </a:extLst>
            </p:cNvPr>
            <p:cNvSpPr/>
            <p:nvPr/>
          </p:nvSpPr>
          <p:spPr>
            <a:xfrm>
              <a:off x="9738519" y="5609929"/>
              <a:ext cx="3448594" cy="658336"/>
            </a:xfrm>
            <a:prstGeom prst="roundRect">
              <a:avLst/>
            </a:prstGeom>
            <a:solidFill>
              <a:srgbClr val="A9AB8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Dense layer</a:t>
              </a:r>
              <a:endParaRPr kumimoji="0" lang="en-US" altLang="zh-TW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圓角矩形 12">
              <a:extLst>
                <a:ext uri="{FF2B5EF4-FFF2-40B4-BE49-F238E27FC236}">
                  <a16:creationId xmlns:a16="http://schemas.microsoft.com/office/drawing/2014/main" id="{13489C8C-706F-BFDD-1FDB-9FD1E7BB69AC}"/>
                </a:ext>
              </a:extLst>
            </p:cNvPr>
            <p:cNvSpPr/>
            <p:nvPr/>
          </p:nvSpPr>
          <p:spPr>
            <a:xfrm>
              <a:off x="9738519" y="6625354"/>
              <a:ext cx="3448594" cy="658336"/>
            </a:xfrm>
            <a:prstGeom prst="roundRect">
              <a:avLst/>
            </a:prstGeom>
            <a:solidFill>
              <a:srgbClr val="A9AB8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Dense layer</a:t>
              </a:r>
              <a:endParaRPr kumimoji="0" lang="en-US" altLang="zh-TW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" name="圓角矩形 13">
              <a:extLst>
                <a:ext uri="{FF2B5EF4-FFF2-40B4-BE49-F238E27FC236}">
                  <a16:creationId xmlns:a16="http://schemas.microsoft.com/office/drawing/2014/main" id="{254722B0-D8C7-4A8F-B625-2526FDFD5E89}"/>
                </a:ext>
              </a:extLst>
            </p:cNvPr>
            <p:cNvSpPr/>
            <p:nvPr/>
          </p:nvSpPr>
          <p:spPr>
            <a:xfrm>
              <a:off x="9738519" y="7575831"/>
              <a:ext cx="3448594" cy="658336"/>
            </a:xfrm>
            <a:prstGeom prst="roundRect">
              <a:avLst/>
            </a:prstGeom>
            <a:solidFill>
              <a:srgbClr val="A9AB8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Dense layer</a:t>
              </a:r>
              <a:endParaRPr kumimoji="0" lang="en-US" altLang="zh-TW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15" name="肘形接點 14">
              <a:extLst>
                <a:ext uri="{FF2B5EF4-FFF2-40B4-BE49-F238E27FC236}">
                  <a16:creationId xmlns:a16="http://schemas.microsoft.com/office/drawing/2014/main" id="{693F94EC-D195-AF81-1FF6-E6DB55D2B94A}"/>
                </a:ext>
              </a:extLst>
            </p:cNvPr>
            <p:cNvCxnSpPr>
              <a:cxnSpLocks/>
              <a:stCxn id="8" idx="2"/>
              <a:endCxn id="10" idx="1"/>
            </p:cNvCxnSpPr>
            <p:nvPr/>
          </p:nvCxnSpPr>
          <p:spPr>
            <a:xfrm rot="16200000" flipH="1">
              <a:off x="11198885" y="1727498"/>
              <a:ext cx="1359530" cy="831668"/>
            </a:xfrm>
            <a:prstGeom prst="bentConnector2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肘形接點 15">
              <a:extLst>
                <a:ext uri="{FF2B5EF4-FFF2-40B4-BE49-F238E27FC236}">
                  <a16:creationId xmlns:a16="http://schemas.microsoft.com/office/drawing/2014/main" id="{42018A01-7410-E56A-D033-E83A55A332E8}"/>
                </a:ext>
              </a:extLst>
            </p:cNvPr>
            <p:cNvCxnSpPr>
              <a:cxnSpLocks/>
              <a:stCxn id="8" idx="2"/>
              <a:endCxn id="9" idx="3"/>
            </p:cNvCxnSpPr>
            <p:nvPr/>
          </p:nvCxnSpPr>
          <p:spPr>
            <a:xfrm rot="5400000">
              <a:off x="10304036" y="1665119"/>
              <a:ext cx="1360332" cy="957228"/>
            </a:xfrm>
            <a:prstGeom prst="bentConnector2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肘形接點 16">
              <a:extLst>
                <a:ext uri="{FF2B5EF4-FFF2-40B4-BE49-F238E27FC236}">
                  <a16:creationId xmlns:a16="http://schemas.microsoft.com/office/drawing/2014/main" id="{E0D25AA9-9893-DEEA-B170-D4EF33D05144}"/>
                </a:ext>
              </a:extLst>
            </p:cNvPr>
            <p:cNvCxnSpPr>
              <a:cxnSpLocks/>
              <a:stCxn id="9" idx="2"/>
              <a:endCxn id="11" idx="0"/>
            </p:cNvCxnSpPr>
            <p:nvPr/>
          </p:nvCxnSpPr>
          <p:spPr>
            <a:xfrm rot="16200000" flipH="1">
              <a:off x="9673749" y="2805438"/>
              <a:ext cx="896608" cy="2681525"/>
            </a:xfrm>
            <a:prstGeom prst="bentConnector3">
              <a:avLst>
                <a:gd name="adj1" fmla="val 50000"/>
              </a:avLst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肘形接點 17">
              <a:extLst>
                <a:ext uri="{FF2B5EF4-FFF2-40B4-BE49-F238E27FC236}">
                  <a16:creationId xmlns:a16="http://schemas.microsoft.com/office/drawing/2014/main" id="{60CB9266-8B8C-E079-9593-08A80E97A0D2}"/>
                </a:ext>
              </a:extLst>
            </p:cNvPr>
            <p:cNvCxnSpPr>
              <a:cxnSpLocks/>
              <a:stCxn id="10" idx="2"/>
              <a:endCxn id="11" idx="0"/>
            </p:cNvCxnSpPr>
            <p:nvPr/>
          </p:nvCxnSpPr>
          <p:spPr>
            <a:xfrm rot="5400000">
              <a:off x="12292495" y="2868219"/>
              <a:ext cx="896608" cy="2555965"/>
            </a:xfrm>
            <a:prstGeom prst="bentConnector3">
              <a:avLst>
                <a:gd name="adj1" fmla="val 49616"/>
              </a:avLst>
            </a:prstGeom>
            <a:noFill/>
            <a:ln w="101600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圓角矩形 18">
              <a:extLst>
                <a:ext uri="{FF2B5EF4-FFF2-40B4-BE49-F238E27FC236}">
                  <a16:creationId xmlns:a16="http://schemas.microsoft.com/office/drawing/2014/main" id="{59675DCA-A5DA-D11D-750A-3371A1BC5B07}"/>
                </a:ext>
              </a:extLst>
            </p:cNvPr>
            <p:cNvSpPr/>
            <p:nvPr/>
          </p:nvSpPr>
          <p:spPr>
            <a:xfrm>
              <a:off x="9738519" y="8932792"/>
              <a:ext cx="3448594" cy="658336"/>
            </a:xfrm>
            <a:prstGeom prst="roundRect">
              <a:avLst/>
            </a:prstGeom>
            <a:solidFill>
              <a:srgbClr val="E1C59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Feature Vector</a:t>
              </a:r>
              <a:endParaRPr kumimoji="0" lang="en-US" altLang="zh-TW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" name="圓角矩形 19">
              <a:extLst>
                <a:ext uri="{FF2B5EF4-FFF2-40B4-BE49-F238E27FC236}">
                  <a16:creationId xmlns:a16="http://schemas.microsoft.com/office/drawing/2014/main" id="{94EC1201-3574-BCC0-BA60-B92EC2A1C47B}"/>
                </a:ext>
              </a:extLst>
            </p:cNvPr>
            <p:cNvSpPr/>
            <p:nvPr/>
          </p:nvSpPr>
          <p:spPr>
            <a:xfrm>
              <a:off x="9738519" y="10289753"/>
              <a:ext cx="3448594" cy="1203166"/>
            </a:xfrm>
            <a:prstGeom prst="roundRect">
              <a:avLst/>
            </a:prstGeom>
            <a:solidFill>
              <a:srgbClr val="80543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Normalizing 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flow</a:t>
              </a:r>
              <a:endParaRPr kumimoji="0" lang="zh-TW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21" name="直線箭頭接點 20">
              <a:extLst>
                <a:ext uri="{FF2B5EF4-FFF2-40B4-BE49-F238E27FC236}">
                  <a16:creationId xmlns:a16="http://schemas.microsoft.com/office/drawing/2014/main" id="{EA39F033-C45D-8408-E38A-44A03E15BB75}"/>
                </a:ext>
              </a:extLst>
            </p:cNvPr>
            <p:cNvCxnSpPr>
              <a:cxnSpLocks/>
              <a:stCxn id="19" idx="2"/>
              <a:endCxn id="20" idx="0"/>
            </p:cNvCxnSpPr>
            <p:nvPr/>
          </p:nvCxnSpPr>
          <p:spPr>
            <a:xfrm>
              <a:off x="11462816" y="9591128"/>
              <a:ext cx="0" cy="698625"/>
            </a:xfrm>
            <a:prstGeom prst="straightConnector1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B0955D0A-32F3-BF06-F4BE-DC467C532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10005" y="9977704"/>
              <a:ext cx="3579943" cy="1827263"/>
            </a:xfrm>
            <a:prstGeom prst="rect">
              <a:avLst/>
            </a:prstGeom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92AFDA05-A7F9-E114-30CB-2009BD068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241" y="9976167"/>
              <a:ext cx="2393982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直線箭頭接點 23">
              <a:extLst>
                <a:ext uri="{FF2B5EF4-FFF2-40B4-BE49-F238E27FC236}">
                  <a16:creationId xmlns:a16="http://schemas.microsoft.com/office/drawing/2014/main" id="{0A9E1AC0-3C38-6F23-18D9-8160670F8DC1}"/>
                </a:ext>
              </a:extLst>
            </p:cNvPr>
            <p:cNvCxnSpPr>
              <a:cxnSpLocks/>
              <a:stCxn id="23" idx="3"/>
              <a:endCxn id="20" idx="1"/>
            </p:cNvCxnSpPr>
            <p:nvPr/>
          </p:nvCxnSpPr>
          <p:spPr>
            <a:xfrm>
              <a:off x="8014223" y="10890567"/>
              <a:ext cx="1724296" cy="769"/>
            </a:xfrm>
            <a:prstGeom prst="straightConnector1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直線箭頭接點 24">
              <a:extLst>
                <a:ext uri="{FF2B5EF4-FFF2-40B4-BE49-F238E27FC236}">
                  <a16:creationId xmlns:a16="http://schemas.microsoft.com/office/drawing/2014/main" id="{767C4AAA-2069-F823-52AA-E8269A05A114}"/>
                </a:ext>
              </a:extLst>
            </p:cNvPr>
            <p:cNvCxnSpPr>
              <a:stCxn id="20" idx="3"/>
              <a:endCxn id="22" idx="1"/>
            </p:cNvCxnSpPr>
            <p:nvPr/>
          </p:nvCxnSpPr>
          <p:spPr>
            <a:xfrm>
              <a:off x="13187113" y="10891336"/>
              <a:ext cx="1822892" cy="0"/>
            </a:xfrm>
            <a:prstGeom prst="straightConnector1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D4A406F4-67A1-5D1B-414A-8599F967900D}"/>
              </a:ext>
            </a:extLst>
          </p:cNvPr>
          <p:cNvSpPr/>
          <p:nvPr/>
        </p:nvSpPr>
        <p:spPr>
          <a:xfrm>
            <a:off x="7079227" y="644711"/>
            <a:ext cx="9320980" cy="4680040"/>
          </a:xfrm>
          <a:prstGeom prst="rect">
            <a:avLst/>
          </a:prstGeom>
          <a:noFill/>
          <a:ln w="2540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CE0E72FB-B6E4-E625-149A-5ECB244C1232}"/>
              </a:ext>
            </a:extLst>
          </p:cNvPr>
          <p:cNvSpPr txBox="1"/>
          <p:nvPr/>
        </p:nvSpPr>
        <p:spPr>
          <a:xfrm>
            <a:off x="16089225" y="4601204"/>
            <a:ext cx="407055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Preprocess</a:t>
            </a:r>
            <a:endParaRPr kumimoji="0" lang="zh-TW" altLang="en-US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92573241"/>
      </p:ext>
    </p:extLst>
  </p:cSld>
  <p:clrMapOvr>
    <a:masterClrMapping/>
  </p:clrMapOvr>
  <p:transition spd="med" advTm="58573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5B46F-AADB-6B08-A047-F6DE7FD9D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EEA292-61C1-90A0-E8A9-0D5E77224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Method</a:t>
            </a:r>
            <a:endParaRPr kumimoji="1"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F295887-6765-C16A-C43D-6517618F01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zh-TW" dirty="0"/>
              <a:t>model Architecture</a:t>
            </a:r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F3B718B-080A-A1C2-E759-495ECF021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9</a:t>
            </a:fld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ACCE783-3F00-062C-F42C-E02121C103EB}"/>
              </a:ext>
            </a:extLst>
          </p:cNvPr>
          <p:cNvGrpSpPr/>
          <p:nvPr/>
        </p:nvGrpSpPr>
        <p:grpSpPr>
          <a:xfrm>
            <a:off x="5885150" y="1091934"/>
            <a:ext cx="12969707" cy="11544566"/>
            <a:chOff x="5620241" y="260401"/>
            <a:chExt cx="12969707" cy="11544566"/>
          </a:xfrm>
        </p:grpSpPr>
        <p:cxnSp>
          <p:nvCxnSpPr>
            <p:cNvPr id="7" name="直線箭頭接點 6">
              <a:extLst>
                <a:ext uri="{FF2B5EF4-FFF2-40B4-BE49-F238E27FC236}">
                  <a16:creationId xmlns:a16="http://schemas.microsoft.com/office/drawing/2014/main" id="{89CDB57D-D22F-B0D8-111F-4D9276662BB0}"/>
                </a:ext>
              </a:extLst>
            </p:cNvPr>
            <p:cNvCxnSpPr>
              <a:cxnSpLocks/>
              <a:stCxn id="11" idx="2"/>
              <a:endCxn id="19" idx="0"/>
            </p:cNvCxnSpPr>
            <p:nvPr/>
          </p:nvCxnSpPr>
          <p:spPr>
            <a:xfrm>
              <a:off x="11462816" y="5252841"/>
              <a:ext cx="0" cy="3679951"/>
            </a:xfrm>
            <a:prstGeom prst="straightConnector1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" name="圓角矩形 7">
              <a:extLst>
                <a:ext uri="{FF2B5EF4-FFF2-40B4-BE49-F238E27FC236}">
                  <a16:creationId xmlns:a16="http://schemas.microsoft.com/office/drawing/2014/main" id="{EAA6370C-CE0A-BEAC-7E0C-14F8E32ECA14}"/>
                </a:ext>
              </a:extLst>
            </p:cNvPr>
            <p:cNvSpPr/>
            <p:nvPr/>
          </p:nvSpPr>
          <p:spPr>
            <a:xfrm>
              <a:off x="9738519" y="260401"/>
              <a:ext cx="3448594" cy="1203166"/>
            </a:xfrm>
            <a:prstGeom prst="roundRect">
              <a:avLst/>
            </a:prstGeom>
            <a:solidFill>
              <a:srgbClr val="797E9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SNR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Timeseries</a:t>
              </a:r>
              <a:endParaRPr kumimoji="0" lang="zh-TW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" name="圓角矩形 8">
              <a:extLst>
                <a:ext uri="{FF2B5EF4-FFF2-40B4-BE49-F238E27FC236}">
                  <a16:creationId xmlns:a16="http://schemas.microsoft.com/office/drawing/2014/main" id="{4EF721E2-0278-5AFC-4FC9-49EF37FA03D1}"/>
                </a:ext>
              </a:extLst>
            </p:cNvPr>
            <p:cNvSpPr/>
            <p:nvPr/>
          </p:nvSpPr>
          <p:spPr>
            <a:xfrm>
              <a:off x="7056994" y="1949901"/>
              <a:ext cx="3448594" cy="1747996"/>
            </a:xfrm>
            <a:prstGeom prst="roundRect">
              <a:avLst/>
            </a:prstGeom>
            <a:solidFill>
              <a:srgbClr val="797E9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Real part: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Amplitude ratio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Time difference</a:t>
              </a:r>
              <a:endParaRPr kumimoji="0" lang="zh-TW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" name="圓角矩形 9">
              <a:extLst>
                <a:ext uri="{FF2B5EF4-FFF2-40B4-BE49-F238E27FC236}">
                  <a16:creationId xmlns:a16="http://schemas.microsoft.com/office/drawing/2014/main" id="{E23E69BA-9A80-D6D5-9414-38C6A094EDE0}"/>
                </a:ext>
              </a:extLst>
            </p:cNvPr>
            <p:cNvSpPr/>
            <p:nvPr/>
          </p:nvSpPr>
          <p:spPr>
            <a:xfrm>
              <a:off x="12294484" y="1948297"/>
              <a:ext cx="3448594" cy="1749600"/>
            </a:xfrm>
            <a:prstGeom prst="roundRect">
              <a:avLst/>
            </a:prstGeom>
            <a:solidFill>
              <a:srgbClr val="797E9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Imag</a:t>
              </a: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part:</a:t>
              </a:r>
            </a:p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Phase difference</a:t>
              </a:r>
              <a:endParaRPr kumimoji="0" lang="zh-TW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AA3D2608-7F0A-5BBB-5BF6-EA98D6DDBEBC}"/>
                </a:ext>
              </a:extLst>
            </p:cNvPr>
            <p:cNvSpPr/>
            <p:nvPr/>
          </p:nvSpPr>
          <p:spPr>
            <a:xfrm>
              <a:off x="9738519" y="4594505"/>
              <a:ext cx="3448594" cy="658336"/>
            </a:xfrm>
            <a:prstGeom prst="roundRect">
              <a:avLst/>
            </a:prstGeom>
            <a:solidFill>
              <a:srgbClr val="A9AB8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Dense layer</a:t>
              </a:r>
              <a:endParaRPr kumimoji="0" lang="en-US" altLang="zh-TW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" name="圓角矩形 11">
              <a:extLst>
                <a:ext uri="{FF2B5EF4-FFF2-40B4-BE49-F238E27FC236}">
                  <a16:creationId xmlns:a16="http://schemas.microsoft.com/office/drawing/2014/main" id="{6F0D79BD-6434-49D8-87DB-CC3E8CCAE9DF}"/>
                </a:ext>
              </a:extLst>
            </p:cNvPr>
            <p:cNvSpPr/>
            <p:nvPr/>
          </p:nvSpPr>
          <p:spPr>
            <a:xfrm>
              <a:off x="9738519" y="5609929"/>
              <a:ext cx="3448594" cy="658336"/>
            </a:xfrm>
            <a:prstGeom prst="roundRect">
              <a:avLst/>
            </a:prstGeom>
            <a:solidFill>
              <a:srgbClr val="A9AB8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Dense layer</a:t>
              </a:r>
              <a:endParaRPr kumimoji="0" lang="en-US" altLang="zh-TW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圓角矩形 12">
              <a:extLst>
                <a:ext uri="{FF2B5EF4-FFF2-40B4-BE49-F238E27FC236}">
                  <a16:creationId xmlns:a16="http://schemas.microsoft.com/office/drawing/2014/main" id="{C2A43F91-3E49-F95F-3081-1783492863AC}"/>
                </a:ext>
              </a:extLst>
            </p:cNvPr>
            <p:cNvSpPr/>
            <p:nvPr/>
          </p:nvSpPr>
          <p:spPr>
            <a:xfrm>
              <a:off x="9738519" y="6625354"/>
              <a:ext cx="3448594" cy="658336"/>
            </a:xfrm>
            <a:prstGeom prst="roundRect">
              <a:avLst/>
            </a:prstGeom>
            <a:solidFill>
              <a:srgbClr val="A9AB8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Dense layer</a:t>
              </a:r>
              <a:endParaRPr kumimoji="0" lang="en-US" altLang="zh-TW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" name="圓角矩形 13">
              <a:extLst>
                <a:ext uri="{FF2B5EF4-FFF2-40B4-BE49-F238E27FC236}">
                  <a16:creationId xmlns:a16="http://schemas.microsoft.com/office/drawing/2014/main" id="{BC7B2017-D281-32A4-A346-948DAF071CA9}"/>
                </a:ext>
              </a:extLst>
            </p:cNvPr>
            <p:cNvSpPr/>
            <p:nvPr/>
          </p:nvSpPr>
          <p:spPr>
            <a:xfrm>
              <a:off x="9738519" y="7575831"/>
              <a:ext cx="3448594" cy="658336"/>
            </a:xfrm>
            <a:prstGeom prst="roundRect">
              <a:avLst/>
            </a:prstGeom>
            <a:solidFill>
              <a:srgbClr val="A9AB8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Dense layer</a:t>
              </a:r>
              <a:endParaRPr kumimoji="0" lang="en-US" altLang="zh-TW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15" name="肘形接點 14">
              <a:extLst>
                <a:ext uri="{FF2B5EF4-FFF2-40B4-BE49-F238E27FC236}">
                  <a16:creationId xmlns:a16="http://schemas.microsoft.com/office/drawing/2014/main" id="{BCC629EC-6211-A683-85FD-57BF8A84F681}"/>
                </a:ext>
              </a:extLst>
            </p:cNvPr>
            <p:cNvCxnSpPr>
              <a:cxnSpLocks/>
              <a:stCxn id="8" idx="2"/>
              <a:endCxn id="10" idx="1"/>
            </p:cNvCxnSpPr>
            <p:nvPr/>
          </p:nvCxnSpPr>
          <p:spPr>
            <a:xfrm rot="16200000" flipH="1">
              <a:off x="11198885" y="1727498"/>
              <a:ext cx="1359530" cy="831668"/>
            </a:xfrm>
            <a:prstGeom prst="bentConnector2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肘形接點 15">
              <a:extLst>
                <a:ext uri="{FF2B5EF4-FFF2-40B4-BE49-F238E27FC236}">
                  <a16:creationId xmlns:a16="http://schemas.microsoft.com/office/drawing/2014/main" id="{09952E2D-82D6-1CA5-C32A-70B04A678C14}"/>
                </a:ext>
              </a:extLst>
            </p:cNvPr>
            <p:cNvCxnSpPr>
              <a:cxnSpLocks/>
              <a:stCxn id="8" idx="2"/>
              <a:endCxn id="9" idx="3"/>
            </p:cNvCxnSpPr>
            <p:nvPr/>
          </p:nvCxnSpPr>
          <p:spPr>
            <a:xfrm rot="5400000">
              <a:off x="10304036" y="1665119"/>
              <a:ext cx="1360332" cy="957228"/>
            </a:xfrm>
            <a:prstGeom prst="bentConnector2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肘形接點 16">
              <a:extLst>
                <a:ext uri="{FF2B5EF4-FFF2-40B4-BE49-F238E27FC236}">
                  <a16:creationId xmlns:a16="http://schemas.microsoft.com/office/drawing/2014/main" id="{95362405-32EE-D930-4F80-F22D083A8763}"/>
                </a:ext>
              </a:extLst>
            </p:cNvPr>
            <p:cNvCxnSpPr>
              <a:cxnSpLocks/>
              <a:stCxn id="9" idx="2"/>
              <a:endCxn id="11" idx="0"/>
            </p:cNvCxnSpPr>
            <p:nvPr/>
          </p:nvCxnSpPr>
          <p:spPr>
            <a:xfrm rot="16200000" flipH="1">
              <a:off x="9673749" y="2805438"/>
              <a:ext cx="896608" cy="2681525"/>
            </a:xfrm>
            <a:prstGeom prst="bentConnector3">
              <a:avLst>
                <a:gd name="adj1" fmla="val 50000"/>
              </a:avLst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肘形接點 17">
              <a:extLst>
                <a:ext uri="{FF2B5EF4-FFF2-40B4-BE49-F238E27FC236}">
                  <a16:creationId xmlns:a16="http://schemas.microsoft.com/office/drawing/2014/main" id="{9BD0E0A0-BF66-4E57-5A8F-779297019325}"/>
                </a:ext>
              </a:extLst>
            </p:cNvPr>
            <p:cNvCxnSpPr>
              <a:cxnSpLocks/>
              <a:stCxn id="10" idx="2"/>
              <a:endCxn id="11" idx="0"/>
            </p:cNvCxnSpPr>
            <p:nvPr/>
          </p:nvCxnSpPr>
          <p:spPr>
            <a:xfrm rot="5400000">
              <a:off x="12292495" y="2868219"/>
              <a:ext cx="896608" cy="2555965"/>
            </a:xfrm>
            <a:prstGeom prst="bentConnector3">
              <a:avLst>
                <a:gd name="adj1" fmla="val 49616"/>
              </a:avLst>
            </a:prstGeom>
            <a:noFill/>
            <a:ln w="101600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圓角矩形 18">
              <a:extLst>
                <a:ext uri="{FF2B5EF4-FFF2-40B4-BE49-F238E27FC236}">
                  <a16:creationId xmlns:a16="http://schemas.microsoft.com/office/drawing/2014/main" id="{E996904E-0623-B76F-F965-AF40435FD7CE}"/>
                </a:ext>
              </a:extLst>
            </p:cNvPr>
            <p:cNvSpPr/>
            <p:nvPr/>
          </p:nvSpPr>
          <p:spPr>
            <a:xfrm>
              <a:off x="9738519" y="8932792"/>
              <a:ext cx="3448594" cy="658336"/>
            </a:xfrm>
            <a:prstGeom prst="roundRect">
              <a:avLst/>
            </a:prstGeom>
            <a:solidFill>
              <a:srgbClr val="E1C59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3200" dirty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Feature Vector</a:t>
              </a:r>
              <a:endParaRPr kumimoji="0" lang="en-US" altLang="zh-TW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" name="圓角矩形 19">
              <a:extLst>
                <a:ext uri="{FF2B5EF4-FFF2-40B4-BE49-F238E27FC236}">
                  <a16:creationId xmlns:a16="http://schemas.microsoft.com/office/drawing/2014/main" id="{0A49B474-CAAF-BEE7-5700-9CB4335283AE}"/>
                </a:ext>
              </a:extLst>
            </p:cNvPr>
            <p:cNvSpPr/>
            <p:nvPr/>
          </p:nvSpPr>
          <p:spPr>
            <a:xfrm>
              <a:off x="9738519" y="10289753"/>
              <a:ext cx="3448594" cy="1203166"/>
            </a:xfrm>
            <a:prstGeom prst="roundRect">
              <a:avLst/>
            </a:prstGeom>
            <a:solidFill>
              <a:srgbClr val="80543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Normalizing 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flow</a:t>
              </a:r>
              <a:endParaRPr kumimoji="0" lang="zh-TW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21" name="直線箭頭接點 20">
              <a:extLst>
                <a:ext uri="{FF2B5EF4-FFF2-40B4-BE49-F238E27FC236}">
                  <a16:creationId xmlns:a16="http://schemas.microsoft.com/office/drawing/2014/main" id="{1A6034D1-471F-CF8E-43D8-C97F78995AD2}"/>
                </a:ext>
              </a:extLst>
            </p:cNvPr>
            <p:cNvCxnSpPr>
              <a:cxnSpLocks/>
              <a:stCxn id="19" idx="2"/>
              <a:endCxn id="20" idx="0"/>
            </p:cNvCxnSpPr>
            <p:nvPr/>
          </p:nvCxnSpPr>
          <p:spPr>
            <a:xfrm>
              <a:off x="11462816" y="9591128"/>
              <a:ext cx="0" cy="698625"/>
            </a:xfrm>
            <a:prstGeom prst="straightConnector1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8864617C-4EE7-E77C-B2DC-374A678F4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10005" y="9977704"/>
              <a:ext cx="3579943" cy="1827263"/>
            </a:xfrm>
            <a:prstGeom prst="rect">
              <a:avLst/>
            </a:prstGeom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5D941479-EED8-8DCF-5FD7-4EFCBAED54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241" y="9976167"/>
              <a:ext cx="2393982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直線箭頭接點 23">
              <a:extLst>
                <a:ext uri="{FF2B5EF4-FFF2-40B4-BE49-F238E27FC236}">
                  <a16:creationId xmlns:a16="http://schemas.microsoft.com/office/drawing/2014/main" id="{C09322E0-BC3B-2874-E521-108442098030}"/>
                </a:ext>
              </a:extLst>
            </p:cNvPr>
            <p:cNvCxnSpPr>
              <a:cxnSpLocks/>
              <a:stCxn id="23" idx="3"/>
              <a:endCxn id="20" idx="1"/>
            </p:cNvCxnSpPr>
            <p:nvPr/>
          </p:nvCxnSpPr>
          <p:spPr>
            <a:xfrm>
              <a:off x="8014223" y="10890567"/>
              <a:ext cx="1724296" cy="769"/>
            </a:xfrm>
            <a:prstGeom prst="straightConnector1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直線箭頭接點 24">
              <a:extLst>
                <a:ext uri="{FF2B5EF4-FFF2-40B4-BE49-F238E27FC236}">
                  <a16:creationId xmlns:a16="http://schemas.microsoft.com/office/drawing/2014/main" id="{95AEE312-51CD-A6B5-3CCC-80EAFA970000}"/>
                </a:ext>
              </a:extLst>
            </p:cNvPr>
            <p:cNvCxnSpPr>
              <a:stCxn id="20" idx="3"/>
              <a:endCxn id="22" idx="1"/>
            </p:cNvCxnSpPr>
            <p:nvPr/>
          </p:nvCxnSpPr>
          <p:spPr>
            <a:xfrm>
              <a:off x="13187113" y="10891336"/>
              <a:ext cx="1822892" cy="0"/>
            </a:xfrm>
            <a:prstGeom prst="straightConnector1">
              <a:avLst/>
            </a:prstGeom>
            <a:noFill/>
            <a:ln w="111125" cap="flat">
              <a:solidFill>
                <a:srgbClr val="595959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90558482-9C0B-1706-BEFD-764064CA6FE2}"/>
              </a:ext>
            </a:extLst>
          </p:cNvPr>
          <p:cNvSpPr/>
          <p:nvPr/>
        </p:nvSpPr>
        <p:spPr>
          <a:xfrm>
            <a:off x="9544963" y="4948092"/>
            <a:ext cx="4407011" cy="5742825"/>
          </a:xfrm>
          <a:prstGeom prst="rect">
            <a:avLst/>
          </a:prstGeom>
          <a:noFill/>
          <a:ln w="2540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17207769"/>
      </p:ext>
    </p:extLst>
  </p:cSld>
  <p:clrMapOvr>
    <a:masterClrMapping/>
  </p:clrMapOvr>
  <p:transition spd="med" advTm="11332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102394</TotalTime>
  <Words>494</Words>
  <Application>Microsoft Macintosh PowerPoint</Application>
  <PresentationFormat>自訂</PresentationFormat>
  <Paragraphs>145</Paragraphs>
  <Slides>15</Slides>
  <Notes>12</Notes>
  <HiddenSlides>1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2" baseType="lpstr">
      <vt:lpstr>Arial Rounded MT Bold</vt:lpstr>
      <vt:lpstr>Cambria Math</vt:lpstr>
      <vt:lpstr>Helvetica Neue</vt:lpstr>
      <vt:lpstr>Helvetica Neue Medium</vt:lpstr>
      <vt:lpstr>Roboto</vt:lpstr>
      <vt:lpstr>Times New Roman</vt:lpstr>
      <vt:lpstr>21_BasicWhite</vt:lpstr>
      <vt:lpstr>Machine Learning on Gravitational Wave Sky Localization: GW-SkyLocator</vt:lpstr>
      <vt:lpstr>Outline</vt:lpstr>
      <vt:lpstr>Motivation</vt:lpstr>
      <vt:lpstr>GW-SkyLocator</vt:lpstr>
      <vt:lpstr>Data generation</vt:lpstr>
      <vt:lpstr>Consistency check</vt:lpstr>
      <vt:lpstr>Method</vt:lpstr>
      <vt:lpstr>Method</vt:lpstr>
      <vt:lpstr>Method</vt:lpstr>
      <vt:lpstr>Method</vt:lpstr>
      <vt:lpstr>Method</vt:lpstr>
      <vt:lpstr>Result</vt:lpstr>
      <vt:lpstr>Summary &amp; Future work</vt:lpstr>
      <vt:lpstr>PowerPoint 簡報</vt:lpstr>
      <vt:lpstr>Apppendix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之譯 張</cp:lastModifiedBy>
  <cp:revision>57</cp:revision>
  <dcterms:modified xsi:type="dcterms:W3CDTF">2025-05-17T05:08:50Z</dcterms:modified>
</cp:coreProperties>
</file>