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70" r:id="rId6"/>
    <p:sldId id="262" r:id="rId7"/>
    <p:sldId id="263" r:id="rId8"/>
    <p:sldId id="264" r:id="rId9"/>
    <p:sldId id="265" r:id="rId10"/>
    <p:sldId id="266" r:id="rId11"/>
    <p:sldId id="267" r:id="rId12"/>
    <p:sldId id="271" r:id="rId13"/>
    <p:sldId id="272" r:id="rId14"/>
    <p:sldId id="273" r:id="rId15"/>
    <p:sldId id="268" r:id="rId16"/>
    <p:sldId id="269" r:id="rId17"/>
    <p:sldId id="275" r:id="rId18"/>
    <p:sldId id="274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55"/>
    <p:restoredTop sz="85516"/>
  </p:normalViewPr>
  <p:slideViewPr>
    <p:cSldViewPr snapToGrid="0">
      <p:cViewPr varScale="1">
        <p:scale>
          <a:sx n="47" d="100"/>
          <a:sy n="47" d="100"/>
        </p:scale>
        <p:origin x="1600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941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7778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TW" altLang="en-US" dirty="0"/>
          </a:p>
        </p:txBody>
      </p:sp>
    </p:spTree>
    <p:extLst>
      <p:ext uri="{BB962C8B-B14F-4D97-AF65-F5344CB8AC3E}">
        <p14:creationId xmlns:p14="http://schemas.microsoft.com/office/powerpoint/2010/main" val="3983167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TW" altLang="en-US" dirty="0"/>
          </a:p>
        </p:txBody>
      </p:sp>
    </p:spTree>
    <p:extLst>
      <p:ext uri="{BB962C8B-B14F-4D97-AF65-F5344CB8AC3E}">
        <p14:creationId xmlns:p14="http://schemas.microsoft.com/office/powerpoint/2010/main" val="2446136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TW" altLang="en-US" dirty="0"/>
          </a:p>
        </p:txBody>
      </p:sp>
    </p:spTree>
    <p:extLst>
      <p:ext uri="{BB962C8B-B14F-4D97-AF65-F5344CB8AC3E}">
        <p14:creationId xmlns:p14="http://schemas.microsoft.com/office/powerpoint/2010/main" val="69309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61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60" b="1"/>
            </a:lvl1pPr>
          </a:lstStyle>
          <a:p>
            <a:r>
              <a:t>作者和日期</a:t>
            </a:r>
          </a:p>
        </p:txBody>
      </p:sp>
      <p:sp>
        <p:nvSpPr>
          <p:cNvPr id="12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簡報標題</a:t>
            </a:r>
          </a:p>
        </p:txBody>
      </p:sp>
      <p:sp>
        <p:nvSpPr>
          <p:cNvPr id="1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聲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聲明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重要事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詳細資訊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詳細資訊</a:t>
            </a:r>
          </a:p>
        </p:txBody>
      </p:sp>
      <p:sp>
        <p:nvSpPr>
          <p:cNvPr id="10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出處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60" b="1"/>
            </a:lvl1pPr>
          </a:lstStyle>
          <a:p>
            <a:r>
              <a:t>出處</a:t>
            </a:r>
          </a:p>
        </p:txBody>
      </p:sp>
      <p:sp>
        <p:nvSpPr>
          <p:cNvPr id="116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「著名的引言」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影像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影像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影像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影像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簡報標題</a:t>
            </a:r>
          </a:p>
        </p:txBody>
      </p:sp>
      <p:sp>
        <p:nvSpPr>
          <p:cNvPr id="23" name="作者和日期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60" b="1"/>
            </a:lvl1pPr>
          </a:lstStyle>
          <a:p>
            <a:r>
              <a:t>作者和日期</a:t>
            </a:r>
          </a:p>
        </p:txBody>
      </p:sp>
      <p:sp>
        <p:nvSpPr>
          <p:cNvPr id="2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替用照片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幻燈片標題</a:t>
            </a:r>
          </a:p>
        </p:txBody>
      </p:sp>
      <p:sp>
        <p:nvSpPr>
          <p:cNvPr id="3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幻燈片子標題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燈片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43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幻燈片子標題</a:t>
            </a:r>
          </a:p>
        </p:txBody>
      </p:sp>
      <p:sp>
        <p:nvSpPr>
          <p:cNvPr id="44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幻燈片子標題</a:t>
            </a:r>
          </a:p>
        </p:txBody>
      </p:sp>
      <p:sp>
        <p:nvSpPr>
          <p:cNvPr id="61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6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章節標題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章節標題</a:t>
            </a:r>
          </a:p>
        </p:txBody>
      </p:sp>
      <p:sp>
        <p:nvSpPr>
          <p:cNvPr id="7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80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幻燈片子標題</a:t>
            </a:r>
          </a:p>
        </p:txBody>
      </p:sp>
      <p:sp>
        <p:nvSpPr>
          <p:cNvPr id="8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程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議程標題</a:t>
            </a:r>
          </a:p>
        </p:txBody>
      </p:sp>
      <p:sp>
        <p:nvSpPr>
          <p:cNvPr id="89" name="議程副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議程副標題</a:t>
            </a:r>
          </a:p>
        </p:txBody>
      </p:sp>
      <p:sp>
        <p:nvSpPr>
          <p:cNvPr id="90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議程主題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幻燈片標題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MULTI-WAVELENGTH OBSERVATIONS…"/>
          <p:cNvSpPr txBox="1">
            <a:spLocks noGrp="1"/>
          </p:cNvSpPr>
          <p:nvPr>
            <p:ph type="ctrTitle"/>
          </p:nvPr>
        </p:nvSpPr>
        <p:spPr>
          <a:xfrm>
            <a:off x="162263" y="4457134"/>
            <a:ext cx="24059474" cy="2152076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00000"/>
              </a:lnSpc>
              <a:spcBef>
                <a:spcPts val="1200"/>
              </a:spcBef>
              <a:defRPr sz="6700" b="0" spc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altLang="zh-TW" dirty="0">
                <a:solidFill>
                  <a:schemeClr val="bg2">
                    <a:lumMod val="10000"/>
                  </a:schemeClr>
                </a:solidFill>
                <a:effectLst/>
              </a:rPr>
              <a:t>Two Possible Optical--X-Ray Anti-Correlations of </a:t>
            </a:r>
            <a:br>
              <a:rPr lang="en-US" altLang="zh-TW" dirty="0">
                <a:solidFill>
                  <a:schemeClr val="bg2">
                    <a:lumMod val="10000"/>
                  </a:schemeClr>
                </a:solidFill>
                <a:effectLst/>
              </a:rPr>
            </a:br>
            <a:r>
              <a:rPr lang="en-US" altLang="zh-TW" dirty="0">
                <a:solidFill>
                  <a:schemeClr val="bg2">
                    <a:lumMod val="10000"/>
                  </a:schemeClr>
                </a:solidFill>
                <a:effectLst/>
              </a:rPr>
              <a:t>PSR J1023+0038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3" name="Supervisor: Kwan-Lok Li"/>
          <p:cNvSpPr txBox="1"/>
          <p:nvPr/>
        </p:nvSpPr>
        <p:spPr>
          <a:xfrm>
            <a:off x="4089991" y="7960105"/>
            <a:ext cx="16204018" cy="67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defTabSz="825500"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 altLang="zh-TW" sz="3200" dirty="0">
                <a:effectLst/>
                <a:latin typeface="TeXGyreTermesX"/>
              </a:rPr>
              <a:t>Ka-Yui Au,</a:t>
            </a:r>
            <a:r>
              <a:rPr lang="en-US" altLang="zh-TW" sz="3200" baseline="30000" dirty="0">
                <a:solidFill>
                  <a:schemeClr val="bg2">
                    <a:lumMod val="10000"/>
                  </a:schemeClr>
                </a:solidFill>
                <a:effectLst/>
                <a:latin typeface="TeXGyreTermesX"/>
              </a:rPr>
              <a:t>1</a:t>
            </a:r>
            <a:r>
              <a:rPr lang="en-US" altLang="zh-TW" sz="3200" baseline="30000" dirty="0">
                <a:solidFill>
                  <a:schemeClr val="bg2">
                    <a:lumMod val="10000"/>
                  </a:schemeClr>
                </a:solidFill>
                <a:effectLst/>
                <a:latin typeface="NewTXMI"/>
              </a:rPr>
              <a:t>★</a:t>
            </a:r>
            <a:r>
              <a:rPr lang="en-US" altLang="zh-TW" sz="3200" dirty="0">
                <a:solidFill>
                  <a:srgbClr val="0000FF"/>
                </a:solidFill>
                <a:effectLst/>
                <a:latin typeface="NewTXMI"/>
              </a:rPr>
              <a:t> </a:t>
            </a:r>
            <a:r>
              <a:rPr lang="en-US" altLang="zh-TW" sz="3200" dirty="0">
                <a:effectLst/>
                <a:latin typeface="TeXGyreTermesX"/>
              </a:rPr>
              <a:t>Kwan-Lok Li,</a:t>
            </a:r>
            <a:r>
              <a:rPr lang="en-US" altLang="zh-TW" sz="3200" baseline="30000" dirty="0">
                <a:effectLst/>
                <a:latin typeface="TeXGyreTermesX"/>
              </a:rPr>
              <a:t>1</a:t>
            </a:r>
            <a:r>
              <a:rPr lang="en-US" altLang="zh-TW" sz="3200" dirty="0">
                <a:effectLst/>
                <a:latin typeface="NewTXMI"/>
              </a:rPr>
              <a:t> </a:t>
            </a:r>
            <a:r>
              <a:rPr lang="en-US" altLang="zh-TW" sz="3200" dirty="0">
                <a:effectLst/>
                <a:latin typeface="TeXGyreTermesX"/>
              </a:rPr>
              <a:t>Albert K. H. Kong,</a:t>
            </a:r>
            <a:r>
              <a:rPr lang="en-US" altLang="zh-TW" sz="3200" baseline="30000" dirty="0">
                <a:effectLst/>
                <a:latin typeface="TeXGyreTermesX"/>
              </a:rPr>
              <a:t>2</a:t>
            </a:r>
            <a:r>
              <a:rPr lang="en-US" altLang="zh-TW" sz="3200" dirty="0">
                <a:effectLst/>
                <a:latin typeface="TeXGyreTermesX"/>
              </a:rPr>
              <a:t> </a:t>
            </a:r>
            <a:r>
              <a:rPr lang="en-US" altLang="zh-TW" sz="3200" dirty="0" err="1">
                <a:effectLst/>
                <a:latin typeface="TeXGyreTermesX"/>
              </a:rPr>
              <a:t>Jumpei</a:t>
            </a:r>
            <a:r>
              <a:rPr lang="en-US" altLang="zh-TW" sz="3200" dirty="0">
                <a:effectLst/>
                <a:latin typeface="TeXGyreTermesX"/>
              </a:rPr>
              <a:t> Takata,</a:t>
            </a:r>
            <a:r>
              <a:rPr lang="en-US" altLang="zh-TW" sz="3200" baseline="30000" dirty="0">
                <a:effectLst/>
                <a:latin typeface="TeXGyreTermesX"/>
              </a:rPr>
              <a:t>3</a:t>
            </a:r>
            <a:r>
              <a:rPr lang="en-US" altLang="zh-TW" sz="3200" dirty="0">
                <a:effectLst/>
                <a:latin typeface="TeXGyreTermesX"/>
              </a:rPr>
              <a:t> Chung-Yue Hui,</a:t>
            </a:r>
            <a:r>
              <a:rPr lang="en-US" altLang="zh-TW" sz="3200" baseline="30000" dirty="0">
                <a:effectLst/>
                <a:latin typeface="TeXGyreTermesX"/>
              </a:rPr>
              <a:t>4</a:t>
            </a:r>
            <a:r>
              <a:rPr lang="en-US" altLang="zh-TW" sz="3200" dirty="0">
                <a:effectLst/>
                <a:latin typeface="TeXGyreTermesX"/>
              </a:rPr>
              <a:t> Lupin C. C. Lin</a:t>
            </a:r>
            <a:r>
              <a:rPr lang="en-US" altLang="zh-TW" sz="3200" baseline="30000" dirty="0">
                <a:effectLst/>
                <a:latin typeface="TeXGyreTermesX"/>
              </a:rPr>
              <a:t>1</a:t>
            </a:r>
            <a:r>
              <a:rPr lang="en-US" altLang="zh-TW" sz="3200" dirty="0">
                <a:effectLst/>
                <a:latin typeface="TeXGyreTermesX"/>
              </a:rPr>
              <a:t> </a:t>
            </a:r>
            <a:endParaRPr lang="en-US" altLang="zh-TW" sz="32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3DDAF7D-8EFC-9744-2C7F-DF043AA626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76800" y="9093108"/>
            <a:ext cx="14630400" cy="2152075"/>
          </a:xfrm>
        </p:spPr>
        <p:txBody>
          <a:bodyPr>
            <a:normAutofit/>
          </a:bodyPr>
          <a:lstStyle/>
          <a:p>
            <a:r>
              <a:rPr lang="en-US" altLang="zh-TW" sz="2000" b="0" baseline="30000" dirty="0">
                <a:effectLst/>
                <a:latin typeface="TeXGyreTermesX"/>
              </a:rPr>
              <a:t>1</a:t>
            </a:r>
            <a:r>
              <a:rPr lang="en-US" altLang="zh-TW" sz="2000" b="0" i="1" dirty="0">
                <a:effectLst/>
                <a:latin typeface="TeXGyreTermesX"/>
              </a:rPr>
              <a:t>Department of Physics, National Cheng Kung University, Tainan City 70101, Taiwan</a:t>
            </a:r>
            <a:br>
              <a:rPr lang="en-US" altLang="zh-TW" sz="2000" b="0" i="1" dirty="0">
                <a:effectLst/>
                <a:latin typeface="TeXGyreTermesX"/>
              </a:rPr>
            </a:br>
            <a:r>
              <a:rPr lang="en-US" altLang="zh-TW" sz="2000" b="0" baseline="30000" dirty="0">
                <a:effectLst/>
                <a:latin typeface="TeXGyreTermesX"/>
              </a:rPr>
              <a:t>2</a:t>
            </a:r>
            <a:r>
              <a:rPr lang="en-US" altLang="zh-TW" sz="2000" b="0" i="1" dirty="0">
                <a:effectLst/>
                <a:latin typeface="TeXGyreTermesX"/>
              </a:rPr>
              <a:t>Institute of Astronomy, National Tsing Hua University, Hsinchu 30013, Taiwan</a:t>
            </a:r>
            <a:br>
              <a:rPr lang="en-US" altLang="zh-TW" sz="2000" b="0" i="1" dirty="0">
                <a:effectLst/>
                <a:latin typeface="TeXGyreTermesX"/>
              </a:rPr>
            </a:br>
            <a:r>
              <a:rPr lang="en-US" altLang="zh-TW" sz="2000" b="0" baseline="30000" dirty="0">
                <a:effectLst/>
                <a:latin typeface="TeXGyreTermesX"/>
              </a:rPr>
              <a:t>3</a:t>
            </a:r>
            <a:r>
              <a:rPr lang="en-US" altLang="zh-TW" sz="2000" b="0" i="1" dirty="0">
                <a:effectLst/>
                <a:latin typeface="TeXGyreTermesX"/>
              </a:rPr>
              <a:t>Department of Astrophysics, School of Physics, Huazhong University of Science and Technology, Wuhan 430074, People’s Republic of China </a:t>
            </a:r>
          </a:p>
          <a:p>
            <a:r>
              <a:rPr lang="en-US" altLang="zh-TW" sz="2000" b="0" baseline="30000" dirty="0">
                <a:effectLst/>
                <a:latin typeface="TeXGyreTermesX"/>
              </a:rPr>
              <a:t>4</a:t>
            </a:r>
            <a:r>
              <a:rPr lang="en-US" altLang="zh-TW" sz="2000" b="0" i="1" dirty="0">
                <a:effectLst/>
                <a:latin typeface="TeXGyreTermesX"/>
              </a:rPr>
              <a:t>Department of Astronomy and Space Science, </a:t>
            </a:r>
            <a:r>
              <a:rPr lang="en-US" altLang="zh-TW" sz="2000" b="0" i="1" dirty="0" err="1">
                <a:effectLst/>
                <a:latin typeface="TeXGyreTermesX"/>
              </a:rPr>
              <a:t>Chungnam</a:t>
            </a:r>
            <a:r>
              <a:rPr lang="en-US" altLang="zh-TW" sz="2000" b="0" i="1" dirty="0">
                <a:effectLst/>
                <a:latin typeface="TeXGyreTermesX"/>
              </a:rPr>
              <a:t> National University, Daejeon 34134, Republic of Korea</a:t>
            </a:r>
            <a:endParaRPr lang="en-US" altLang="zh-TW" sz="3200" b="0" dirty="0"/>
          </a:p>
          <a:p>
            <a:endParaRPr lang="zh-TW" altLang="en-US" sz="3200" b="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ptical band">
            <a:extLst>
              <a:ext uri="{FF2B5EF4-FFF2-40B4-BE49-F238E27FC236}">
                <a16:creationId xmlns:a16="http://schemas.microsoft.com/office/drawing/2014/main" id="{608E2ED6-37B0-2746-A58B-0290E8F89BA4}"/>
              </a:ext>
            </a:extLst>
          </p:cNvPr>
          <p:cNvSpPr txBox="1"/>
          <p:nvPr/>
        </p:nvSpPr>
        <p:spPr>
          <a:xfrm>
            <a:off x="1206500" y="1070581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First anti-correlation</a:t>
            </a:r>
            <a:endParaRPr dirty="0"/>
          </a:p>
        </p:txBody>
      </p:sp>
      <p:pic>
        <p:nvPicPr>
          <p:cNvPr id="6" name="図 5" descr="グラフ, ヒストグラム&#10;&#10;自動的に生成された説明">
            <a:extLst>
              <a:ext uri="{FF2B5EF4-FFF2-40B4-BE49-F238E27FC236}">
                <a16:creationId xmlns:a16="http://schemas.microsoft.com/office/drawing/2014/main" id="{0A972F7F-EA81-4A43-81A7-C399A56DB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"/>
          <a:stretch/>
        </p:blipFill>
        <p:spPr>
          <a:xfrm>
            <a:off x="6158746" y="4798538"/>
            <a:ext cx="12066508" cy="784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 binary…">
                <a:extLst>
                  <a:ext uri="{FF2B5EF4-FFF2-40B4-BE49-F238E27FC236}">
                    <a16:creationId xmlns:a16="http://schemas.microsoft.com/office/drawing/2014/main" id="{D3AD2947-25B9-3446-819F-F274950127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06500" y="3224846"/>
                <a:ext cx="23033560" cy="15736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>
                <a:lvl1pPr marL="609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1219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1828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2438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30480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3657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4267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4876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5486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marL="0" indent="0" hangingPunct="1">
                  <a:lnSpc>
                    <a:spcPct val="100000"/>
                  </a:lnSpc>
                  <a:buNone/>
                </a:pPr>
                <a:r>
                  <a:rPr lang="en-US" dirty="0"/>
                  <a:t>Non-low-mode occurrence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ja-TW" dirty="0"/>
                          <m:t>(</m:t>
                        </m:r>
                        <m:r>
                          <m:rPr>
                            <m:nor/>
                          </m:rPr>
                          <a:rPr lang="en-US" altLang="ja-TW" dirty="0"/>
                          <m:t>high</m:t>
                        </m:r>
                        <m:r>
                          <m:rPr>
                            <m:nor/>
                          </m:rPr>
                          <a:rPr lang="en-US" altLang="ja-TW" dirty="0"/>
                          <m:t> </m:t>
                        </m:r>
                        <m:r>
                          <m:rPr>
                            <m:nor/>
                          </m:rPr>
                          <a:rPr lang="en-US" altLang="ja-TW" dirty="0"/>
                          <m:t>mode</m:t>
                        </m:r>
                        <m:r>
                          <m:rPr>
                            <m:nor/>
                          </m:rPr>
                          <a:rPr lang="en-US" altLang="ja-TW" dirty="0"/>
                          <m:t> </m:t>
                        </m:r>
                        <m:r>
                          <m:rPr>
                            <m:nor/>
                          </m:rPr>
                          <a:rPr lang="en-US" altLang="ja-TW" b="0" i="0" dirty="0" smtClean="0"/>
                          <m:t>duration</m:t>
                        </m:r>
                        <m:r>
                          <m:rPr>
                            <m:nor/>
                          </m:rPr>
                          <a:rPr lang="en-US" altLang="ja-TW" dirty="0"/>
                          <m:t> + </m:t>
                        </m:r>
                        <m:r>
                          <m:rPr>
                            <m:nor/>
                          </m:rPr>
                          <a:rPr lang="en-US" altLang="ja-TW" dirty="0"/>
                          <m:t>flare</m:t>
                        </m:r>
                        <m:r>
                          <m:rPr>
                            <m:nor/>
                          </m:rPr>
                          <a:rPr lang="en-US" altLang="ja-TW" dirty="0"/>
                          <m:t> </m:t>
                        </m:r>
                        <m:r>
                          <m:rPr>
                            <m:nor/>
                          </m:rPr>
                          <a:rPr lang="en-US" altLang="ja-TW" dirty="0"/>
                          <m:t>mode</m:t>
                        </m:r>
                        <m:r>
                          <m:rPr>
                            <m:nor/>
                          </m:rPr>
                          <a:rPr lang="en-US" altLang="ja-TW" dirty="0"/>
                          <m:t> </m:t>
                        </m:r>
                        <m:r>
                          <m:rPr>
                            <m:nor/>
                          </m:rPr>
                          <a:rPr lang="en-US" altLang="ja-TW" b="0" i="0" dirty="0" smtClean="0"/>
                          <m:t>duration</m:t>
                        </m:r>
                        <m:r>
                          <m:rPr>
                            <m:nor/>
                          </m:rPr>
                          <a:rPr lang="en-US" altLang="ja-TW" dirty="0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ja-TW" dirty="0"/>
                          <m:t>total</m:t>
                        </m:r>
                        <m:r>
                          <m:rPr>
                            <m:nor/>
                          </m:rPr>
                          <a:rPr lang="en-US" altLang="ja-TW" dirty="0"/>
                          <m:t> </m:t>
                        </m:r>
                        <m:r>
                          <m:rPr>
                            <m:nor/>
                          </m:rPr>
                          <a:rPr lang="en-US" altLang="ja-TW" b="0" i="0" dirty="0" smtClean="0"/>
                          <m:t>duration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In binary…">
                <a:extLst>
                  <a:ext uri="{FF2B5EF4-FFF2-40B4-BE49-F238E27FC236}">
                    <a16:creationId xmlns:a16="http://schemas.microsoft.com/office/drawing/2014/main" id="{D3AD2947-25B9-3446-819F-F27495012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00" y="3224846"/>
                <a:ext cx="23033560" cy="1573692"/>
              </a:xfrm>
              <a:prstGeom prst="rect">
                <a:avLst/>
              </a:prstGeom>
              <a:blipFill>
                <a:blip r:embed="rId3"/>
                <a:stretch>
                  <a:fillRect l="-1433" t="-8800" b="-88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0F38BBEE-2E6B-9640-EEF9-606778CE7594}"/>
              </a:ext>
            </a:extLst>
          </p:cNvPr>
          <p:cNvCxnSpPr>
            <a:cxnSpLocks/>
          </p:cNvCxnSpPr>
          <p:nvPr/>
        </p:nvCxnSpPr>
        <p:spPr>
          <a:xfrm>
            <a:off x="8123274" y="10909004"/>
            <a:ext cx="9526773" cy="0"/>
          </a:xfrm>
          <a:prstGeom prst="line">
            <a:avLst/>
          </a:prstGeom>
          <a:noFill/>
          <a:ln w="50800" cap="flat">
            <a:solidFill>
              <a:schemeClr val="accent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ptical band">
            <a:extLst>
              <a:ext uri="{FF2B5EF4-FFF2-40B4-BE49-F238E27FC236}">
                <a16:creationId xmlns:a16="http://schemas.microsoft.com/office/drawing/2014/main" id="{D37FB603-7911-CB48-B4D9-8E17D5722978}"/>
              </a:ext>
            </a:extLst>
          </p:cNvPr>
          <p:cNvSpPr txBox="1"/>
          <p:nvPr/>
        </p:nvSpPr>
        <p:spPr>
          <a:xfrm>
            <a:off x="1206500" y="1070581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First anti-correlation</a:t>
            </a:r>
            <a:endParaRPr dirty="0"/>
          </a:p>
        </p:txBody>
      </p:sp>
      <p:pic>
        <p:nvPicPr>
          <p:cNvPr id="5" name="図 4" descr="グラフ, 散布図&#10;&#10;自動的に生成された説明">
            <a:extLst>
              <a:ext uri="{FF2B5EF4-FFF2-40B4-BE49-F238E27FC236}">
                <a16:creationId xmlns:a16="http://schemas.microsoft.com/office/drawing/2014/main" id="{33CE5831-8807-494C-ACFA-D1C89B28C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9330" r="5719"/>
          <a:stretch/>
        </p:blipFill>
        <p:spPr>
          <a:xfrm>
            <a:off x="4037336" y="2637760"/>
            <a:ext cx="16309327" cy="989948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ptical band">
            <a:extLst>
              <a:ext uri="{FF2B5EF4-FFF2-40B4-BE49-F238E27FC236}">
                <a16:creationId xmlns:a16="http://schemas.microsoft.com/office/drawing/2014/main" id="{6E8AD57C-619D-F64E-9884-6265C7F2BF7D}"/>
              </a:ext>
            </a:extLst>
          </p:cNvPr>
          <p:cNvSpPr txBox="1"/>
          <p:nvPr/>
        </p:nvSpPr>
        <p:spPr>
          <a:xfrm>
            <a:off x="1206500" y="1070581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First anti-correlation</a:t>
            </a:r>
            <a:endParaRPr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8B5CA7-86E7-7244-8F33-3BB71BC37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09" y="3722279"/>
            <a:ext cx="16279781" cy="8753903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31D3B3F1-7B5B-36C1-E1B1-A099FE5DD271}"/>
              </a:ext>
            </a:extLst>
          </p:cNvPr>
          <p:cNvGrpSpPr/>
          <p:nvPr/>
        </p:nvGrpSpPr>
        <p:grpSpPr>
          <a:xfrm>
            <a:off x="20901542" y="9757883"/>
            <a:ext cx="2607930" cy="2451100"/>
            <a:chOff x="21250053" y="8843483"/>
            <a:chExt cx="2607930" cy="245110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FAA9744-BA50-585B-2994-F3D20BC3E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053" y="8843483"/>
              <a:ext cx="2607930" cy="2451100"/>
            </a:xfrm>
            <a:prstGeom prst="rect">
              <a:avLst/>
            </a:prstGeom>
          </p:spPr>
        </p:pic>
        <p:cxnSp>
          <p:nvCxnSpPr>
            <p:cNvPr id="15" name="直線箭頭接點 14">
              <a:extLst>
                <a:ext uri="{FF2B5EF4-FFF2-40B4-BE49-F238E27FC236}">
                  <a16:creationId xmlns:a16="http://schemas.microsoft.com/office/drawing/2014/main" id="{6516870D-1E9F-A41D-19AC-7E2489338D6C}"/>
                </a:ext>
              </a:extLst>
            </p:cNvPr>
            <p:cNvCxnSpPr>
              <a:cxnSpLocks/>
            </p:cNvCxnSpPr>
            <p:nvPr/>
          </p:nvCxnSpPr>
          <p:spPr>
            <a:xfrm>
              <a:off x="21909268" y="8973879"/>
              <a:ext cx="0" cy="109515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9" name="手繪多邊形 48">
            <a:extLst>
              <a:ext uri="{FF2B5EF4-FFF2-40B4-BE49-F238E27FC236}">
                <a16:creationId xmlns:a16="http://schemas.microsoft.com/office/drawing/2014/main" id="{5ABAD6A8-D0D6-3874-8971-042EAFE304BA}"/>
              </a:ext>
            </a:extLst>
          </p:cNvPr>
          <p:cNvSpPr/>
          <p:nvPr/>
        </p:nvSpPr>
        <p:spPr>
          <a:xfrm>
            <a:off x="15863777" y="10438645"/>
            <a:ext cx="5550195" cy="1966550"/>
          </a:xfrm>
          <a:custGeom>
            <a:avLst/>
            <a:gdLst>
              <a:gd name="connsiteX0" fmla="*/ 0 w 5550195"/>
              <a:gd name="connsiteY0" fmla="*/ 1831327 h 1966550"/>
              <a:gd name="connsiteX1" fmla="*/ 4465674 w 5550195"/>
              <a:gd name="connsiteY1" fmla="*/ 1810062 h 1966550"/>
              <a:gd name="connsiteX2" fmla="*/ 4508204 w 5550195"/>
              <a:gd name="connsiteY2" fmla="*/ 257708 h 1966550"/>
              <a:gd name="connsiteX3" fmla="*/ 5550195 w 5550195"/>
              <a:gd name="connsiteY3" fmla="*/ 2527 h 1966550"/>
              <a:gd name="connsiteX4" fmla="*/ 5550195 w 5550195"/>
              <a:gd name="connsiteY4" fmla="*/ 2527 h 1966550"/>
              <a:gd name="connsiteX5" fmla="*/ 5550195 w 5550195"/>
              <a:gd name="connsiteY5" fmla="*/ 2527 h 196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50195" h="1966550">
                <a:moveTo>
                  <a:pt x="0" y="1831327"/>
                </a:moveTo>
                <a:cubicBezTo>
                  <a:pt x="1857153" y="1951829"/>
                  <a:pt x="3714307" y="2072332"/>
                  <a:pt x="4465674" y="1810062"/>
                </a:cubicBezTo>
                <a:cubicBezTo>
                  <a:pt x="5217041" y="1547792"/>
                  <a:pt x="4327450" y="558964"/>
                  <a:pt x="4508204" y="257708"/>
                </a:cubicBezTo>
                <a:cubicBezTo>
                  <a:pt x="4688958" y="-43548"/>
                  <a:pt x="5550195" y="2527"/>
                  <a:pt x="5550195" y="2527"/>
                </a:cubicBezTo>
                <a:lnTo>
                  <a:pt x="5550195" y="2527"/>
                </a:lnTo>
                <a:lnTo>
                  <a:pt x="5550195" y="2527"/>
                </a:lnTo>
              </a:path>
            </a:pathLst>
          </a:custGeom>
          <a:noFill/>
          <a:ln w="25400" cap="flat">
            <a:solidFill>
              <a:srgbClr val="000000"/>
            </a:solidFill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50" name="図 5" descr="グラフ, ヒストグラム&#10;&#10;自動的に生成された説明">
            <a:extLst>
              <a:ext uri="{FF2B5EF4-FFF2-40B4-BE49-F238E27FC236}">
                <a16:creationId xmlns:a16="http://schemas.microsoft.com/office/drawing/2014/main" id="{220F3976-FFD7-BF83-5CF8-9C00E31BE2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4457" r="12001" b="15592"/>
          <a:stretch/>
        </p:blipFill>
        <p:spPr>
          <a:xfrm>
            <a:off x="434597" y="3168502"/>
            <a:ext cx="3933593" cy="2254987"/>
          </a:xfrm>
          <a:prstGeom prst="rect">
            <a:avLst/>
          </a:prstGeom>
        </p:spPr>
      </p:pic>
      <p:sp>
        <p:nvSpPr>
          <p:cNvPr id="55" name="手繪多邊形 54">
            <a:extLst>
              <a:ext uri="{FF2B5EF4-FFF2-40B4-BE49-F238E27FC236}">
                <a16:creationId xmlns:a16="http://schemas.microsoft.com/office/drawing/2014/main" id="{58BEAFF2-3380-B1A4-1A01-5C8A87803586}"/>
              </a:ext>
            </a:extLst>
          </p:cNvPr>
          <p:cNvSpPr/>
          <p:nvPr/>
        </p:nvSpPr>
        <p:spPr>
          <a:xfrm>
            <a:off x="2272507" y="5424055"/>
            <a:ext cx="1842293" cy="2454042"/>
          </a:xfrm>
          <a:custGeom>
            <a:avLst/>
            <a:gdLst>
              <a:gd name="connsiteX0" fmla="*/ 1842293 w 1842293"/>
              <a:gd name="connsiteY0" fmla="*/ 2452254 h 2454042"/>
              <a:gd name="connsiteX1" fmla="*/ 242093 w 1842293"/>
              <a:gd name="connsiteY1" fmla="*/ 2057400 h 2454042"/>
              <a:gd name="connsiteX2" fmla="*/ 34275 w 1842293"/>
              <a:gd name="connsiteY2" fmla="*/ 0 h 245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2293" h="2454042">
                <a:moveTo>
                  <a:pt x="1842293" y="2452254"/>
                </a:moveTo>
                <a:cubicBezTo>
                  <a:pt x="1192861" y="2459181"/>
                  <a:pt x="543429" y="2466109"/>
                  <a:pt x="242093" y="2057400"/>
                </a:cubicBezTo>
                <a:cubicBezTo>
                  <a:pt x="-59243" y="1648691"/>
                  <a:pt x="-12484" y="824345"/>
                  <a:pt x="34275" y="0"/>
                </a:cubicBezTo>
              </a:path>
            </a:pathLst>
          </a:custGeom>
          <a:noFill/>
          <a:ln w="22225" cap="flat">
            <a:solidFill>
              <a:schemeClr val="bg2">
                <a:lumMod val="10000"/>
              </a:schemeClr>
            </a:solidFill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1E59422A-4E69-6F91-BF5F-CF6652DD36C8}"/>
              </a:ext>
            </a:extLst>
          </p:cNvPr>
          <p:cNvCxnSpPr>
            <a:cxnSpLocks/>
          </p:cNvCxnSpPr>
          <p:nvPr/>
        </p:nvCxnSpPr>
        <p:spPr>
          <a:xfrm>
            <a:off x="434597" y="5209952"/>
            <a:ext cx="3933593" cy="0"/>
          </a:xfrm>
          <a:prstGeom prst="line">
            <a:avLst/>
          </a:prstGeom>
          <a:noFill/>
          <a:ln w="50800" cap="flat">
            <a:solidFill>
              <a:schemeClr val="accent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857B49-9BA6-81D5-9851-C7D656E99220}"/>
              </a:ext>
            </a:extLst>
          </p:cNvPr>
          <p:cNvSpPr txBox="1"/>
          <p:nvPr/>
        </p:nvSpPr>
        <p:spPr>
          <a:xfrm>
            <a:off x="17912713" y="4943213"/>
            <a:ext cx="82073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~ 3</a:t>
            </a:r>
            <a:r>
              <a:rPr kumimoji="0" lang="el-GR" altLang="zh-TW" sz="2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σ</a:t>
            </a:r>
            <a:endParaRPr kumimoji="0" lang="zh-TW" altLang="en-US" sz="28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6796133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ptical band">
            <a:extLst>
              <a:ext uri="{FF2B5EF4-FFF2-40B4-BE49-F238E27FC236}">
                <a16:creationId xmlns:a16="http://schemas.microsoft.com/office/drawing/2014/main" id="{D12002EE-B17F-E84C-8C2B-FDB0060B6006}"/>
              </a:ext>
            </a:extLst>
          </p:cNvPr>
          <p:cNvSpPr txBox="1"/>
          <p:nvPr/>
        </p:nvSpPr>
        <p:spPr>
          <a:xfrm>
            <a:off x="1206500" y="1070581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Second anti-correlation</a:t>
            </a:r>
            <a:endParaRPr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B5B8EA-8059-D944-A6D8-AF6F2B790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66" y="2414432"/>
            <a:ext cx="14683068" cy="1076076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E7A6DA9-7EA3-DAF0-1564-312F7D574203}"/>
              </a:ext>
            </a:extLst>
          </p:cNvPr>
          <p:cNvSpPr/>
          <p:nvPr/>
        </p:nvSpPr>
        <p:spPr>
          <a:xfrm>
            <a:off x="14290157" y="8187070"/>
            <a:ext cx="489099" cy="4061637"/>
          </a:xfrm>
          <a:prstGeom prst="rect">
            <a:avLst/>
          </a:prstGeom>
          <a:noFill/>
          <a:ln w="38100" cap="flat">
            <a:solidFill>
              <a:schemeClr val="accent6">
                <a:lumMod val="60000"/>
                <a:lumOff val="40000"/>
              </a:schemeClr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37740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ptical band">
            <a:extLst>
              <a:ext uri="{FF2B5EF4-FFF2-40B4-BE49-F238E27FC236}">
                <a16:creationId xmlns:a16="http://schemas.microsoft.com/office/drawing/2014/main" id="{D66F1A9A-B143-AC46-BA85-CB9D8E5A0B4E}"/>
              </a:ext>
            </a:extLst>
          </p:cNvPr>
          <p:cNvSpPr txBox="1"/>
          <p:nvPr/>
        </p:nvSpPr>
        <p:spPr>
          <a:xfrm>
            <a:off x="1206500" y="1070581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Second anti-correlation</a:t>
            </a:r>
            <a:endParaRPr dirty="0"/>
          </a:p>
        </p:txBody>
      </p:sp>
      <p:pic>
        <p:nvPicPr>
          <p:cNvPr id="4" name="図 3" descr="テーブル&#10;&#10;自動的に生成された説明">
            <a:extLst>
              <a:ext uri="{FF2B5EF4-FFF2-40B4-BE49-F238E27FC236}">
                <a16:creationId xmlns:a16="http://schemas.microsoft.com/office/drawing/2014/main" id="{148239AF-05DA-4240-BD6F-EF5B24E71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34" y="2198103"/>
            <a:ext cx="16973531" cy="1044731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30FDDC0-7783-5045-8BC7-391EAC255AF6}"/>
              </a:ext>
            </a:extLst>
          </p:cNvPr>
          <p:cNvSpPr/>
          <p:nvPr/>
        </p:nvSpPr>
        <p:spPr>
          <a:xfrm>
            <a:off x="16250193" y="2526632"/>
            <a:ext cx="3794417" cy="9480884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5003964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onclusion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5500" spc="0"/>
            </a:lvl1pPr>
          </a:lstStyle>
          <a:p>
            <a:r>
              <a:rPr dirty="0"/>
              <a:t>Conclusion</a:t>
            </a:r>
          </a:p>
        </p:txBody>
      </p:sp>
      <p:sp>
        <p:nvSpPr>
          <p:cNvPr id="258" name="PSR J1910-5320 is a new Redback MSP binary…"/>
          <p:cNvSpPr txBox="1">
            <a:spLocks noGrp="1"/>
          </p:cNvSpPr>
          <p:nvPr>
            <p:ph type="body" sz="half" idx="1"/>
          </p:nvPr>
        </p:nvSpPr>
        <p:spPr>
          <a:xfrm>
            <a:off x="1206500" y="4932948"/>
            <a:ext cx="21971001" cy="50051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TW" dirty="0"/>
              <a:t>A possible anti-correlation between the optical MA and X-ray emission</a:t>
            </a:r>
          </a:p>
          <a:p>
            <a:endParaRPr lang="en-US" altLang="ja-TW" dirty="0"/>
          </a:p>
          <a:p>
            <a:pPr>
              <a:lnSpc>
                <a:spcPct val="100000"/>
              </a:lnSpc>
            </a:pPr>
            <a:r>
              <a:rPr lang="en-US" altLang="ja-TW" dirty="0"/>
              <a:t>A low-mode anti-correlation exists between the EPIC and OM data in some XMM-Newton observations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hank you for your attention!"/>
          <p:cNvSpPr txBox="1"/>
          <p:nvPr/>
        </p:nvSpPr>
        <p:spPr>
          <a:xfrm>
            <a:off x="6836790" y="6323456"/>
            <a:ext cx="10710419" cy="1069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000000"/>
                </a:solidFill>
              </a:defRPr>
            </a:lvl1pPr>
          </a:lstStyle>
          <a:p>
            <a:r>
              <a:t>Thank you for your attention!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693A68F-3D2B-EA45-A795-A2F09002D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53" y="2897000"/>
            <a:ext cx="16435294" cy="9630055"/>
          </a:xfrm>
          <a:prstGeom prst="rect">
            <a:avLst/>
          </a:prstGeom>
        </p:spPr>
      </p:pic>
      <p:sp>
        <p:nvSpPr>
          <p:cNvPr id="4" name="Conclusion">
            <a:extLst>
              <a:ext uri="{FF2B5EF4-FFF2-40B4-BE49-F238E27FC236}">
                <a16:creationId xmlns:a16="http://schemas.microsoft.com/office/drawing/2014/main" id="{4ECF6789-36D6-224B-92DD-4A5FCF16F2FB}"/>
              </a:ext>
            </a:extLst>
          </p:cNvPr>
          <p:cNvSpPr txBox="1">
            <a:spLocks/>
          </p:cNvSpPr>
          <p:nvPr/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l-GR" dirty="0"/>
              <a:t>γ</a:t>
            </a:r>
            <a:r>
              <a:rPr lang="en-US" dirty="0"/>
              <a:t>-ray and MA</a:t>
            </a:r>
          </a:p>
        </p:txBody>
      </p:sp>
    </p:spTree>
    <p:extLst>
      <p:ext uri="{BB962C8B-B14F-4D97-AF65-F5344CB8AC3E}">
        <p14:creationId xmlns:p14="http://schemas.microsoft.com/office/powerpoint/2010/main" val="407540569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96F50E27-7224-3E40-9481-04EE8A9C9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18" y="2510523"/>
            <a:ext cx="10193563" cy="9797146"/>
          </a:xfrm>
          <a:prstGeom prst="rect">
            <a:avLst/>
          </a:prstGeom>
        </p:spPr>
      </p:pic>
      <p:sp>
        <p:nvSpPr>
          <p:cNvPr id="4" name="Conclusion">
            <a:extLst>
              <a:ext uri="{FF2B5EF4-FFF2-40B4-BE49-F238E27FC236}">
                <a16:creationId xmlns:a16="http://schemas.microsoft.com/office/drawing/2014/main" id="{07ED0331-5E58-5F46-8468-96CCD53C2C91}"/>
              </a:ext>
            </a:extLst>
          </p:cNvPr>
          <p:cNvSpPr txBox="1">
            <a:spLocks/>
          </p:cNvSpPr>
          <p:nvPr/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Radio-X-ray anti-correlation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52EC65-EAC9-B94C-9D2B-C5C4BCE99E56}"/>
              </a:ext>
            </a:extLst>
          </p:cNvPr>
          <p:cNvSpPr txBox="1"/>
          <p:nvPr/>
        </p:nvSpPr>
        <p:spPr>
          <a:xfrm>
            <a:off x="9062135" y="12446137"/>
            <a:ext cx="625972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altLang="ja-TW" dirty="0">
                <a:solidFill>
                  <a:srgbClr val="000000"/>
                </a:solidFill>
                <a:effectLst/>
                <a:latin typeface="Helvetica" pitchFamily="2" charset="0"/>
              </a:rPr>
              <a:t>From </a:t>
            </a:r>
            <a:r>
              <a:rPr lang="en-US" altLang="ja-TW" dirty="0">
                <a:solidFill>
                  <a:schemeClr val="bg2">
                    <a:lumMod val="10000"/>
                  </a:schemeClr>
                </a:solidFill>
                <a:effectLst/>
                <a:latin typeface="Helvetica" pitchFamily="2" charset="0"/>
              </a:rPr>
              <a:t>Bogdanov S., et al., 2018, </a:t>
            </a:r>
            <a:r>
              <a:rPr lang="en-US" altLang="ja-TW" dirty="0" err="1">
                <a:solidFill>
                  <a:schemeClr val="bg2">
                    <a:lumMod val="10000"/>
                  </a:schemeClr>
                </a:solidFill>
                <a:effectLst/>
                <a:latin typeface="Helvetica" pitchFamily="2" charset="0"/>
              </a:rPr>
              <a:t>ApJ</a:t>
            </a:r>
            <a:r>
              <a:rPr lang="en-US" altLang="ja-TW" dirty="0">
                <a:solidFill>
                  <a:schemeClr val="bg2">
                    <a:lumMod val="10000"/>
                  </a:schemeClr>
                </a:solidFill>
                <a:effectLst/>
                <a:latin typeface="Helvetica" pitchFamily="2" charset="0"/>
              </a:rPr>
              <a:t>, 856, 54</a:t>
            </a:r>
          </a:p>
        </p:txBody>
      </p:sp>
    </p:spTree>
    <p:extLst>
      <p:ext uri="{BB962C8B-B14F-4D97-AF65-F5344CB8AC3E}">
        <p14:creationId xmlns:p14="http://schemas.microsoft.com/office/powerpoint/2010/main" val="394220906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Introduction to Spider Millisecond Pulsar…"/>
          <p:cNvSpPr txBox="1"/>
          <p:nvPr/>
        </p:nvSpPr>
        <p:spPr>
          <a:xfrm>
            <a:off x="3815211" y="4743799"/>
            <a:ext cx="15228560" cy="4228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4800" indent="-304800" algn="l">
              <a:lnSpc>
                <a:spcPct val="209999"/>
              </a:lnSpc>
              <a:buSzPct val="123000"/>
              <a:buChar char="•"/>
              <a:defRPr sz="4500">
                <a:solidFill>
                  <a:srgbClr val="000000"/>
                </a:solidFill>
              </a:defRPr>
            </a:pPr>
            <a:r>
              <a:rPr lang="en-US" dirty="0"/>
              <a:t>Introduction</a:t>
            </a:r>
          </a:p>
          <a:p>
            <a:pPr marL="304800" indent="-304800" algn="l">
              <a:lnSpc>
                <a:spcPct val="209999"/>
              </a:lnSpc>
              <a:buSzPct val="123000"/>
              <a:buChar char="•"/>
              <a:defRPr sz="4500">
                <a:solidFill>
                  <a:srgbClr val="000000"/>
                </a:solidFill>
              </a:defRPr>
            </a:pPr>
            <a:r>
              <a:rPr lang="en-US" dirty="0"/>
              <a:t>Motivation</a:t>
            </a:r>
            <a:endParaRPr dirty="0"/>
          </a:p>
          <a:p>
            <a:pPr marL="304800" indent="-304800" algn="l">
              <a:lnSpc>
                <a:spcPct val="209999"/>
              </a:lnSpc>
              <a:buSzPct val="123000"/>
              <a:buChar char="•"/>
              <a:defRPr sz="4500">
                <a:solidFill>
                  <a:srgbClr val="000000"/>
                </a:solidFill>
              </a:defRPr>
            </a:pPr>
            <a:r>
              <a:rPr lang="en-US" dirty="0"/>
              <a:t>Results</a:t>
            </a:r>
            <a:endParaRPr dirty="0"/>
          </a:p>
        </p:txBody>
      </p:sp>
      <p:sp>
        <p:nvSpPr>
          <p:cNvPr id="156" name="Outline"/>
          <p:cNvSpPr txBox="1"/>
          <p:nvPr/>
        </p:nvSpPr>
        <p:spPr>
          <a:xfrm>
            <a:off x="10372026" y="969375"/>
            <a:ext cx="3639948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1pPr>
          </a:lstStyle>
          <a:p>
            <a:r>
              <a:t>Outline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Millisecond Pulsars (MSPs)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505504" cy="1433163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5500" spc="0"/>
            </a:lvl1pPr>
          </a:lstStyle>
          <a:p>
            <a:r>
              <a:rPr dirty="0"/>
              <a:t> Millisecond Pulsars (MSPs)</a:t>
            </a:r>
          </a:p>
        </p:txBody>
      </p:sp>
      <p:grpSp>
        <p:nvGrpSpPr>
          <p:cNvPr id="173" name="群組"/>
          <p:cNvGrpSpPr/>
          <p:nvPr/>
        </p:nvGrpSpPr>
        <p:grpSpPr>
          <a:xfrm>
            <a:off x="937046" y="2967559"/>
            <a:ext cx="22461993" cy="8398951"/>
            <a:chOff x="0" y="0"/>
            <a:chExt cx="22461991" cy="8398950"/>
          </a:xfrm>
        </p:grpSpPr>
        <p:grpSp>
          <p:nvGrpSpPr>
            <p:cNvPr id="171" name="群組"/>
            <p:cNvGrpSpPr/>
            <p:nvPr/>
          </p:nvGrpSpPr>
          <p:grpSpPr>
            <a:xfrm>
              <a:off x="10992077" y="0"/>
              <a:ext cx="11469914" cy="8398950"/>
              <a:chOff x="0" y="0"/>
              <a:chExt cx="11469912" cy="8398949"/>
            </a:xfrm>
          </p:grpSpPr>
          <p:pic>
            <p:nvPicPr>
              <p:cNvPr id="169" name="影像" descr="影像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1469912" cy="7742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0" name="Accreting pulsar binary (https://point-of-no-23.livejournal.com/1161561.html)"/>
              <p:cNvSpPr txBox="1"/>
              <p:nvPr/>
            </p:nvSpPr>
            <p:spPr>
              <a:xfrm>
                <a:off x="401768" y="7927025"/>
                <a:ext cx="10666378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dirty="0"/>
                  <a:t>Accreting pulsar binary (https://point-of-no-23.livejournal.com/1161561.html)</a:t>
                </a:r>
              </a:p>
            </p:txBody>
          </p:sp>
        </p:grpSp>
        <p:sp>
          <p:nvSpPr>
            <p:cNvPr id="172" name="A recycling scenario, which is a widely accepted explanation, said that MSPs were in binaries with a donor star. The accretion from the companion in the binary system transfers the angular momentum to the pulsar continuously."/>
            <p:cNvSpPr txBox="1"/>
            <p:nvPr/>
          </p:nvSpPr>
          <p:spPr>
            <a:xfrm>
              <a:off x="0" y="456125"/>
              <a:ext cx="10408977" cy="7286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marL="548639" indent="-548639" algn="just" defTabSz="2194505">
                <a:spcBef>
                  <a:spcPts val="8400"/>
                </a:spcBef>
                <a:buSzPct val="123000"/>
                <a:buChar char="•"/>
                <a:defRPr sz="4319">
                  <a:solidFill>
                    <a:srgbClr val="000000"/>
                  </a:solidFill>
                </a:defRPr>
              </a:pPr>
              <a:r>
                <a:rPr lang="en-US" sz="3600" dirty="0"/>
                <a:t>Actually evolve from long spin period to short spin period.</a:t>
              </a:r>
            </a:p>
            <a:p>
              <a:pPr marL="548639" indent="-548639" algn="just" defTabSz="2194505">
                <a:spcBef>
                  <a:spcPts val="8400"/>
                </a:spcBef>
                <a:buSzPct val="123000"/>
                <a:buChar char="•"/>
                <a:defRPr sz="4319">
                  <a:solidFill>
                    <a:srgbClr val="000000"/>
                  </a:solidFill>
                </a:defRPr>
              </a:pPr>
              <a:r>
                <a:rPr sz="3600" dirty="0"/>
                <a:t>A recycling scenario</a:t>
              </a:r>
              <a:r>
                <a:rPr lang="en-US" sz="3600" dirty="0"/>
                <a:t>: </a:t>
              </a:r>
              <a:r>
                <a:rPr sz="3600" dirty="0"/>
                <a:t>MSPs were in binaries with a donor star. The </a:t>
              </a:r>
              <a:r>
                <a:rPr sz="3600" u="sng" dirty="0"/>
                <a:t>accretion</a:t>
              </a:r>
              <a:r>
                <a:rPr sz="3600" dirty="0"/>
                <a:t> from the companion in the binary system transfers the angular momentum to </a:t>
              </a:r>
              <a:r>
                <a:rPr lang="en-US" altLang="zh-TW" sz="3600" dirty="0"/>
                <a:t>accelerate </a:t>
              </a:r>
              <a:r>
                <a:rPr sz="3600" dirty="0"/>
                <a:t>the </a:t>
              </a:r>
              <a:r>
                <a:rPr lang="en-US" sz="3600" dirty="0"/>
                <a:t>spin period and </a:t>
              </a:r>
              <a:r>
                <a:rPr lang="en-US" altLang="ja-TW" sz="3600" dirty="0"/>
                <a:t>turn off the pulsar activities. </a:t>
              </a:r>
              <a:endParaRPr lang="en-US" sz="3600" dirty="0"/>
            </a:p>
            <a:p>
              <a:pPr marL="548639" indent="-548639" algn="just" defTabSz="2194505">
                <a:spcBef>
                  <a:spcPts val="8400"/>
                </a:spcBef>
                <a:buSzPct val="123000"/>
                <a:buChar char="•"/>
                <a:defRPr sz="4319">
                  <a:solidFill>
                    <a:srgbClr val="000000"/>
                  </a:solidFill>
                </a:defRPr>
              </a:pPr>
              <a:r>
                <a:rPr lang="en-US" sz="3600" dirty="0"/>
                <a:t>We call it a Low-Mass X-ray Binary (LMXB) like system (or claim </a:t>
              </a:r>
              <a:r>
                <a:rPr lang="en-US" sz="3600" u="sng" dirty="0"/>
                <a:t>accretion-powered state)</a:t>
              </a:r>
              <a:r>
                <a:rPr sz="3600" dirty="0"/>
                <a:t>.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In binary…"/>
          <p:cNvSpPr txBox="1">
            <a:spLocks noGrp="1"/>
          </p:cNvSpPr>
          <p:nvPr>
            <p:ph type="body" sz="half" idx="1"/>
          </p:nvPr>
        </p:nvSpPr>
        <p:spPr>
          <a:xfrm>
            <a:off x="1029598" y="3369225"/>
            <a:ext cx="11162401" cy="825601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dirty="0"/>
              <a:t>In binary</a:t>
            </a:r>
          </a:p>
          <a:p>
            <a:r>
              <a:rPr dirty="0"/>
              <a:t>Short orbital period (&lt; 1 day)</a:t>
            </a:r>
          </a:p>
          <a:p>
            <a:pPr>
              <a:lnSpc>
                <a:spcPct val="120000"/>
              </a:lnSpc>
            </a:pPr>
            <a:r>
              <a:rPr dirty="0"/>
              <a:t>Low mass companion (&gt; 0.1 solar mass for redback; &lt; 0.1 solar mass for </a:t>
            </a:r>
            <a:r>
              <a:rPr dirty="0" err="1"/>
              <a:t>blackwidow</a:t>
            </a:r>
            <a:r>
              <a:rPr dirty="0"/>
              <a:t>)</a:t>
            </a:r>
          </a:p>
          <a:p>
            <a:pPr>
              <a:lnSpc>
                <a:spcPct val="120000"/>
              </a:lnSpc>
            </a:pPr>
            <a:r>
              <a:rPr lang="en-US" dirty="0"/>
              <a:t>Usually have non-thermal X-ray/</a:t>
            </a:r>
            <a:r>
              <a:rPr lang="el-GR" dirty="0"/>
              <a:t>γ-</a:t>
            </a:r>
            <a:r>
              <a:rPr lang="en-US" dirty="0"/>
              <a:t>ray counterparts			   (</a:t>
            </a:r>
            <a:r>
              <a:rPr lang="en-US" altLang="zh-TW" sz="5200" dirty="0">
                <a:effectLst/>
                <a:latin typeface="NewTXMI"/>
              </a:rPr>
              <a:t>𝐿</a:t>
            </a:r>
            <a:r>
              <a:rPr lang="en-US" altLang="zh-TW" sz="5200" baseline="-25000" dirty="0">
                <a:effectLst/>
                <a:latin typeface="NewTXMI7"/>
              </a:rPr>
              <a:t>0.1-10keV</a:t>
            </a:r>
            <a:r>
              <a:rPr lang="en-US" altLang="zh-TW" sz="5200" dirty="0">
                <a:effectLst/>
                <a:latin typeface="NewTXMI7"/>
              </a:rPr>
              <a:t> </a:t>
            </a:r>
            <a:r>
              <a:rPr lang="en-US" altLang="zh-TW" sz="5200" dirty="0">
                <a:effectLst/>
                <a:latin typeface="txsys"/>
              </a:rPr>
              <a:t>≈ </a:t>
            </a:r>
            <a:r>
              <a:rPr lang="en-US" altLang="zh-TW" sz="5200" dirty="0">
                <a:effectLst/>
                <a:latin typeface="TeXGyreTermesX"/>
              </a:rPr>
              <a:t>10</a:t>
            </a:r>
            <a:r>
              <a:rPr lang="en-US" altLang="zh-TW" sz="5200" baseline="30000" dirty="0">
                <a:effectLst/>
                <a:latin typeface="TeXGyreTermesX"/>
              </a:rPr>
              <a:t>32</a:t>
            </a:r>
            <a:r>
              <a:rPr lang="en-US" altLang="zh-TW" sz="5200" dirty="0">
                <a:effectLst/>
                <a:latin typeface="TeXGyreTermesX"/>
              </a:rPr>
              <a:t> erg s</a:t>
            </a:r>
            <a:r>
              <a:rPr lang="en-US" altLang="zh-TW" sz="5200" baseline="30000" dirty="0">
                <a:effectLst/>
                <a:latin typeface="txsys"/>
              </a:rPr>
              <a:t>−</a:t>
            </a:r>
            <a:r>
              <a:rPr lang="en-US" altLang="zh-TW" sz="5200" baseline="30000" dirty="0">
                <a:effectLst/>
                <a:latin typeface="TeXGyreTermesX"/>
              </a:rPr>
              <a:t>1</a:t>
            </a:r>
            <a:r>
              <a:rPr lang="en-US" altLang="zh-TW" sz="5200" dirty="0">
                <a:effectLst/>
                <a:latin typeface="TeXGyreTermesX"/>
              </a:rPr>
              <a:t>; </a:t>
            </a:r>
            <a:r>
              <a:rPr lang="en-US" altLang="zh-TW" sz="4800" dirty="0">
                <a:effectLst/>
                <a:latin typeface="NewTXMI"/>
              </a:rPr>
              <a:t>𝐿</a:t>
            </a:r>
            <a:r>
              <a:rPr lang="en-US" altLang="zh-TW" sz="4800" baseline="-25000" dirty="0">
                <a:effectLst/>
                <a:latin typeface="NewTXMI7"/>
              </a:rPr>
              <a:t>0.1-100GeV</a:t>
            </a:r>
            <a:r>
              <a:rPr lang="en-US" altLang="zh-TW" sz="4800" dirty="0">
                <a:effectLst/>
                <a:latin typeface="NewTXMI7"/>
              </a:rPr>
              <a:t> </a:t>
            </a:r>
            <a:r>
              <a:rPr lang="en-US" altLang="zh-TW" sz="4800" dirty="0">
                <a:effectLst/>
                <a:latin typeface="txsys"/>
              </a:rPr>
              <a:t>≈ </a:t>
            </a:r>
            <a:r>
              <a:rPr lang="en-US" altLang="zh-TW" sz="4800" dirty="0">
                <a:effectLst/>
                <a:latin typeface="TeXGyreTermesX"/>
              </a:rPr>
              <a:t>10</a:t>
            </a:r>
            <a:r>
              <a:rPr lang="en-US" altLang="zh-TW" sz="4800" baseline="30000" dirty="0">
                <a:effectLst/>
                <a:latin typeface="TeXGyreTermesX"/>
              </a:rPr>
              <a:t>33</a:t>
            </a:r>
            <a:r>
              <a:rPr lang="en-US" altLang="zh-TW" sz="4800" dirty="0">
                <a:effectLst/>
                <a:latin typeface="TeXGyreTermesX"/>
              </a:rPr>
              <a:t> erg s</a:t>
            </a:r>
            <a:r>
              <a:rPr lang="en-US" altLang="zh-TW" sz="4800" baseline="30000" dirty="0">
                <a:effectLst/>
                <a:latin typeface="txsys"/>
              </a:rPr>
              <a:t>−</a:t>
            </a:r>
            <a:r>
              <a:rPr lang="en-US" altLang="zh-TW" sz="4800" baseline="30000" dirty="0">
                <a:effectLst/>
                <a:latin typeface="TeXGyreTermesX"/>
              </a:rPr>
              <a:t>1</a:t>
            </a:r>
            <a:r>
              <a:rPr lang="en-US" dirty="0"/>
              <a:t>) </a:t>
            </a:r>
            <a:endParaRPr dirty="0"/>
          </a:p>
        </p:txBody>
      </p:sp>
      <p:sp>
        <p:nvSpPr>
          <p:cNvPr id="176" name="Spider Pulsar properties"/>
          <p:cNvSpPr txBox="1">
            <a:spLocks noGrp="1"/>
          </p:cNvSpPr>
          <p:nvPr>
            <p:ph type="title"/>
          </p:nvPr>
        </p:nvSpPr>
        <p:spPr>
          <a:xfrm>
            <a:off x="1348340" y="1077359"/>
            <a:ext cx="21971001" cy="1433164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5500" spc="0"/>
            </a:lvl1pPr>
          </a:lstStyle>
          <a:p>
            <a:r>
              <a:rPr dirty="0"/>
              <a:t>Spider Pulsar properties</a:t>
            </a:r>
            <a:r>
              <a:rPr lang="en-US" dirty="0"/>
              <a:t> (</a:t>
            </a:r>
            <a:r>
              <a:rPr lang="en-US" altLang="zh-TW" u="sng" dirty="0"/>
              <a:t>rotation-powered state</a:t>
            </a:r>
            <a:r>
              <a:rPr lang="en-US" altLang="zh-TW" dirty="0"/>
              <a:t>)</a:t>
            </a:r>
            <a:endParaRPr dirty="0"/>
          </a:p>
        </p:txBody>
      </p:sp>
      <p:pic>
        <p:nvPicPr>
          <p:cNvPr id="177" name="black_widow.mov" descr="black_widow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1999" y="3526971"/>
            <a:ext cx="11925522" cy="772841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From Fermi team"/>
          <p:cNvSpPr txBox="1"/>
          <p:nvPr/>
        </p:nvSpPr>
        <p:spPr>
          <a:xfrm>
            <a:off x="16764306" y="11336461"/>
            <a:ext cx="244083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From Fermi team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6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hy “Spider” Pulsar">
            <a:extLst>
              <a:ext uri="{FF2B5EF4-FFF2-40B4-BE49-F238E27FC236}">
                <a16:creationId xmlns:a16="http://schemas.microsoft.com/office/drawing/2014/main" id="{4ACB8856-4E72-F582-CBFD-7BACE50FF5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17485" y="5894123"/>
            <a:ext cx="8000932" cy="173831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25500">
              <a:lnSpc>
                <a:spcPct val="100000"/>
              </a:lnSpc>
              <a:defRPr sz="5500" spc="0"/>
            </a:lvl1pPr>
          </a:lstStyle>
          <a:p>
            <a:pPr algn="ctr"/>
            <a:r>
              <a:rPr lang="en-US" dirty="0"/>
              <a:t>LMXB</a:t>
            </a:r>
            <a:br>
              <a:rPr lang="en-US" dirty="0"/>
            </a:br>
            <a:r>
              <a:rPr lang="en-US" altLang="zh-TW" dirty="0"/>
              <a:t>accretion-powered state</a:t>
            </a:r>
            <a:br>
              <a:rPr lang="en-US" dirty="0"/>
            </a:br>
            <a:endParaRPr dirty="0"/>
          </a:p>
        </p:txBody>
      </p:sp>
      <p:sp>
        <p:nvSpPr>
          <p:cNvPr id="9" name="左-右雙向箭號 8">
            <a:extLst>
              <a:ext uri="{FF2B5EF4-FFF2-40B4-BE49-F238E27FC236}">
                <a16:creationId xmlns:a16="http://schemas.microsoft.com/office/drawing/2014/main" id="{2AA4BE8F-4F68-9E0E-3CAA-60E914B507C8}"/>
              </a:ext>
            </a:extLst>
          </p:cNvPr>
          <p:cNvSpPr/>
          <p:nvPr/>
        </p:nvSpPr>
        <p:spPr>
          <a:xfrm>
            <a:off x="10568474" y="6607286"/>
            <a:ext cx="3247052" cy="684914"/>
          </a:xfrm>
          <a:prstGeom prst="leftRight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Why “Spider” Pulsar">
            <a:extLst>
              <a:ext uri="{FF2B5EF4-FFF2-40B4-BE49-F238E27FC236}">
                <a16:creationId xmlns:a16="http://schemas.microsoft.com/office/drawing/2014/main" id="{E432497F-ED42-2B3D-A889-D6F613D555A0}"/>
              </a:ext>
            </a:extLst>
          </p:cNvPr>
          <p:cNvSpPr txBox="1">
            <a:spLocks/>
          </p:cNvSpPr>
          <p:nvPr/>
        </p:nvSpPr>
        <p:spPr>
          <a:xfrm>
            <a:off x="11353868" y="6423800"/>
            <a:ext cx="4716558" cy="8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12" name="Why “Spider” Pulsar">
            <a:extLst>
              <a:ext uri="{FF2B5EF4-FFF2-40B4-BE49-F238E27FC236}">
                <a16:creationId xmlns:a16="http://schemas.microsoft.com/office/drawing/2014/main" id="{F9BB08EA-F8B1-05E5-1B08-1C8CEE954621}"/>
              </a:ext>
            </a:extLst>
          </p:cNvPr>
          <p:cNvSpPr txBox="1">
            <a:spLocks/>
          </p:cNvSpPr>
          <p:nvPr/>
        </p:nvSpPr>
        <p:spPr>
          <a:xfrm>
            <a:off x="1903445" y="5988841"/>
            <a:ext cx="7763070" cy="1738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altLang="zh-TW" sz="5000" dirty="0"/>
              <a:t>Spider Pulsar</a:t>
            </a:r>
          </a:p>
          <a:p>
            <a:pPr algn="ctr" hangingPunct="1"/>
            <a:r>
              <a:rPr lang="en-US" altLang="zh-TW" sz="5000" dirty="0"/>
              <a:t>rotation-powered state </a:t>
            </a:r>
          </a:p>
        </p:txBody>
      </p:sp>
      <p:sp>
        <p:nvSpPr>
          <p:cNvPr id="13" name="Why “Spider” Pulsar">
            <a:extLst>
              <a:ext uri="{FF2B5EF4-FFF2-40B4-BE49-F238E27FC236}">
                <a16:creationId xmlns:a16="http://schemas.microsoft.com/office/drawing/2014/main" id="{51DC7137-BA71-BB20-859E-470F5AC4CCE0}"/>
              </a:ext>
            </a:extLst>
          </p:cNvPr>
          <p:cNvSpPr txBox="1">
            <a:spLocks/>
          </p:cNvSpPr>
          <p:nvPr/>
        </p:nvSpPr>
        <p:spPr>
          <a:xfrm>
            <a:off x="8310465" y="4549100"/>
            <a:ext cx="7763070" cy="1738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altLang="zh-TW" sz="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60959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D33A86F-908D-0A43-A437-4F729E7220BC}"/>
              </a:ext>
            </a:extLst>
          </p:cNvPr>
          <p:cNvGrpSpPr/>
          <p:nvPr/>
        </p:nvGrpSpPr>
        <p:grpSpPr>
          <a:xfrm>
            <a:off x="11479334" y="1347537"/>
            <a:ext cx="12166211" cy="11919238"/>
            <a:chOff x="3722652" y="773435"/>
            <a:chExt cx="12166211" cy="11919238"/>
          </a:xfrm>
        </p:grpSpPr>
        <p:pic>
          <p:nvPicPr>
            <p:cNvPr id="8" name="図 7" descr="グラフ, 折れ線グラフ&#10;&#10;自動的に生成された説明">
              <a:extLst>
                <a:ext uri="{FF2B5EF4-FFF2-40B4-BE49-F238E27FC236}">
                  <a16:creationId xmlns:a16="http://schemas.microsoft.com/office/drawing/2014/main" id="{63811F9D-3075-8E44-AB48-D34F169C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652" y="773435"/>
              <a:ext cx="12166211" cy="11174400"/>
            </a:xfrm>
            <a:prstGeom prst="rect">
              <a:avLst/>
            </a:prstGeom>
          </p:spPr>
        </p:pic>
        <p:sp>
          <p:nvSpPr>
            <p:cNvPr id="12" name="From Fermi team">
              <a:extLst>
                <a:ext uri="{FF2B5EF4-FFF2-40B4-BE49-F238E27FC236}">
                  <a16:creationId xmlns:a16="http://schemas.microsoft.com/office/drawing/2014/main" id="{733A9C8D-562A-774C-A3CF-42254E52CEF5}"/>
                </a:ext>
              </a:extLst>
            </p:cNvPr>
            <p:cNvSpPr txBox="1"/>
            <p:nvPr/>
          </p:nvSpPr>
          <p:spPr>
            <a:xfrm>
              <a:off x="5558347" y="11851417"/>
              <a:ext cx="8494819" cy="8412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r>
                <a:rPr lang="en-US" dirty="0"/>
                <a:t>Optical orbital light curve of J1023</a:t>
              </a:r>
            </a:p>
            <a:p>
              <a:r>
                <a:rPr lang="en-US" dirty="0"/>
                <a:t>(</a:t>
              </a:r>
              <a:r>
                <a:rPr lang="en-US" altLang="ja-TW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Kennedy et al. 2018, MNRAS, 477, 1120</a:t>
              </a:r>
              <a:r>
                <a:rPr lang="en-US" dirty="0"/>
                <a:t>)</a:t>
              </a:r>
              <a:endParaRPr dirty="0"/>
            </a:p>
          </p:txBody>
        </p:sp>
      </p:grpSp>
      <p:sp>
        <p:nvSpPr>
          <p:cNvPr id="2" name="Why “Spider” Pulsar">
            <a:extLst>
              <a:ext uri="{FF2B5EF4-FFF2-40B4-BE49-F238E27FC236}">
                <a16:creationId xmlns:a16="http://schemas.microsoft.com/office/drawing/2014/main" id="{B2DFE805-9ED2-3245-144A-FB88BC86D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8340" y="1077359"/>
            <a:ext cx="21971001" cy="1433164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5500" spc="0"/>
            </a:lvl1pPr>
          </a:lstStyle>
          <a:p>
            <a:r>
              <a:rPr lang="en-US" altLang="zh-TW" dirty="0"/>
              <a:t>PSR J1023+0038</a:t>
            </a:r>
            <a:endParaRPr lang="en-US" dirty="0"/>
          </a:p>
        </p:txBody>
      </p:sp>
      <p:sp>
        <p:nvSpPr>
          <p:cNvPr id="4" name="In binary…">
            <a:extLst>
              <a:ext uri="{FF2B5EF4-FFF2-40B4-BE49-F238E27FC236}">
                <a16:creationId xmlns:a16="http://schemas.microsoft.com/office/drawing/2014/main" id="{AA63C1E2-6BC6-4F68-32D5-7B76FED64910}"/>
              </a:ext>
            </a:extLst>
          </p:cNvPr>
          <p:cNvSpPr txBox="1">
            <a:spLocks/>
          </p:cNvSpPr>
          <p:nvPr/>
        </p:nvSpPr>
        <p:spPr>
          <a:xfrm>
            <a:off x="1029599" y="2510523"/>
            <a:ext cx="10875890" cy="9857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85000" lnSpcReduction="20000"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lnSpc>
                <a:spcPct val="120000"/>
              </a:lnSpc>
            </a:pPr>
            <a:r>
              <a:rPr lang="en-US" dirty="0"/>
              <a:t>One of the three transitional MSPs (</a:t>
            </a:r>
            <a:r>
              <a:rPr lang="en-US" dirty="0" err="1"/>
              <a:t>tMSPs</a:t>
            </a:r>
            <a:r>
              <a:rPr lang="en-US" dirty="0"/>
              <a:t>; the other two are </a:t>
            </a:r>
            <a:r>
              <a:rPr lang="en-US" altLang="zh-TW" dirty="0">
                <a:effectLst/>
              </a:rPr>
              <a:t>PSR J1227–4853, PSR M28-I</a:t>
            </a:r>
            <a:r>
              <a:rPr lang="en-US" dirty="0"/>
              <a:t>)</a:t>
            </a:r>
          </a:p>
          <a:p>
            <a:pPr hangingPunct="1">
              <a:lnSpc>
                <a:spcPct val="120000"/>
              </a:lnSpc>
            </a:pPr>
            <a:r>
              <a:rPr lang="en-US" dirty="0"/>
              <a:t>In binary (P ~ 4.75 </a:t>
            </a:r>
            <a:r>
              <a:rPr lang="en-US" dirty="0" err="1"/>
              <a:t>hr</a:t>
            </a:r>
            <a:r>
              <a:rPr lang="en-US" dirty="0"/>
              <a:t>), and shows a pulsar heating domain optical orbital light curve</a:t>
            </a:r>
          </a:p>
          <a:p>
            <a:pPr hangingPunct="1">
              <a:lnSpc>
                <a:spcPct val="120000"/>
              </a:lnSpc>
            </a:pPr>
            <a:r>
              <a:rPr lang="en-US" altLang="ja-TW" dirty="0"/>
              <a:t>Before 2013: radio pulsar state (redback)                     After mid-June 2013: </a:t>
            </a:r>
            <a:r>
              <a:rPr lang="en-US" altLang="zh-TW" u="sng" dirty="0"/>
              <a:t>sub-luminous disc state</a:t>
            </a:r>
            <a:endParaRPr lang="en-US" u="sng" dirty="0"/>
          </a:p>
          <a:p>
            <a:pPr hangingPunct="1"/>
            <a:r>
              <a:rPr lang="en-US" dirty="0"/>
              <a:t>Have an accretion disk</a:t>
            </a:r>
          </a:p>
          <a:p>
            <a:pPr hangingPunct="1"/>
            <a:r>
              <a:rPr lang="en-US" dirty="0"/>
              <a:t>The pulsar is still active at least sometimes</a:t>
            </a:r>
          </a:p>
          <a:p>
            <a:pPr hangingPunct="1"/>
            <a:r>
              <a:rPr lang="en-US" dirty="0"/>
              <a:t>Mode switching in X-ray emission (high/low mode)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1ECA6C2-AA8F-6394-BE39-623515751A39}"/>
              </a:ext>
            </a:extLst>
          </p:cNvPr>
          <p:cNvGrpSpPr/>
          <p:nvPr/>
        </p:nvGrpSpPr>
        <p:grpSpPr>
          <a:xfrm>
            <a:off x="11905489" y="2130823"/>
            <a:ext cx="11820926" cy="9885903"/>
            <a:chOff x="11905489" y="1793941"/>
            <a:chExt cx="11820926" cy="988590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15D5320-DB57-5DD2-6E17-D01631A3B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89" y="1793941"/>
              <a:ext cx="11820926" cy="8770070"/>
            </a:xfrm>
            <a:prstGeom prst="rect">
              <a:avLst/>
            </a:prstGeom>
          </p:spPr>
        </p:pic>
        <p:sp>
          <p:nvSpPr>
            <p:cNvPr id="6" name="Accreting pulsar binary (https://point-of-no-23.livejournal.com/1161561.html)">
              <a:extLst>
                <a:ext uri="{FF2B5EF4-FFF2-40B4-BE49-F238E27FC236}">
                  <a16:creationId xmlns:a16="http://schemas.microsoft.com/office/drawing/2014/main" id="{AAC21853-C41B-8EA7-AB58-506854EDDAA6}"/>
                </a:ext>
              </a:extLst>
            </p:cNvPr>
            <p:cNvSpPr txBox="1"/>
            <p:nvPr/>
          </p:nvSpPr>
          <p:spPr>
            <a:xfrm>
              <a:off x="14209708" y="10838588"/>
              <a:ext cx="7212488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rPr lang="en-US" altLang="zh-TW" dirty="0">
                  <a:solidFill>
                    <a:schemeClr val="bg2">
                      <a:lumMod val="10000"/>
                    </a:schemeClr>
                  </a:solidFill>
                  <a:effectLst/>
                  <a:latin typeface="Times"/>
                </a:rPr>
                <a:t>X-ray luminosity-photon index plot </a:t>
              </a:r>
            </a:p>
            <a:p>
              <a:r>
                <a:rPr lang="en-US" altLang="zh-TW" dirty="0">
                  <a:solidFill>
                    <a:schemeClr val="bg2">
                      <a:lumMod val="10000"/>
                    </a:schemeClr>
                  </a:solidFill>
                  <a:effectLst/>
                  <a:latin typeface="TeXGyreTermesX"/>
                </a:rPr>
                <a:t>(</a:t>
              </a:r>
              <a:r>
                <a:rPr lang="en-US" altLang="zh-TW" dirty="0" err="1">
                  <a:solidFill>
                    <a:schemeClr val="bg2">
                      <a:lumMod val="10000"/>
                    </a:schemeClr>
                  </a:solidFill>
                  <a:effectLst/>
                  <a:latin typeface="TeXGyreTermesX"/>
                </a:rPr>
                <a:t>M.Linares</a:t>
              </a:r>
              <a:r>
                <a:rPr lang="en-US" altLang="zh-TW" dirty="0">
                  <a:solidFill>
                    <a:schemeClr val="bg2">
                      <a:lumMod val="10000"/>
                    </a:schemeClr>
                  </a:solidFill>
                  <a:effectLst/>
                  <a:latin typeface="TeXGyreTermesX"/>
                </a:rPr>
                <a:t> et al. 2014, </a:t>
              </a:r>
              <a:r>
                <a:rPr lang="en-US" altLang="zh-TW" dirty="0" err="1">
                  <a:solidFill>
                    <a:schemeClr val="bg2">
                      <a:lumMod val="10000"/>
                    </a:schemeClr>
                  </a:solidFill>
                  <a:effectLst/>
                  <a:latin typeface="TeXGyreTermesX"/>
                </a:rPr>
                <a:t>ApJ</a:t>
              </a:r>
              <a:r>
                <a:rPr lang="en-US" altLang="zh-TW" dirty="0">
                  <a:solidFill>
                    <a:schemeClr val="bg2">
                      <a:lumMod val="10000"/>
                    </a:schemeClr>
                  </a:solidFill>
                  <a:effectLst/>
                  <a:latin typeface="TeXGyreTermesX"/>
                </a:rPr>
                <a:t>, 795, 72) </a:t>
              </a:r>
            </a:p>
          </p:txBody>
        </p:sp>
      </p:grpSp>
      <p:sp>
        <p:nvSpPr>
          <p:cNvPr id="11" name="AutoShape 6">
            <a:extLst>
              <a:ext uri="{FF2B5EF4-FFF2-40B4-BE49-F238E27FC236}">
                <a16:creationId xmlns:a16="http://schemas.microsoft.com/office/drawing/2014/main" id="{A3AF908C-D064-C047-BC85-E11FE031EF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6550" y="1797050"/>
            <a:ext cx="11010900" cy="1012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y “Spider” Pulsar">
            <a:extLst>
              <a:ext uri="{FF2B5EF4-FFF2-40B4-BE49-F238E27FC236}">
                <a16:creationId xmlns:a16="http://schemas.microsoft.com/office/drawing/2014/main" id="{4475F911-DAE6-0C6F-DF18-C1DA34960B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8340" y="1077359"/>
            <a:ext cx="21971001" cy="1433164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5500" spc="0"/>
            </a:lvl1pPr>
          </a:lstStyle>
          <a:p>
            <a:r>
              <a:rPr lang="en-US" altLang="zh-TW" dirty="0"/>
              <a:t>The mode switching in X-ray band</a:t>
            </a:r>
            <a:endParaRPr 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C75C70C-445D-3643-918F-4D1D1692FAFF}"/>
              </a:ext>
            </a:extLst>
          </p:cNvPr>
          <p:cNvGrpSpPr/>
          <p:nvPr/>
        </p:nvGrpSpPr>
        <p:grpSpPr>
          <a:xfrm>
            <a:off x="1348340" y="4240428"/>
            <a:ext cx="13017367" cy="5235144"/>
            <a:chOff x="1348340" y="3135531"/>
            <a:chExt cx="13017367" cy="5235144"/>
          </a:xfrm>
        </p:grpSpPr>
        <p:sp>
          <p:nvSpPr>
            <p:cNvPr id="10" name="In binary…">
              <a:extLst>
                <a:ext uri="{FF2B5EF4-FFF2-40B4-BE49-F238E27FC236}">
                  <a16:creationId xmlns:a16="http://schemas.microsoft.com/office/drawing/2014/main" id="{3CEFD695-5927-FB4D-8E73-2B84AA001C83}"/>
                </a:ext>
              </a:extLst>
            </p:cNvPr>
            <p:cNvSpPr txBox="1">
              <a:spLocks/>
            </p:cNvSpPr>
            <p:nvPr/>
          </p:nvSpPr>
          <p:spPr>
            <a:xfrm>
              <a:off x="1348340" y="6937510"/>
              <a:ext cx="10360297" cy="14331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marL="6096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12192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18288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24384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30480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36576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42672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48768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54864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hangingPunct="1"/>
              <a:r>
                <a:rPr lang="en-US" dirty="0"/>
                <a:t>Clean transition between the high/low modes in ~10s timescale</a:t>
              </a:r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719D239B-9085-A645-BD8E-480A203CFFB1}"/>
                </a:ext>
              </a:extLst>
            </p:cNvPr>
            <p:cNvGrpSpPr/>
            <p:nvPr/>
          </p:nvGrpSpPr>
          <p:grpSpPr>
            <a:xfrm>
              <a:off x="1348341" y="3135531"/>
              <a:ext cx="13017366" cy="3409648"/>
              <a:chOff x="1348341" y="3135531"/>
              <a:chExt cx="13017366" cy="3409648"/>
            </a:xfrm>
          </p:grpSpPr>
          <p:sp>
            <p:nvSpPr>
              <p:cNvPr id="5" name="In binary…">
                <a:extLst>
                  <a:ext uri="{FF2B5EF4-FFF2-40B4-BE49-F238E27FC236}">
                    <a16:creationId xmlns:a16="http://schemas.microsoft.com/office/drawing/2014/main" id="{3E20A411-8843-FE46-AE43-1BF1C46DD3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48341" y="3135531"/>
                <a:ext cx="4186186" cy="34096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/>
              </a:bodyPr>
              <a:lstStyle>
                <a:lvl1pPr marL="609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1219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1828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2438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30480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3657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4267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4876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5486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algn="dist" hangingPunct="1"/>
                <a:r>
                  <a:rPr lang="en-US" dirty="0"/>
                  <a:t>High mode: </a:t>
                </a:r>
              </a:p>
              <a:p>
                <a:pPr algn="dist" hangingPunct="1"/>
                <a:r>
                  <a:rPr lang="en-US" dirty="0"/>
                  <a:t>Low mode:</a:t>
                </a:r>
              </a:p>
              <a:p>
                <a:pPr algn="dist" hangingPunct="1"/>
                <a:r>
                  <a:rPr lang="en-US" dirty="0"/>
                  <a:t>Flare mode:</a:t>
                </a:r>
              </a:p>
            </p:txBody>
          </p:sp>
          <p:sp>
            <p:nvSpPr>
              <p:cNvPr id="12" name="In binary…">
                <a:extLst>
                  <a:ext uri="{FF2B5EF4-FFF2-40B4-BE49-F238E27FC236}">
                    <a16:creationId xmlns:a16="http://schemas.microsoft.com/office/drawing/2014/main" id="{9A12E8E7-298E-6142-9DBC-6E5A977B4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7717" y="3135531"/>
                <a:ext cx="8647990" cy="34096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/>
              </a:bodyPr>
              <a:lstStyle>
                <a:lvl1pPr marL="609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1219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1828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2438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30480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3657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4267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4876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5486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marL="0" indent="0" hangingPunct="1">
                  <a:buNone/>
                </a:pPr>
                <a:r>
                  <a:rPr lang="en-US" altLang="zh-TW" sz="4800" dirty="0">
                    <a:effectLst/>
                  </a:rPr>
                  <a:t> L</a:t>
                </a:r>
                <a:r>
                  <a:rPr lang="en-US" altLang="zh-TW" sz="4800" baseline="-25000" dirty="0">
                    <a:effectLst/>
                  </a:rPr>
                  <a:t>0.1-10keV</a:t>
                </a:r>
                <a:r>
                  <a:rPr lang="en-US" altLang="zh-TW" sz="4800" dirty="0">
                    <a:effectLst/>
                  </a:rPr>
                  <a:t> ~10</a:t>
                </a:r>
                <a:r>
                  <a:rPr lang="en-US" altLang="zh-TW" sz="4800" baseline="30000" dirty="0">
                    <a:effectLst/>
                  </a:rPr>
                  <a:t>33</a:t>
                </a:r>
                <a:r>
                  <a:rPr lang="en-US" altLang="zh-TW" sz="4800" dirty="0">
                    <a:effectLst/>
                  </a:rPr>
                  <a:t> erg s</a:t>
                </a:r>
                <a:r>
                  <a:rPr lang="en-US" altLang="zh-TW" sz="4800" baseline="30000" dirty="0">
                    <a:effectLst/>
                  </a:rPr>
                  <a:t>-1</a:t>
                </a:r>
              </a:p>
              <a:p>
                <a:pPr marL="0" indent="0" hangingPunct="1">
                  <a:buNone/>
                </a:pPr>
                <a:r>
                  <a:rPr lang="en-US" altLang="zh-TW" sz="4800" dirty="0">
                    <a:effectLst/>
                  </a:rPr>
                  <a:t>~10</a:t>
                </a:r>
                <a:r>
                  <a:rPr lang="en-US" altLang="zh-TW" sz="4800" baseline="30000" dirty="0">
                    <a:effectLst/>
                  </a:rPr>
                  <a:t>32</a:t>
                </a:r>
                <a:r>
                  <a:rPr lang="en-US" altLang="zh-TW" sz="4800" dirty="0">
                    <a:effectLst/>
                  </a:rPr>
                  <a:t> erg s</a:t>
                </a:r>
                <a:r>
                  <a:rPr lang="en-US" altLang="zh-TW" sz="4800" baseline="30000" dirty="0">
                    <a:effectLst/>
                  </a:rPr>
                  <a:t>-1</a:t>
                </a:r>
                <a:endParaRPr lang="en-US" altLang="zh-TW" baseline="30000" dirty="0"/>
              </a:p>
              <a:p>
                <a:pPr marL="0" indent="0" hangingPunct="1">
                  <a:buNone/>
                </a:pPr>
                <a:r>
                  <a:rPr lang="en-US" altLang="zh-TW" sz="4800" dirty="0">
                    <a:effectLst/>
                  </a:rPr>
                  <a:t>~10</a:t>
                </a:r>
                <a:r>
                  <a:rPr lang="en-US" altLang="zh-TW" sz="4800" baseline="30000" dirty="0">
                    <a:effectLst/>
                  </a:rPr>
                  <a:t>34</a:t>
                </a:r>
                <a:r>
                  <a:rPr lang="en-US" altLang="zh-TW" sz="4800" dirty="0">
                    <a:effectLst/>
                  </a:rPr>
                  <a:t> erg s</a:t>
                </a:r>
                <a:r>
                  <a:rPr lang="en-US" altLang="zh-TW" sz="4800" baseline="30000" dirty="0">
                    <a:effectLst/>
                  </a:rPr>
                  <a:t>-1</a:t>
                </a:r>
                <a:endParaRPr lang="en-US" baseline="30000" dirty="0"/>
              </a:p>
            </p:txBody>
          </p:sp>
        </p:grpSp>
      </p:grpSp>
      <p:pic>
        <p:nvPicPr>
          <p:cNvPr id="16" name="図 15" descr="グラフ, ヒストグラム&#10;&#10;自動的に生成された説明">
            <a:extLst>
              <a:ext uri="{FF2B5EF4-FFF2-40B4-BE49-F238E27FC236}">
                <a16:creationId xmlns:a16="http://schemas.microsoft.com/office/drawing/2014/main" id="{C3E678DC-A15A-4A45-A2EF-8A41EE457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"/>
          <a:stretch/>
        </p:blipFill>
        <p:spPr>
          <a:xfrm>
            <a:off x="11896166" y="3001132"/>
            <a:ext cx="12147268" cy="7899400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E5AF9334-C9E6-CCCA-1DAE-CD72BA8EB6E7}"/>
              </a:ext>
            </a:extLst>
          </p:cNvPr>
          <p:cNvGrpSpPr/>
          <p:nvPr/>
        </p:nvGrpSpPr>
        <p:grpSpPr>
          <a:xfrm>
            <a:off x="9245315" y="4153370"/>
            <a:ext cx="10435067" cy="5458690"/>
            <a:chOff x="9245315" y="4153370"/>
            <a:chExt cx="10435067" cy="5458690"/>
          </a:xfrm>
        </p:grpSpPr>
        <p:cxnSp>
          <p:nvCxnSpPr>
            <p:cNvPr id="8" name="直線箭頭接點 7">
              <a:extLst>
                <a:ext uri="{FF2B5EF4-FFF2-40B4-BE49-F238E27FC236}">
                  <a16:creationId xmlns:a16="http://schemas.microsoft.com/office/drawing/2014/main" id="{B47CD8B6-68C8-E3CA-2799-FB16492D13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96166" y="4655127"/>
              <a:ext cx="6073634" cy="3387280"/>
            </a:xfrm>
            <a:prstGeom prst="straightConnector1">
              <a:avLst/>
            </a:prstGeom>
            <a:noFill/>
            <a:ln w="3175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52F05AE7-A881-D270-73B0-1277C9474DB4}"/>
                </a:ext>
              </a:extLst>
            </p:cNvPr>
            <p:cNvGrpSpPr/>
            <p:nvPr/>
          </p:nvGrpSpPr>
          <p:grpSpPr>
            <a:xfrm>
              <a:off x="9245315" y="4153370"/>
              <a:ext cx="10435067" cy="5458690"/>
              <a:chOff x="9245315" y="4153370"/>
              <a:chExt cx="10435067" cy="5458690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97A17619-006B-FD1E-86E3-247A06167E93}"/>
                  </a:ext>
                </a:extLst>
              </p:cNvPr>
              <p:cNvSpPr/>
              <p:nvPr/>
            </p:nvSpPr>
            <p:spPr>
              <a:xfrm>
                <a:off x="14173200" y="9164782"/>
                <a:ext cx="789709" cy="447278"/>
              </a:xfrm>
              <a:prstGeom prst="rect">
                <a:avLst/>
              </a:prstGeom>
              <a:noFill/>
              <a:ln w="25400" cap="flat">
                <a:solidFill>
                  <a:srgbClr val="FF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73F17EB-17B7-DEC6-45CC-2470B82A38E3}"/>
                  </a:ext>
                </a:extLst>
              </p:cNvPr>
              <p:cNvSpPr/>
              <p:nvPr/>
            </p:nvSpPr>
            <p:spPr>
              <a:xfrm>
                <a:off x="15831983" y="8053266"/>
                <a:ext cx="3848399" cy="1111516"/>
              </a:xfrm>
              <a:prstGeom prst="rect">
                <a:avLst/>
              </a:prstGeom>
              <a:noFill/>
              <a:ln w="25400" cap="flat">
                <a:solidFill>
                  <a:schemeClr val="accent1">
                    <a:lumMod val="60000"/>
                    <a:lumOff val="4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94AAD851-901C-B813-F1A2-8FDDADFCEC86}"/>
                  </a:ext>
                </a:extLst>
              </p:cNvPr>
              <p:cNvSpPr/>
              <p:nvPr/>
            </p:nvSpPr>
            <p:spPr>
              <a:xfrm>
                <a:off x="14962909" y="4153370"/>
                <a:ext cx="872836" cy="5458690"/>
              </a:xfrm>
              <a:prstGeom prst="rect">
                <a:avLst/>
              </a:prstGeom>
              <a:noFill/>
              <a:ln w="25400" cap="flat">
                <a:solidFill>
                  <a:schemeClr val="accent3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9" name="直線箭頭接點 8">
                <a:extLst>
                  <a:ext uri="{FF2B5EF4-FFF2-40B4-BE49-F238E27FC236}">
                    <a16:creationId xmlns:a16="http://schemas.microsoft.com/office/drawing/2014/main" id="{DD40EBF6-811D-A205-1F26-545BF6238F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45315" y="7090751"/>
                <a:ext cx="5687668" cy="295096"/>
              </a:xfrm>
              <a:prstGeom prst="straightConnector1">
                <a:avLst/>
              </a:prstGeom>
              <a:noFill/>
              <a:ln w="31750" cap="flat">
                <a:solidFill>
                  <a:schemeClr val="accent3">
                    <a:lumMod val="75000"/>
                  </a:schemeClr>
                </a:solidFill>
                <a:prstDash val="solid"/>
                <a:miter lim="400000"/>
                <a:tailEnd type="triangle" w="lg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" name="直線箭頭接點 10">
                <a:extLst>
                  <a:ext uri="{FF2B5EF4-FFF2-40B4-BE49-F238E27FC236}">
                    <a16:creationId xmlns:a16="http://schemas.microsoft.com/office/drawing/2014/main" id="{7463AB29-1E8B-2C7F-D40A-D16244383B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75241" y="5968247"/>
                <a:ext cx="4897959" cy="3414498"/>
              </a:xfrm>
              <a:prstGeom prst="straightConnector1">
                <a:avLst/>
              </a:prstGeom>
              <a:noFill/>
              <a:ln w="31750" cap="flat">
                <a:solidFill>
                  <a:srgbClr val="FF0000"/>
                </a:solidFill>
                <a:prstDash val="solid"/>
                <a:miter lim="400000"/>
                <a:tailEnd type="triangle" w="lg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Optical band"/>
          <p:cNvSpPr txBox="1">
            <a:spLocks noGrp="1"/>
          </p:cNvSpPr>
          <p:nvPr>
            <p:ph type="body" idx="21"/>
          </p:nvPr>
        </p:nvSpPr>
        <p:spPr>
          <a:xfrm>
            <a:off x="1206500" y="1070581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/>
            </a:lvl1pPr>
          </a:lstStyle>
          <a:p>
            <a:r>
              <a:rPr lang="en-US" dirty="0"/>
              <a:t>Motivation</a:t>
            </a:r>
            <a:endParaRPr dirty="0"/>
          </a:p>
        </p:txBody>
      </p:sp>
      <p:sp>
        <p:nvSpPr>
          <p:cNvPr id="3" name="In binary…">
            <a:extLst>
              <a:ext uri="{FF2B5EF4-FFF2-40B4-BE49-F238E27FC236}">
                <a16:creationId xmlns:a16="http://schemas.microsoft.com/office/drawing/2014/main" id="{A643B6DD-1647-EF4C-A040-E37A60494B00}"/>
              </a:ext>
            </a:extLst>
          </p:cNvPr>
          <p:cNvSpPr txBox="1">
            <a:spLocks/>
          </p:cNvSpPr>
          <p:nvPr/>
        </p:nvSpPr>
        <p:spPr>
          <a:xfrm>
            <a:off x="1029599" y="2787479"/>
            <a:ext cx="21778150" cy="9857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lnSpc>
                <a:spcPct val="120000"/>
              </a:lnSpc>
            </a:pPr>
            <a:r>
              <a:rPr lang="en-US" dirty="0"/>
              <a:t>Find the heating sources </a:t>
            </a:r>
            <a:r>
              <a:rPr lang="en-US" dirty="0">
                <a:sym typeface="Wingdings" pitchFamily="2" charset="2"/>
              </a:rPr>
              <a:t> U</a:t>
            </a:r>
            <a:r>
              <a:rPr lang="en-US" dirty="0"/>
              <a:t>nderstand the </a:t>
            </a:r>
            <a:r>
              <a:rPr lang="en-US" altLang="zh-TW" dirty="0"/>
              <a:t>redback</a:t>
            </a:r>
            <a:r>
              <a:rPr lang="en-US" dirty="0"/>
              <a:t> structure/emission mechanism.</a:t>
            </a:r>
          </a:p>
          <a:p>
            <a:pPr hangingPunct="1">
              <a:lnSpc>
                <a:spcPct val="120000"/>
              </a:lnSpc>
            </a:pPr>
            <a:r>
              <a:rPr lang="en-US" dirty="0"/>
              <a:t>Positive Correlation or leading relationship in redback between X-ray and Optical modulation (e.g., PSR J1048+2339 and PSR J2215+5135).</a:t>
            </a:r>
          </a:p>
          <a:p>
            <a:pPr hangingPunct="1"/>
            <a:r>
              <a:rPr lang="en-US" dirty="0"/>
              <a:t>Applying the same idea in J1023 </a:t>
            </a:r>
            <a:r>
              <a:rPr lang="en-US" dirty="0">
                <a:sym typeface="Wingdings" pitchFamily="2" charset="2"/>
              </a:rPr>
              <a:t> Some</a:t>
            </a:r>
            <a:r>
              <a:rPr lang="en-US" dirty="0"/>
              <a:t> hints to understand its </a:t>
            </a:r>
            <a:r>
              <a:rPr lang="en-US" altLang="ja-TW" dirty="0"/>
              <a:t>structure/emission mechanism.</a:t>
            </a:r>
          </a:p>
          <a:p>
            <a:pPr hangingPunct="1"/>
            <a:r>
              <a:rPr lang="en-US" altLang="ja-TW" dirty="0"/>
              <a:t>J1023 was a redback and also shows a similar pulsar heating domain optical orbital light curve. </a:t>
            </a:r>
          </a:p>
          <a:p>
            <a:pPr hangingPunct="1"/>
            <a:r>
              <a:rPr lang="en-US" altLang="ja-TW" dirty="0"/>
              <a:t>Maybe the X-ray/optical emissions are positively related in J1023?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長方形"/>
          <p:cNvSpPr/>
          <p:nvPr/>
        </p:nvSpPr>
        <p:spPr>
          <a:xfrm>
            <a:off x="11372660" y="12194639"/>
            <a:ext cx="2268979" cy="5826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4555" tIns="44555" rIns="44555" bIns="44555" anchor="ctr"/>
          <a:lstStyle/>
          <a:p>
            <a:pPr defTabSz="1822214">
              <a:defRPr sz="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5" name="Optical band"/>
          <p:cNvSpPr txBox="1"/>
          <p:nvPr/>
        </p:nvSpPr>
        <p:spPr>
          <a:xfrm>
            <a:off x="1206500" y="1070581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First anti-correlation</a:t>
            </a:r>
            <a:endParaRPr dirty="0"/>
          </a:p>
        </p:txBody>
      </p:sp>
      <p:sp>
        <p:nvSpPr>
          <p:cNvPr id="5" name="In binary…">
            <a:extLst>
              <a:ext uri="{FF2B5EF4-FFF2-40B4-BE49-F238E27FC236}">
                <a16:creationId xmlns:a16="http://schemas.microsoft.com/office/drawing/2014/main" id="{FE0B69C5-658E-5146-B59B-23DE97F23965}"/>
              </a:ext>
            </a:extLst>
          </p:cNvPr>
          <p:cNvSpPr txBox="1">
            <a:spLocks/>
          </p:cNvSpPr>
          <p:nvPr/>
        </p:nvSpPr>
        <p:spPr>
          <a:xfrm>
            <a:off x="1206500" y="4738518"/>
            <a:ext cx="21778150" cy="6571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lnSpc>
                <a:spcPct val="120000"/>
              </a:lnSpc>
            </a:pPr>
            <a:r>
              <a:rPr lang="en-US" dirty="0"/>
              <a:t>18 X-ray/B-band simultaneous XMM-Newton observations (all in sub-luminous disc state)</a:t>
            </a:r>
          </a:p>
          <a:p>
            <a:pPr hangingPunct="1">
              <a:lnSpc>
                <a:spcPct val="120000"/>
              </a:lnSpc>
            </a:pPr>
            <a:r>
              <a:rPr lang="en-US" dirty="0"/>
              <a:t>Quantify the pulsar heating effect (optical modulation amplitude, MA) and X-ray emission (several ways, etc., non-low-mode occurrence rate)</a:t>
            </a:r>
          </a:p>
          <a:p>
            <a:pPr hangingPunct="1">
              <a:lnSpc>
                <a:spcPct val="120000"/>
              </a:lnSpc>
            </a:pPr>
            <a:endParaRPr lang="en-US" dirty="0"/>
          </a:p>
          <a:p>
            <a:pPr hangingPunct="1">
              <a:lnSpc>
                <a:spcPct val="120000"/>
              </a:lnSpc>
            </a:pPr>
            <a:endParaRPr lang="en-US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630</Words>
  <Application>Microsoft Macintosh PowerPoint</Application>
  <PresentationFormat>ユーザー設定</PresentationFormat>
  <Paragraphs>66</Paragraphs>
  <Slides>18</Slides>
  <Notes>9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9" baseType="lpstr">
      <vt:lpstr>NewTXMI</vt:lpstr>
      <vt:lpstr>NewTXMI7</vt:lpstr>
      <vt:lpstr>TeXGyreTermesX</vt:lpstr>
      <vt:lpstr>Times</vt:lpstr>
      <vt:lpstr>Times Roman</vt:lpstr>
      <vt:lpstr>txsys</vt:lpstr>
      <vt:lpstr>Cambria Math</vt:lpstr>
      <vt:lpstr>Helvetica</vt:lpstr>
      <vt:lpstr>Helvetica Neue</vt:lpstr>
      <vt:lpstr>Helvetica Neue Medium</vt:lpstr>
      <vt:lpstr>21_BasicWhite</vt:lpstr>
      <vt:lpstr>Two Possible Optical--X-Ray Anti-Correlations of  PSR J1023+0038</vt:lpstr>
      <vt:lpstr>PowerPoint プレゼンテーション</vt:lpstr>
      <vt:lpstr> Millisecond Pulsars (MSPs)</vt:lpstr>
      <vt:lpstr>Spider Pulsar properties (rotation-powered state)</vt:lpstr>
      <vt:lpstr>LMXB accretion-powered state </vt:lpstr>
      <vt:lpstr>PSR J1023+0038</vt:lpstr>
      <vt:lpstr>The mode switching in X-ray band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Conclusion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MULTI-WAVELENGTH OBSERVATIONS  OF A NEW REDBACK MILLISECOND PULSAR  PSR J1910−5320 </dc:title>
  <cp:lastModifiedBy>區嘉鋭</cp:lastModifiedBy>
  <cp:revision>42</cp:revision>
  <dcterms:modified xsi:type="dcterms:W3CDTF">2025-05-16T15:30:47Z</dcterms:modified>
</cp:coreProperties>
</file>