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B93BC4-4635-4342-9A6A-5AB27A729104}">
  <a:tblStyle styleId="{EEB93BC4-4635-4342-9A6A-5AB27A729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85c947da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85c947da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add 3x3 boxcar average as a sample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48073e59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48073e59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48073e59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48073e59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48073e59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48073e59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8326de0e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8326de0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8326de0e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8326de0e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8326de0e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8326de0e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48073e592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48073e592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937e51b7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937e51b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937e51b7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937e51b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48073e59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48073e59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48073e59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48073e59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85c947da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85c947da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48073e59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48073e59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937e51b7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937e51b7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8326de0e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8326de0e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937e51b7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937e51b7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937e51b7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937e51b7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85c947d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85c947d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48073e59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48073e5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rgbClr val="595959"/>
                </a:solidFill>
              </a:rPr>
              <a:t>, which corrects for the bias in magnetic field strength on scales smaller than the beam</a:t>
            </a:r>
            <a:endParaRPr sz="15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48073e59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48073e59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5mins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5c947da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85c947da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48073e59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48073e59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48073e59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48073e59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48073e59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48073e59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add 3x3 boxcar average as a sample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40.png"/><Relationship Id="rId8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9550" y="157149"/>
            <a:ext cx="1511400" cy="9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76200"/>
            <a:ext cx="1244400" cy="12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1027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3180"/>
              <a:t>The JCMT BISTRO Survey: </a:t>
            </a:r>
            <a:endParaRPr b="1" sz="3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3180"/>
              <a:t>Magnetic Fields Associated with </a:t>
            </a:r>
            <a:endParaRPr b="1" sz="3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3180"/>
              <a:t>a Network of Filaments in </a:t>
            </a:r>
            <a:endParaRPr b="1" sz="3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TW" sz="3180"/>
              <a:t>the Massive Star-forming Region Onsala 2</a:t>
            </a:r>
            <a:endParaRPr b="1" sz="318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81150" y="3517825"/>
            <a:ext cx="2762100" cy="1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Meng-Zhe Yang (NTHU)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Hao-Yuan Duan (TAM)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Shih-Ping Lai (NTHU)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BISTRO team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 amt="87000"/>
          </a:blip>
          <a:stretch>
            <a:fillRect/>
          </a:stretch>
        </p:blipFill>
        <p:spPr>
          <a:xfrm>
            <a:off x="6011611" y="3253525"/>
            <a:ext cx="2272800" cy="1512600"/>
          </a:xfrm>
          <a:prstGeom prst="ellipse">
            <a:avLst/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9" name="Google Shape;59;p13"/>
          <p:cNvCxnSpPr/>
          <p:nvPr/>
        </p:nvCxnSpPr>
        <p:spPr>
          <a:xfrm flipH="1" rot="10800000">
            <a:off x="623300" y="3402550"/>
            <a:ext cx="4264800" cy="2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2917950" y="443963"/>
            <a:ext cx="3308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 sz="1800">
                <a:solidFill>
                  <a:srgbClr val="434343"/>
                </a:solidFill>
              </a:rPr>
              <a:t>ASROC 2025 Annual Meeting</a:t>
            </a:r>
            <a:endParaRPr i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0" y="1082175"/>
            <a:ext cx="8520601" cy="373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232377" y="1650750"/>
            <a:ext cx="576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956075" y="1017725"/>
            <a:ext cx="4649700" cy="186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99" y="1451181"/>
            <a:ext cx="5585126" cy="307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64050" y="1076200"/>
            <a:ext cx="548700" cy="3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311700" y="445025"/>
            <a:ext cx="720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Angular Dispersion</a:t>
            </a:r>
            <a:r>
              <a:rPr lang="zh-TW"/>
              <a:t> - </a:t>
            </a:r>
            <a:r>
              <a:rPr i="1" lang="zh-TW" sz="2688"/>
              <a:t>Unsharp Masking Method</a:t>
            </a:r>
            <a:endParaRPr i="1" sz="2688"/>
          </a:p>
        </p:txBody>
      </p:sp>
      <p:sp>
        <p:nvSpPr>
          <p:cNvPr id="172" name="Google Shape;172;p22"/>
          <p:cNvSpPr txBox="1"/>
          <p:nvPr/>
        </p:nvSpPr>
        <p:spPr>
          <a:xfrm>
            <a:off x="7155600" y="573125"/>
            <a:ext cx="18732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(Pattle et al. 2017)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zh-TW"/>
              <a:t>Velocity Dipsersion</a:t>
            </a:r>
            <a:r>
              <a:rPr lang="zh-TW"/>
              <a:t> - </a:t>
            </a:r>
            <a:r>
              <a:rPr i="1" lang="zh-TW"/>
              <a:t>linewidth of gas emission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75" y="1200900"/>
            <a:ext cx="4159325" cy="355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3"/>
          <p:cNvGrpSpPr/>
          <p:nvPr/>
        </p:nvGrpSpPr>
        <p:grpSpPr>
          <a:xfrm>
            <a:off x="4742641" y="1171571"/>
            <a:ext cx="3959477" cy="3551941"/>
            <a:chOff x="5398088" y="2635341"/>
            <a:chExt cx="2881925" cy="2457240"/>
          </a:xfrm>
        </p:grpSpPr>
        <p:pic>
          <p:nvPicPr>
            <p:cNvPr id="180" name="Google Shape;18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8088" y="2869375"/>
              <a:ext cx="2881925" cy="2223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97250" y="2635341"/>
              <a:ext cx="2000780" cy="20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Velocity Dipsersion</a:t>
            </a:r>
            <a:endParaRPr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4908675" y="275550"/>
            <a:ext cx="406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>
                <a:solidFill>
                  <a:schemeClr val="dk2"/>
                </a:solidFill>
              </a:rPr>
              <a:t>model 1: 1 negative and 1 positive Gaussian peaks.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300">
                <a:solidFill>
                  <a:schemeClr val="dk2"/>
                </a:solidFill>
              </a:rPr>
              <a:t>model 2: 1 negative and 2 positive Gaussian peaks.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2175"/>
            <a:ext cx="4472000" cy="34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025" y="2838060"/>
            <a:ext cx="3152586" cy="19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396" y="941525"/>
            <a:ext cx="3059725" cy="18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2426950" y="1683100"/>
            <a:ext cx="241500" cy="241500"/>
          </a:xfrm>
          <a:prstGeom prst="mathMultiply">
            <a:avLst>
              <a:gd fmla="val 16667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2185450" y="2970450"/>
            <a:ext cx="241500" cy="241500"/>
          </a:xfrm>
          <a:prstGeom prst="mathMultiply">
            <a:avLst>
              <a:gd fmla="val 16667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24"/>
          <p:cNvCxnSpPr>
            <a:endCxn id="192" idx="1"/>
          </p:cNvCxnSpPr>
          <p:nvPr/>
        </p:nvCxnSpPr>
        <p:spPr>
          <a:xfrm>
            <a:off x="2642596" y="1807375"/>
            <a:ext cx="2458800" cy="64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4"/>
          <p:cNvCxnSpPr>
            <a:endCxn id="191" idx="1"/>
          </p:cNvCxnSpPr>
          <p:nvPr/>
        </p:nvCxnSpPr>
        <p:spPr>
          <a:xfrm>
            <a:off x="2389825" y="3096060"/>
            <a:ext cx="2674200" cy="698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7" name="Google Shape;197;p24"/>
          <p:cNvPicPr preferRelativeResize="0"/>
          <p:nvPr/>
        </p:nvPicPr>
        <p:blipFill rotWithShape="1">
          <a:blip r:embed="rId6">
            <a:alphaModFix/>
          </a:blip>
          <a:srcRect b="91170" l="0" r="0" t="0"/>
          <a:stretch/>
        </p:blipFill>
        <p:spPr>
          <a:xfrm>
            <a:off x="928175" y="1010400"/>
            <a:ext cx="3203052" cy="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7">
            <a:alphaModFix/>
          </a:blip>
          <a:srcRect b="70035" l="4477" r="58453" t="0"/>
          <a:stretch/>
        </p:blipFill>
        <p:spPr>
          <a:xfrm>
            <a:off x="991675" y="552725"/>
            <a:ext cx="2882900" cy="1130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720000" dist="38100">
              <a:srgbClr val="000000">
                <a:alpha val="49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/>
          <p:nvPr/>
        </p:nvSpPr>
        <p:spPr>
          <a:xfrm>
            <a:off x="5400050" y="354375"/>
            <a:ext cx="2425500" cy="1060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Velocity Dispersion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 </a:t>
            </a:r>
            <a:r>
              <a:rPr lang="zh-TW"/>
              <a:t>- </a:t>
            </a:r>
            <a:r>
              <a:rPr i="1" lang="zh-TW" sz="2688"/>
              <a:t>Multiple-Gaussian Fitting</a:t>
            </a:r>
            <a:endParaRPr i="1" sz="2688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713" y="1675050"/>
            <a:ext cx="7380574" cy="3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/>
          <p:nvPr/>
        </p:nvSpPr>
        <p:spPr>
          <a:xfrm>
            <a:off x="2006925" y="1681475"/>
            <a:ext cx="434100" cy="20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5768350" y="1505250"/>
            <a:ext cx="295200" cy="39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225" y="678175"/>
            <a:ext cx="2076175" cy="64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5176663" y="354375"/>
            <a:ext cx="27813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Non-thermal Component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26"/>
          <p:cNvGraphicFramePr/>
          <p:nvPr/>
        </p:nvGraphicFramePr>
        <p:xfrm>
          <a:off x="169875" y="46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{EEB93BC4-4635-4342-9A6A-5AB27A729104}</a:tableStyleId>
              </a:tblPr>
              <a:tblGrid>
                <a:gridCol w="1467375"/>
                <a:gridCol w="1467375"/>
                <a:gridCol w="1467375"/>
                <a:gridCol w="1467375"/>
                <a:gridCol w="1467375"/>
                <a:gridCol w="1467375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/>
                        <a:t>DCF Estimation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Bridge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n(H2)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790.8 ± 60.7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1037.6 ± 79.4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671.5 ± 58.8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970.8 ± 82.4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1286.4 ± 106.71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σθ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13.2 ± 1.1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10.5 ± 0.9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9.7 ± 1.4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9.4 ± 0.7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5.7 ± 0.5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σv(13CO)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1.61 ± 0.01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1.82 ± 0.03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1.72 ± 0.01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1.80 ± 0.01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1.57 ± 0.01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σv(C18O)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1.13 ± 0.02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0.92 ± 0.02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1.5 ± 0.06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1.38 ± 0.02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1.82 ± 0.14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B_POS(13CO)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42.2 ± 21.4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68.7 ± 35.0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56.6 ± 29.5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73.2 ± 37.2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121.5 ± 61.9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B_tot(13CO)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53.7 ± 27.3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87.5 ± 44.5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72.0 ± 37.5 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93.2 ± 47.3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154.7 ± 78.8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B_POS(C18O)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29.6 ± 15.0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34.7 ± 17.7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51.0 ± 26.7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57.7 ± 29.3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118.4 ± 60.4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B_tot(C18O)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37.7 ± 19.1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44.2 ± 22.5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64.9 ± 34.0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73.5 ± 37.3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FF0000"/>
                          </a:solidFill>
                        </a:rPr>
                        <a:t>150.8 ± 76.8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27"/>
          <p:cNvGraphicFramePr/>
          <p:nvPr/>
        </p:nvGraphicFramePr>
        <p:xfrm>
          <a:off x="311700" y="1398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{EEB93BC4-4635-4342-9A6A-5AB27A729104}</a:tableStyleId>
              </a:tblPr>
              <a:tblGrid>
                <a:gridCol w="1420100"/>
                <a:gridCol w="1420100"/>
                <a:gridCol w="1420100"/>
                <a:gridCol w="1420100"/>
                <a:gridCol w="1420100"/>
                <a:gridCol w="142010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Energy Budgets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6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Bridge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1.24 ± 0.63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1.24 ± 0.64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1.18 ± 0.62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1.36 ± 0.69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1.09 ± 0.56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0.62 ± 0.05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0.50 ± 0.04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0.46 ± 0.06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0.45 ± 0.03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0.27 ± 0.02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0.03 ± 0.03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&lt; 0.01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1.76 ± 0.90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2.46+/-1.25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1.31 ± 0.69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1.72 ± 0.87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1.12 ± 0.57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0.62 ± 0.05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0.50+/-0.04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0.46 ± 0.06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0.45 ± 0.03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0.27 ± 0.02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0.07 ± 0.07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0.05+/-0.05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0.02 ± 0.02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0.01 ± 0.02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&lt; 0.01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950" y="241475"/>
            <a:ext cx="2611450" cy="9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914200" y="292300"/>
            <a:ext cx="22377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600">
                <a:solidFill>
                  <a:schemeClr val="dk2"/>
                </a:solidFill>
              </a:rPr>
              <a:t>Mass-to-flux Ratio</a:t>
            </a:r>
            <a:endParaRPr b="1" sz="2600">
              <a:solidFill>
                <a:schemeClr val="dk2"/>
              </a:solidFill>
            </a:endParaRPr>
          </a:p>
        </p:txBody>
      </p:sp>
      <p:cxnSp>
        <p:nvCxnSpPr>
          <p:cNvPr id="225" name="Google Shape;225;p27"/>
          <p:cNvCxnSpPr/>
          <p:nvPr/>
        </p:nvCxnSpPr>
        <p:spPr>
          <a:xfrm flipH="1">
            <a:off x="4571709" y="197956"/>
            <a:ext cx="300" cy="107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28"/>
          <p:cNvGraphicFramePr/>
          <p:nvPr/>
        </p:nvGraphicFramePr>
        <p:xfrm>
          <a:off x="311700" y="1398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{EEB93BC4-4635-4342-9A6A-5AB27A729104}</a:tableStyleId>
              </a:tblPr>
              <a:tblGrid>
                <a:gridCol w="1420100"/>
                <a:gridCol w="1420100"/>
                <a:gridCol w="1420100"/>
                <a:gridCol w="1420100"/>
                <a:gridCol w="1420100"/>
                <a:gridCol w="142010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Energy Budgets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6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Bridge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1.24 ± 0.63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1.24 ± 0.64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1.18 ± 0.62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1.36 ± 0.69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1.09 ± 0.56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0.62 ± 0.05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0.50 ± 0.04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0.46 ± 0.06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0.45 ± 0.03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0.27 ± 0.02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0.03 ± 0.03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0.01 ± 0.01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0.01 ± 0.01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0.01 ± 0.01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&lt; 0.01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1.76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± 0.90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2.46+/-1.25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1.31 ± 0.69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1.72 ± 0.87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1.12 ± 0.57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0.62 ± 0.05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0.50+/-0.04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0.46 ± 0.06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0.45 ± 0.03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0.27 ± 0.02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0.07 ± 0.07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0.05+/-0.05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0.02 ± 0.02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0.01 ± 0.02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>
                          <a:solidFill>
                            <a:srgbClr val="0000FF"/>
                          </a:solidFill>
                        </a:rPr>
                        <a:t>&lt; 0.01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996750" y="177800"/>
            <a:ext cx="24951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</a:rPr>
              <a:t>Alfvén Mach number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233" name="Google Shape;233;p28"/>
          <p:cNvCxnSpPr/>
          <p:nvPr/>
        </p:nvCxnSpPr>
        <p:spPr>
          <a:xfrm flipH="1">
            <a:off x="4571709" y="197956"/>
            <a:ext cx="300" cy="107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034" y="669800"/>
            <a:ext cx="135255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5809063" y="177802"/>
            <a:ext cx="20268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chemeClr val="dk2"/>
                </a:solidFill>
              </a:rPr>
              <a:t>Plasma β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075" y="635312"/>
            <a:ext cx="2026800" cy="573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050" y="1776850"/>
            <a:ext cx="4068328" cy="30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>
            <p:ph type="title"/>
          </p:nvPr>
        </p:nvSpPr>
        <p:spPr>
          <a:xfrm>
            <a:off x="311700" y="445025"/>
            <a:ext cx="31833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Different Type of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Filament</a:t>
            </a:r>
            <a:endParaRPr b="1"/>
          </a:p>
        </p:txBody>
      </p:sp>
      <p:sp>
        <p:nvSpPr>
          <p:cNvPr id="243" name="Google Shape;243;p29"/>
          <p:cNvSpPr txBox="1"/>
          <p:nvPr>
            <p:ph idx="1" type="body"/>
          </p:nvPr>
        </p:nvSpPr>
        <p:spPr>
          <a:xfrm>
            <a:off x="166375" y="1492675"/>
            <a:ext cx="41592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According </a:t>
            </a:r>
            <a:r>
              <a:rPr i="1" lang="zh-TW">
                <a:solidFill>
                  <a:schemeClr val="dk1"/>
                </a:solidFill>
              </a:rPr>
              <a:t>Wang et al. 2024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</a:t>
            </a:r>
            <a:r>
              <a:rPr b="1" lang="zh-TW">
                <a:solidFill>
                  <a:schemeClr val="dk1"/>
                </a:solidFill>
              </a:rPr>
              <a:t>ype I filament</a:t>
            </a:r>
            <a:r>
              <a:rPr lang="zh-TW"/>
              <a:t> is perpendicular to the magnetic field with local gravity transitioning from parallel to perpendicular to the magnetic field from the outside to the filament ridge.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Type II filament</a:t>
            </a:r>
            <a:r>
              <a:rPr lang="zh-TW"/>
              <a:t> is parallel to the magnetic field and local gravity.</a:t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6200"/>
            <a:ext cx="4475073" cy="16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4970326" y="4656050"/>
            <a:ext cx="2214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2"/>
                </a:solidFill>
              </a:rPr>
              <a:t>(Kernel Density Estimation)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66375" y="3560700"/>
            <a:ext cx="42531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Identify filamentary skeleton using package tool of </a:t>
            </a:r>
            <a:r>
              <a:rPr b="1" i="1" lang="zh-TW"/>
              <a:t>DisPerse.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Gravity Field using the function:</a:t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8800" y="4119367"/>
            <a:ext cx="1280683" cy="5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11700" y="445025"/>
            <a:ext cx="34755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Different Type of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Filament</a:t>
            </a:r>
            <a:endParaRPr b="1"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166375" y="1492675"/>
            <a:ext cx="41592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According </a:t>
            </a:r>
            <a:r>
              <a:rPr i="1" lang="zh-TW">
                <a:solidFill>
                  <a:schemeClr val="dk1"/>
                </a:solidFill>
              </a:rPr>
              <a:t>Wang et al. 2024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Type I filament</a:t>
            </a:r>
            <a:r>
              <a:rPr lang="zh-TW"/>
              <a:t> is perpendicular to the magnetic field with local gravity transitioning from parallel to perpendicular to the magnetic field from the outside to the filament ridge.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Type II filament</a:t>
            </a:r>
            <a:r>
              <a:rPr lang="zh-TW"/>
              <a:t> is parallel to the magnetic field and local gravity.</a:t>
            </a:r>
            <a:endParaRPr/>
          </a:p>
        </p:txBody>
      </p:sp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166375" y="3560700"/>
            <a:ext cx="42531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Identify filamentary skeleton using package tool of </a:t>
            </a:r>
            <a:r>
              <a:rPr b="1" i="1" lang="zh-TW"/>
              <a:t>DisPerse.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Gravity Field using the function:</a:t>
            </a:r>
            <a:endParaRPr/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800" y="4119367"/>
            <a:ext cx="1280683" cy="5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575" y="275324"/>
            <a:ext cx="4038026" cy="433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311700" y="445025"/>
            <a:ext cx="31962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Different Type of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Filament</a:t>
            </a:r>
            <a:endParaRPr b="1"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166375" y="1492675"/>
            <a:ext cx="41592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According </a:t>
            </a:r>
            <a:r>
              <a:rPr i="1" lang="zh-TW">
                <a:solidFill>
                  <a:schemeClr val="dk1"/>
                </a:solidFill>
              </a:rPr>
              <a:t>Wang et al. 2024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Type I filament</a:t>
            </a:r>
            <a:r>
              <a:rPr lang="zh-TW"/>
              <a:t> is perpendicular to the magnetic field with local gravity transitioning from parallel to perpendicular to the magnetic field from the outside to the filament ridge.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Type II filament</a:t>
            </a:r>
            <a:r>
              <a:rPr lang="zh-TW"/>
              <a:t> is parallel to the magnetic field and local gravity.</a:t>
            </a:r>
            <a:endParaRPr/>
          </a:p>
        </p:txBody>
      </p:sp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166375" y="3560700"/>
            <a:ext cx="42531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Identify filamentary skeleton using package tool of </a:t>
            </a:r>
            <a:r>
              <a:rPr b="1" i="1" lang="zh-TW"/>
              <a:t>DisPerse.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Gravity Field using the function:</a:t>
            </a:r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800" y="4119367"/>
            <a:ext cx="1280683" cy="5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575" y="219213"/>
            <a:ext cx="4093125" cy="44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6605392" y="807523"/>
            <a:ext cx="1524900" cy="393600"/>
          </a:xfrm>
          <a:prstGeom prst="roundRect">
            <a:avLst>
              <a:gd fmla="val 1642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51749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6745634" y="764525"/>
            <a:ext cx="1263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TW" sz="2120"/>
              <a:t>Onsala 2</a:t>
            </a:r>
            <a:endParaRPr sz="2120"/>
          </a:p>
        </p:txBody>
      </p:sp>
      <p:sp>
        <p:nvSpPr>
          <p:cNvPr id="68" name="Google Shape;68;p14"/>
          <p:cNvSpPr txBox="1"/>
          <p:nvPr/>
        </p:nvSpPr>
        <p:spPr>
          <a:xfrm>
            <a:off x="5174950" y="0"/>
            <a:ext cx="3000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>
                <a:solidFill>
                  <a:srgbClr val="333333"/>
                </a:solidFill>
                <a:highlight>
                  <a:srgbClr val="FFFFFF"/>
                </a:highlight>
              </a:rPr>
              <a:t>Credit:</a:t>
            </a:r>
            <a:endParaRPr b="1"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rgbClr val="333333"/>
                </a:solidFill>
                <a:highlight>
                  <a:srgbClr val="FFFFFF"/>
                </a:highlight>
              </a:rPr>
              <a:t>E. Slawik/NOIRLab/NSF/AURA/M. Zamani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0" name="Google Shape;70;p14"/>
          <p:cNvGrpSpPr/>
          <p:nvPr/>
        </p:nvGrpSpPr>
        <p:grpSpPr>
          <a:xfrm>
            <a:off x="1022300" y="1242775"/>
            <a:ext cx="7832977" cy="3379838"/>
            <a:chOff x="1022300" y="1242775"/>
            <a:chExt cx="7832977" cy="3379838"/>
          </a:xfrm>
        </p:grpSpPr>
        <p:sp>
          <p:nvSpPr>
            <p:cNvPr id="71" name="Google Shape;71;p14"/>
            <p:cNvSpPr/>
            <p:nvPr/>
          </p:nvSpPr>
          <p:spPr>
            <a:xfrm>
              <a:off x="1220825" y="2805325"/>
              <a:ext cx="445200" cy="456900"/>
            </a:xfrm>
            <a:prstGeom prst="rect">
              <a:avLst/>
            </a:prstGeom>
            <a:noFill/>
            <a:ln cap="flat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1022300" y="3262725"/>
              <a:ext cx="85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zh-TW" sz="1200">
                  <a:solidFill>
                    <a:schemeClr val="lt1"/>
                  </a:solidFill>
                </a:rPr>
                <a:t>~3.8 kpc</a:t>
              </a:r>
              <a:endParaRPr b="1" sz="800">
                <a:solidFill>
                  <a:schemeClr val="lt1"/>
                </a:solidFill>
              </a:endParaRPr>
            </a:p>
          </p:txBody>
        </p:sp>
        <p:pic>
          <p:nvPicPr>
            <p:cNvPr id="73" name="Google Shape;73;p14"/>
            <p:cNvPicPr preferRelativeResize="0"/>
            <p:nvPr/>
          </p:nvPicPr>
          <p:blipFill rotWithShape="1">
            <a:blip r:embed="rId4">
              <a:alphaModFix/>
            </a:blip>
            <a:srcRect b="5979" l="6588" r="14322" t="0"/>
            <a:stretch/>
          </p:blipFill>
          <p:spPr>
            <a:xfrm>
              <a:off x="5349250" y="1242775"/>
              <a:ext cx="3506027" cy="33798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464100" y="597425"/>
            <a:ext cx="4035000" cy="10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 Density Estimation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BG vs. BF</a:t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400" y="491551"/>
            <a:ext cx="4320675" cy="43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1620126"/>
            <a:ext cx="4034950" cy="3050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7" name="Google Shape;277;p32"/>
          <p:cNvSpPr txBox="1"/>
          <p:nvPr>
            <p:ph idx="1" type="body"/>
          </p:nvPr>
        </p:nvSpPr>
        <p:spPr>
          <a:xfrm>
            <a:off x="3212931" y="4446350"/>
            <a:ext cx="1312200" cy="3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(</a:t>
            </a:r>
            <a:r>
              <a:rPr lang="zh-TW">
                <a:solidFill>
                  <a:schemeClr val="dk1"/>
                </a:solidFill>
              </a:rPr>
              <a:t>Wang et al. 2024</a:t>
            </a:r>
            <a:r>
              <a:rPr lang="zh-TW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75" y="332750"/>
            <a:ext cx="1868624" cy="189754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026" y="142240"/>
            <a:ext cx="1371301" cy="142751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5" name="Google Shape;2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6676" y="1757675"/>
            <a:ext cx="1371301" cy="14322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6" name="Google Shape;28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175" y="2496949"/>
            <a:ext cx="1868625" cy="194501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3500" y="3377850"/>
            <a:ext cx="1395141" cy="14322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88" name="Google Shape;288;p33"/>
          <p:cNvGrpSpPr/>
          <p:nvPr/>
        </p:nvGrpSpPr>
        <p:grpSpPr>
          <a:xfrm>
            <a:off x="2334576" y="665479"/>
            <a:ext cx="3891058" cy="3630722"/>
            <a:chOff x="2079100" y="295304"/>
            <a:chExt cx="4707875" cy="4496807"/>
          </a:xfrm>
        </p:grpSpPr>
        <p:pic>
          <p:nvPicPr>
            <p:cNvPr id="289" name="Google Shape;289;p33"/>
            <p:cNvPicPr preferRelativeResize="0"/>
            <p:nvPr/>
          </p:nvPicPr>
          <p:blipFill rotWithShape="1">
            <a:blip r:embed="rId8">
              <a:alphaModFix/>
            </a:blip>
            <a:srcRect b="6485" l="51286" r="0" t="20152"/>
            <a:stretch/>
          </p:blipFill>
          <p:spPr>
            <a:xfrm>
              <a:off x="2079100" y="351400"/>
              <a:ext cx="4707875" cy="4440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33"/>
            <p:cNvSpPr/>
            <p:nvPr/>
          </p:nvSpPr>
          <p:spPr>
            <a:xfrm>
              <a:off x="2698650" y="295304"/>
              <a:ext cx="3863100" cy="14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33"/>
          <p:cNvSpPr txBox="1"/>
          <p:nvPr/>
        </p:nvSpPr>
        <p:spPr>
          <a:xfrm>
            <a:off x="6279700" y="1338725"/>
            <a:ext cx="22467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1800">
                <a:solidFill>
                  <a:schemeClr val="dk1"/>
                </a:solidFill>
              </a:rPr>
              <a:t>Molecular Outflow</a:t>
            </a:r>
            <a:endParaRPr b="1" i="1" sz="1800">
              <a:solidFill>
                <a:schemeClr val="dk1"/>
              </a:solidFill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6225625" y="1747350"/>
            <a:ext cx="2667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595959"/>
                </a:solidFill>
              </a:rPr>
              <a:t>G75.78NE (G75.78+0.34</a:t>
            </a:r>
            <a:r>
              <a:rPr lang="zh-TW">
                <a:solidFill>
                  <a:srgbClr val="595959"/>
                </a:solidFill>
              </a:rPr>
              <a:t>):</a:t>
            </a:r>
            <a:br>
              <a:rPr lang="zh-TW">
                <a:solidFill>
                  <a:srgbClr val="595959"/>
                </a:solidFill>
              </a:rPr>
            </a:br>
            <a:r>
              <a:rPr lang="zh-TW">
                <a:solidFill>
                  <a:srgbClr val="595959"/>
                </a:solidFill>
              </a:rPr>
              <a:t>Observed by CO (1-0) (Shepherd &amp; Churchwell 1996; Shepherd et al. 1997) and HCN (1-0) (Riffel et al. 2010).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595959"/>
                </a:solidFill>
              </a:rPr>
              <a:t>G75.78SW (G75.77+0.34)</a:t>
            </a:r>
            <a:r>
              <a:rPr lang="zh-TW">
                <a:solidFill>
                  <a:srgbClr val="595959"/>
                </a:solidFill>
              </a:rPr>
              <a:t>: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595959"/>
                </a:solidFill>
              </a:rPr>
              <a:t>Traced by HCN (1-0)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Summary</a:t>
            </a:r>
            <a:endParaRPr/>
          </a:p>
        </p:txBody>
      </p:sp>
      <p:sp>
        <p:nvSpPr>
          <p:cNvPr id="298" name="Google Shape;29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T</a:t>
            </a:r>
            <a:r>
              <a:rPr lang="zh-TW"/>
              <a:t>he magnetic field morphology is highly ordered, with the angular dispersion of roughly 10°.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In ON2, the magnetic turbulence is sub-Alfv</a:t>
            </a:r>
            <a:r>
              <a:rPr lang="zh-TW"/>
              <a:t>´e</a:t>
            </a:r>
            <a:r>
              <a:rPr lang="zh-TW"/>
              <a:t>nic, and the magnetic fields are more dominant than thermal pressure. Additionally, the mass-to-flux ratios are all close or even slightly higher than 1, indicating the trans-critical to super-critical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zh-TW"/>
              <a:t>The filament structure does not match the Type I or Type II classifications proposed in previous studies. The local magnetic field morphology may be influenced by outflows near the UC H II region, while the local gravitational field may be affected by nearby structures.</a:t>
            </a:r>
            <a:endParaRPr/>
          </a:p>
        </p:txBody>
      </p:sp>
      <p:sp>
        <p:nvSpPr>
          <p:cNvPr id="299" name="Google Shape;29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Backup</a:t>
            </a:r>
            <a:endParaRPr/>
          </a:p>
        </p:txBody>
      </p:sp>
      <p:sp>
        <p:nvSpPr>
          <p:cNvPr id="305" name="Google Shape;30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Google Shape;310;p36"/>
          <p:cNvGraphicFramePr/>
          <p:nvPr/>
        </p:nvGraphicFramePr>
        <p:xfrm>
          <a:off x="311700" y="941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{EEB93BC4-4635-4342-9A6A-5AB27A729104}</a:tableStyleId>
              </a:tblPr>
              <a:tblGrid>
                <a:gridCol w="1420100"/>
                <a:gridCol w="1420100"/>
                <a:gridCol w="1420100"/>
                <a:gridCol w="1420100"/>
                <a:gridCol w="1420100"/>
                <a:gridCol w="1420100"/>
              </a:tblGrid>
              <a:tr h="100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chemeClr val="dk1"/>
                          </a:solidFill>
                        </a:rPr>
                        <a:t>Energy Budgets</a:t>
                      </a:r>
                      <a:endParaRPr sz="2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6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N1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Bridge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S2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λ(σv,13CO)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1.24 ± 0.63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1.24 ± 0.64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1.18 ± 0.62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1.36 ± 0.69</a:t>
                      </a:r>
                      <a:endParaRPr/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1.09 ± 0.56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0.62 ± 0.05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0.50 ± 0.04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0.46 ± 0.06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0.45 ± 0.03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0.27 ± 0.02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β(σv,13CO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0.03 ± 0.03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0.01 ± 0.01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&lt; 0.01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λ(σv,C18O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1.76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± 0.90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2.46+/-1.25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1.31 ± 0.69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1.72 ± 0.87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1.12 ± 0.57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MA(σv,C18O)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0.62 ± 0.05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0.50+/-0.04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0.46 ± 0.06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0.45 ± 0.03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0.27 ± 0.02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β(σv,C18O )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0.07 ± 0.07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0.05+/-0.05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0.02 ± 0.02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0.01 ± 0.02</a:t>
                      </a:r>
                      <a:endParaRPr/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&lt; 0.01</a:t>
                      </a:r>
                      <a:endParaRPr/>
                    </a:p>
                  </a:txBody>
                  <a:tcPr marT="91425" marB="91425" marR="91425" marL="91425"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Fitting the Spectral Energy Density</a:t>
            </a:r>
            <a:endParaRPr/>
          </a:p>
        </p:txBody>
      </p:sp>
      <p:sp>
        <p:nvSpPr>
          <p:cNvPr id="317" name="Google Shape;31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8" name="Google Shape;3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991599" cy="351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4135"/>
            <a:ext cx="9143999" cy="443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91900" y="637350"/>
            <a:ext cx="3352500" cy="1447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chemeClr val="dk2"/>
                </a:solidFill>
              </a:rPr>
              <a:t>HII Region:</a:t>
            </a:r>
            <a:endParaRPr b="1"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G75.84+0.36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G75.84+0.40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G75.78+0.34 (Ultra-compact HII)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G75.77+0.34</a:t>
            </a:r>
            <a:r>
              <a:rPr lang="zh-TW" sz="1700">
                <a:solidFill>
                  <a:schemeClr val="dk2"/>
                </a:solidFill>
              </a:rPr>
              <a:t> (Compact HII)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91900" y="2629850"/>
            <a:ext cx="3352500" cy="67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1"/>
                </a:solidFill>
              </a:rPr>
              <a:t>Open Cluster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1"/>
                </a:solidFill>
              </a:rPr>
              <a:t>Berkeley 87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506" y="521250"/>
            <a:ext cx="5001544" cy="41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91900" y="3726100"/>
            <a:ext cx="3352500" cy="67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I</a:t>
            </a:r>
            <a:r>
              <a:rPr lang="zh-TW" sz="1800">
                <a:solidFill>
                  <a:schemeClr val="dk1"/>
                </a:solidFill>
              </a:rPr>
              <a:t>nfrared Star Cluster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[DB2001] CL05</a:t>
            </a:r>
            <a:endParaRPr sz="1700">
              <a:solidFill>
                <a:schemeClr val="dk1"/>
              </a:solidFill>
            </a:endParaRPr>
          </a:p>
        </p:txBody>
      </p:sp>
      <p:grpSp>
        <p:nvGrpSpPr>
          <p:cNvPr id="83" name="Google Shape;83;p15"/>
          <p:cNvGrpSpPr/>
          <p:nvPr/>
        </p:nvGrpSpPr>
        <p:grpSpPr>
          <a:xfrm>
            <a:off x="3644400" y="1628175"/>
            <a:ext cx="4402400" cy="2850900"/>
            <a:chOff x="3644400" y="1628175"/>
            <a:chExt cx="4402400" cy="2850900"/>
          </a:xfrm>
        </p:grpSpPr>
        <p:sp>
          <p:nvSpPr>
            <p:cNvPr id="84" name="Google Shape;84;p15"/>
            <p:cNvSpPr/>
            <p:nvPr/>
          </p:nvSpPr>
          <p:spPr>
            <a:xfrm>
              <a:off x="4939100" y="1628175"/>
              <a:ext cx="3107700" cy="2850900"/>
            </a:xfrm>
            <a:prstGeom prst="ellipse">
              <a:avLst/>
            </a:prstGeom>
            <a:noFill/>
            <a:ln cap="flat" cmpd="sng" w="38100">
              <a:solidFill>
                <a:srgbClr val="D9EAD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" name="Google Shape;85;p15"/>
            <p:cNvCxnSpPr>
              <a:stCxn id="80" idx="3"/>
              <a:endCxn id="84" idx="2"/>
            </p:cNvCxnSpPr>
            <p:nvPr/>
          </p:nvCxnSpPr>
          <p:spPr>
            <a:xfrm>
              <a:off x="3644400" y="2968700"/>
              <a:ext cx="1294800" cy="84900"/>
            </a:xfrm>
            <a:prstGeom prst="straightConnector1">
              <a:avLst/>
            </a:prstGeom>
            <a:noFill/>
            <a:ln cap="flat" cmpd="sng" w="38100">
              <a:solidFill>
                <a:srgbClr val="D9EAD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6" name="Google Shape;86;p15"/>
          <p:cNvCxnSpPr>
            <a:stCxn id="82" idx="3"/>
          </p:cNvCxnSpPr>
          <p:nvPr/>
        </p:nvCxnSpPr>
        <p:spPr>
          <a:xfrm flipH="1" rot="10800000">
            <a:off x="3644400" y="2570650"/>
            <a:ext cx="2699700" cy="1494300"/>
          </a:xfrm>
          <a:prstGeom prst="straightConnector1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5441425" y="3265550"/>
            <a:ext cx="3458400" cy="1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dk2"/>
                </a:solidFill>
              </a:rPr>
              <a:t>ρ</a:t>
            </a:r>
            <a:r>
              <a:rPr lang="zh-TW" sz="1500">
                <a:solidFill>
                  <a:schemeClr val="dk2"/>
                </a:solidFill>
              </a:rPr>
              <a:t>: mass density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dk2"/>
                </a:solidFill>
              </a:rPr>
              <a:t>σν</a:t>
            </a:r>
            <a:r>
              <a:rPr lang="zh-TW" sz="1500">
                <a:solidFill>
                  <a:schemeClr val="dk2"/>
                </a:solidFill>
              </a:rPr>
              <a:t>: non-thermal velocity dispersion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dk2"/>
                </a:solidFill>
              </a:rPr>
              <a:t>σθ</a:t>
            </a:r>
            <a:r>
              <a:rPr lang="zh-TW" sz="1500">
                <a:solidFill>
                  <a:schemeClr val="dk2"/>
                </a:solidFill>
              </a:rPr>
              <a:t>: angular dispersion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Q’: dimensionless factor of order unity (Q’~0.28 with 50% uncertainty from Lie et al. 2022)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2279400" y="269850"/>
            <a:ext cx="4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Magnetic Field Measurement</a:t>
            </a:r>
            <a:endParaRPr b="1"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9908" l="14634" r="14768" t="11326"/>
          <a:stretch/>
        </p:blipFill>
        <p:spPr>
          <a:xfrm>
            <a:off x="575400" y="1440213"/>
            <a:ext cx="3645901" cy="31442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820175" y="4456125"/>
            <a:ext cx="334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99999"/>
                </a:solidFill>
              </a:rPr>
              <a:t>https://bgandersson.net/grain-alignment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5441425" y="963600"/>
            <a:ext cx="30552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Magnetic Field Strength</a:t>
            </a:r>
            <a:endParaRPr sz="2020"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703938" y="963588"/>
            <a:ext cx="3388800" cy="5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020"/>
              <a:t>Magnetic Field Morphology</a:t>
            </a:r>
            <a:endParaRPr sz="202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342" y="2456007"/>
            <a:ext cx="2316797" cy="6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307750" y="1388700"/>
            <a:ext cx="36459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zh-TW" sz="1500">
                <a:solidFill>
                  <a:schemeClr val="dk1"/>
                </a:solidFill>
              </a:rPr>
              <a:t>Davis-Chandrasekhar-Fermi 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500">
                <a:solidFill>
                  <a:schemeClr val="dk2"/>
                </a:solidFill>
              </a:rPr>
              <a:t>Assume the energy equilibrium between turbulence kinetic energy and perturbed magnetic energy.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712660" y="2959959"/>
            <a:ext cx="2941500" cy="354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666666"/>
                </a:solidFill>
              </a:rPr>
              <a:t>(</a:t>
            </a:r>
            <a:r>
              <a:rPr lang="zh-TW" sz="1100">
                <a:solidFill>
                  <a:srgbClr val="666666"/>
                </a:solidFill>
              </a:rPr>
              <a:t>Davis 1951; Chandrasekhar &amp; Fermi 1953)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5365225" y="3298880"/>
            <a:ext cx="3588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</a:rPr>
              <a:t>The total magnetic field strength is estimated by the statistical approximation described in Crutcher (2004):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625" y="4153405"/>
            <a:ext cx="1876143" cy="6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8290"/>
          <a:stretch/>
        </p:blipFill>
        <p:spPr>
          <a:xfrm>
            <a:off x="2353825" y="1440921"/>
            <a:ext cx="5965288" cy="34264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type="title"/>
          </p:nvPr>
        </p:nvSpPr>
        <p:spPr>
          <a:xfrm>
            <a:off x="434850" y="249400"/>
            <a:ext cx="57372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/>
              <a:t>Magnetic Field Morphology</a:t>
            </a:r>
            <a:endParaRPr b="1" i="1"/>
          </a:p>
          <a:p>
            <a:pPr indent="-37817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6"/>
              <a:buChar char="-"/>
            </a:pPr>
            <a:r>
              <a:rPr lang="zh-TW" sz="2355"/>
              <a:t>from JCMT BISTRO Polarization</a:t>
            </a:r>
            <a:endParaRPr sz="2355"/>
          </a:p>
        </p:txBody>
      </p:sp>
      <p:sp>
        <p:nvSpPr>
          <p:cNvPr id="109" name="Google Shape;109;p17"/>
          <p:cNvSpPr txBox="1"/>
          <p:nvPr/>
        </p:nvSpPr>
        <p:spPr>
          <a:xfrm>
            <a:off x="587250" y="3537350"/>
            <a:ext cx="1592100" cy="938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Data Selection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I/DI&gt;10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PI/DPI&gt;3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859750" y="719400"/>
            <a:ext cx="26127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Identified Clump using </a:t>
            </a:r>
            <a:r>
              <a:rPr i="1" lang="zh-TW">
                <a:solidFill>
                  <a:srgbClr val="0000FF"/>
                </a:solidFill>
              </a:rPr>
              <a:t>FellWalker</a:t>
            </a:r>
            <a:r>
              <a:rPr lang="zh-TW">
                <a:solidFill>
                  <a:srgbClr val="0000FF"/>
                </a:solidFill>
              </a:rPr>
              <a:t> algorithm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251" y="1676575"/>
            <a:ext cx="2707600" cy="7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type="title"/>
          </p:nvPr>
        </p:nvSpPr>
        <p:spPr>
          <a:xfrm>
            <a:off x="434850" y="249400"/>
            <a:ext cx="57372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/>
              <a:t>Magnetic Field </a:t>
            </a:r>
            <a:r>
              <a:rPr b="1" i="1" lang="zh-TW"/>
              <a:t>Strength</a:t>
            </a:r>
            <a:endParaRPr b="1" i="1"/>
          </a:p>
          <a:p>
            <a:pPr indent="-37817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6"/>
              <a:buChar char="-"/>
            </a:pPr>
            <a:r>
              <a:rPr lang="zh-TW" sz="2355"/>
              <a:t>Davis-Chandrasekhar-Fermi Method</a:t>
            </a:r>
            <a:endParaRPr sz="2355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850" y="2958575"/>
            <a:ext cx="2034396" cy="6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5106000" y="2402625"/>
            <a:ext cx="3653700" cy="40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666666"/>
                </a:solidFill>
              </a:rPr>
              <a:t>(Davis 1951; Chandrasekhar &amp; Fermi 1953)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189150" y="3787975"/>
            <a:ext cx="14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</a:rPr>
              <a:t>(</a:t>
            </a:r>
            <a:r>
              <a:rPr lang="zh-TW">
                <a:solidFill>
                  <a:schemeClr val="dk2"/>
                </a:solidFill>
              </a:rPr>
              <a:t>Crutcher 2004)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98450" y="1988300"/>
            <a:ext cx="48864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179999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zh-TW" sz="2100">
                <a:solidFill>
                  <a:schemeClr val="dk2"/>
                </a:solidFill>
              </a:rPr>
              <a:t>Volume Desity, </a:t>
            </a:r>
            <a:r>
              <a:rPr b="1" lang="zh-TW" sz="2100">
                <a:solidFill>
                  <a:schemeClr val="dk2"/>
                </a:solidFill>
              </a:rPr>
              <a:t>ρ</a:t>
            </a:r>
            <a:endParaRPr b="1" sz="2100">
              <a:solidFill>
                <a:schemeClr val="dk2"/>
              </a:solidFill>
            </a:endParaRPr>
          </a:p>
          <a:p>
            <a:pPr indent="-190500" lvl="0" marL="179999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zh-TW" sz="2100">
                <a:solidFill>
                  <a:schemeClr val="dk2"/>
                </a:solidFill>
              </a:rPr>
              <a:t>Angular Dispersion, </a:t>
            </a:r>
            <a:r>
              <a:rPr b="1" lang="zh-TW" sz="2100">
                <a:solidFill>
                  <a:schemeClr val="dk2"/>
                </a:solidFill>
              </a:rPr>
              <a:t>σθ</a:t>
            </a:r>
            <a:endParaRPr b="1" sz="2100">
              <a:solidFill>
                <a:schemeClr val="dk2"/>
              </a:solidFill>
            </a:endParaRPr>
          </a:p>
          <a:p>
            <a:pPr indent="-190500" lvl="0" marL="179999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zh-TW" sz="2100">
                <a:solidFill>
                  <a:schemeClr val="dk2"/>
                </a:solidFill>
              </a:rPr>
              <a:t>Non-thermal Velocity Dispersion, </a:t>
            </a:r>
            <a:r>
              <a:rPr b="1" lang="zh-TW" sz="2100">
                <a:solidFill>
                  <a:schemeClr val="dk2"/>
                </a:solidFill>
              </a:rPr>
              <a:t>σν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51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Volume Density </a:t>
            </a:r>
            <a:r>
              <a:rPr lang="zh-TW"/>
              <a:t>- </a:t>
            </a:r>
            <a:r>
              <a:rPr i="1" lang="zh-TW"/>
              <a:t>SED fitting</a:t>
            </a:r>
            <a:endParaRPr i="1"/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525" y="1386400"/>
            <a:ext cx="8513175" cy="31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-11994" l="0" r="-4025" t="0"/>
          <a:stretch/>
        </p:blipFill>
        <p:spPr>
          <a:xfrm>
            <a:off x="5049925" y="3367375"/>
            <a:ext cx="1818225" cy="497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19"/>
          <p:cNvSpPr txBox="1"/>
          <p:nvPr/>
        </p:nvSpPr>
        <p:spPr>
          <a:xfrm>
            <a:off x="6553475" y="824700"/>
            <a:ext cx="2176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>
                <a:solidFill>
                  <a:srgbClr val="666666"/>
                </a:solidFill>
              </a:rPr>
              <a:t>Herschel data at </a:t>
            </a:r>
            <a:endParaRPr i="1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>
                <a:solidFill>
                  <a:srgbClr val="666666"/>
                </a:solidFill>
              </a:rPr>
              <a:t>70μm, 160μm, 250μm, 350</a:t>
            </a:r>
            <a:r>
              <a:rPr i="1" lang="zh-TW">
                <a:solidFill>
                  <a:srgbClr val="666666"/>
                </a:solidFill>
              </a:rPr>
              <a:t>μm, and 500μm.</a:t>
            </a:r>
            <a:endParaRPr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0"/>
          <p:cNvGrpSpPr/>
          <p:nvPr/>
        </p:nvGrpSpPr>
        <p:grpSpPr>
          <a:xfrm>
            <a:off x="2392571" y="1063697"/>
            <a:ext cx="6017379" cy="3487448"/>
            <a:chOff x="639971" y="1063697"/>
            <a:chExt cx="6017379" cy="3487448"/>
          </a:xfrm>
        </p:grpSpPr>
        <p:grpSp>
          <p:nvGrpSpPr>
            <p:cNvPr id="137" name="Google Shape;137;p20"/>
            <p:cNvGrpSpPr/>
            <p:nvPr/>
          </p:nvGrpSpPr>
          <p:grpSpPr>
            <a:xfrm>
              <a:off x="639971" y="1063697"/>
              <a:ext cx="5966898" cy="3487448"/>
              <a:chOff x="576450" y="145275"/>
              <a:chExt cx="8063375" cy="4452250"/>
            </a:xfrm>
          </p:grpSpPr>
          <p:pic>
            <p:nvPicPr>
              <p:cNvPr id="138" name="Google Shape;138;p20"/>
              <p:cNvPicPr preferRelativeResize="0"/>
              <p:nvPr/>
            </p:nvPicPr>
            <p:blipFill rotWithShape="1">
              <a:blip r:embed="rId3">
                <a:alphaModFix/>
              </a:blip>
              <a:srcRect b="8130" l="4997" r="0" t="0"/>
              <a:stretch/>
            </p:blipFill>
            <p:spPr>
              <a:xfrm>
                <a:off x="576450" y="152400"/>
                <a:ext cx="8063375" cy="4445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20"/>
              <p:cNvSpPr/>
              <p:nvPr/>
            </p:nvSpPr>
            <p:spPr>
              <a:xfrm>
                <a:off x="1994125" y="145275"/>
                <a:ext cx="375000" cy="398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>
                <a:off x="6118375" y="145275"/>
                <a:ext cx="375000" cy="3984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1" name="Google Shape;14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99575" y="1450075"/>
              <a:ext cx="357775" cy="15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20"/>
          <p:cNvSpPr/>
          <p:nvPr/>
        </p:nvSpPr>
        <p:spPr>
          <a:xfrm rot="1104500">
            <a:off x="3859267" y="2507219"/>
            <a:ext cx="204252" cy="590461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45025"/>
            <a:ext cx="860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Volume Density </a:t>
            </a:r>
            <a:r>
              <a:rPr lang="zh-TW"/>
              <a:t>- </a:t>
            </a:r>
            <a:r>
              <a:rPr i="1" lang="zh-TW"/>
              <a:t>Structure Thickness</a:t>
            </a:r>
            <a:endParaRPr i="1"/>
          </a:p>
        </p:txBody>
      </p:sp>
      <p:sp>
        <p:nvSpPr>
          <p:cNvPr id="145" name="Google Shape;145;p20"/>
          <p:cNvSpPr txBox="1"/>
          <p:nvPr/>
        </p:nvSpPr>
        <p:spPr>
          <a:xfrm>
            <a:off x="161675" y="3380250"/>
            <a:ext cx="25992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chemeClr val="dk2"/>
                </a:solidFill>
              </a:rPr>
              <a:t>Cylinder Structure</a:t>
            </a:r>
            <a:r>
              <a:rPr lang="zh-TW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dk2"/>
                </a:solidFill>
              </a:rPr>
              <a:t>=&gt; Infer LOS thickness with 50% uncertainty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445025"/>
            <a:ext cx="720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Angular Dispersion</a:t>
            </a:r>
            <a:r>
              <a:rPr lang="zh-TW"/>
              <a:t> - </a:t>
            </a:r>
            <a:r>
              <a:rPr i="1" lang="zh-TW" sz="2688"/>
              <a:t>Unsharp Masking Method</a:t>
            </a:r>
            <a:endParaRPr i="1" sz="2688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0" y="1082175"/>
            <a:ext cx="8520601" cy="373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7155600" y="573125"/>
            <a:ext cx="1873200" cy="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chemeClr val="dk2"/>
                </a:solidFill>
              </a:rPr>
              <a:t>(Pattle et al. 2017)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022350" y="1610350"/>
            <a:ext cx="2590800" cy="320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5793750" y="1106050"/>
            <a:ext cx="2755800" cy="50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5876250" y="4271350"/>
            <a:ext cx="2590800" cy="3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 b="6419" l="17904" r="0" t="0"/>
          <a:stretch/>
        </p:blipFill>
        <p:spPr>
          <a:xfrm>
            <a:off x="6640850" y="2066747"/>
            <a:ext cx="1873200" cy="18497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1"/>
          <p:cNvSpPr txBox="1"/>
          <p:nvPr/>
        </p:nvSpPr>
        <p:spPr>
          <a:xfrm>
            <a:off x="6652650" y="1627550"/>
            <a:ext cx="187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Boxcar Average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3809850" y="1077425"/>
            <a:ext cx="548700" cy="3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1396850" y="1077425"/>
            <a:ext cx="548700" cy="3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