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5" r:id="rId2"/>
    <p:sldId id="267" r:id="rId3"/>
    <p:sldId id="285" r:id="rId4"/>
    <p:sldId id="266" r:id="rId5"/>
    <p:sldId id="268" r:id="rId6"/>
    <p:sldId id="270" r:id="rId7"/>
    <p:sldId id="271" r:id="rId8"/>
    <p:sldId id="269" r:id="rId9"/>
    <p:sldId id="272" r:id="rId10"/>
    <p:sldId id="273" r:id="rId11"/>
    <p:sldId id="274" r:id="rId12"/>
    <p:sldId id="275" r:id="rId13"/>
    <p:sldId id="276" r:id="rId14"/>
    <p:sldId id="277" r:id="rId15"/>
    <p:sldId id="278" r:id="rId16"/>
    <p:sldId id="279" r:id="rId17"/>
    <p:sldId id="280" r:id="rId18"/>
    <p:sldId id="281" r:id="rId19"/>
    <p:sldId id="282" r:id="rId20"/>
    <p:sldId id="284"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64477" autoAdjust="0"/>
  </p:normalViewPr>
  <p:slideViewPr>
    <p:cSldViewPr snapToGrid="0">
      <p:cViewPr varScale="1">
        <p:scale>
          <a:sx n="48" d="100"/>
          <a:sy n="48" d="100"/>
        </p:scale>
        <p:origin x="424"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9D233-9360-4FB4-B2DD-38AE7EA3F80E}" type="datetimeFigureOut">
              <a:rPr lang="en-US" smtClean="0"/>
              <a:t>6/24/2025</a:t>
            </a:fld>
            <a:endParaRPr 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1F5AA-CE78-4189-9A01-B03BD6563132}" type="slidenum">
              <a:rPr lang="en-US" smtClean="0"/>
              <a:t>‹#›</a:t>
            </a:fld>
            <a:endParaRPr lang="en-US"/>
          </a:p>
        </p:txBody>
      </p:sp>
    </p:spTree>
    <p:extLst>
      <p:ext uri="{BB962C8B-B14F-4D97-AF65-F5344CB8AC3E}">
        <p14:creationId xmlns:p14="http://schemas.microsoft.com/office/powerpoint/2010/main" val="188108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1</a:t>
            </a:fld>
            <a:endParaRPr lang="en-US"/>
          </a:p>
        </p:txBody>
      </p:sp>
    </p:spTree>
    <p:extLst>
      <p:ext uri="{BB962C8B-B14F-4D97-AF65-F5344CB8AC3E}">
        <p14:creationId xmlns:p14="http://schemas.microsoft.com/office/powerpoint/2010/main" val="208214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detection of DSNB, we consider the Super-K and DUNE experiments.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Super-K detects the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acc>
                          <m:accPr>
                            <m:chr m:val="̅"/>
                            <m:ctrlPr>
                              <a:rPr lang="en-US"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𝜈</m:t>
                            </m:r>
                          </m:e>
                        </m:acc>
                      </m:e>
                      <m:sub>
                        <m:r>
                          <a:rPr lang="en-US" sz="1200" i="1" kern="1200">
                            <a:solidFill>
                              <a:schemeClr val="tx1"/>
                            </a:solidFill>
                            <a:effectLst/>
                            <a:latin typeface="Cambria Math" panose="02040503050406030204" pitchFamily="18" charset="0"/>
                            <a:ea typeface="+mn-ea"/>
                            <a:cs typeface="+mn-cs"/>
                          </a:rPr>
                          <m:t>𝑒</m:t>
                        </m:r>
                      </m:sub>
                    </m:sSub>
                  </m:oMath>
                </a14:m>
                <a:r>
                  <a:rPr lang="en-US" sz="1200" kern="1200" dirty="0">
                    <a:solidFill>
                      <a:schemeClr val="tx1"/>
                    </a:solidFill>
                    <a:effectLst/>
                    <a:latin typeface="+mn-lt"/>
                    <a:ea typeface="+mn-ea"/>
                    <a:cs typeface="+mn-cs"/>
                  </a:rPr>
                  <a:t> via the inverse beta decay.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SK-IV data shows the excess of the observation event over the background expectation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from the Super-K collaboration shows the expected background neutrino flux and the observed flux, and the total observed flux is larger than the expected background flux.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neutrino energy is given by the positron energy plus the threshold of IBD.</a:t>
                </a:r>
              </a:p>
              <a:p>
                <a:endParaRPr 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detection of DSNB, we consider the Super-K and DUNE experiments.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Super-K detects the </a:t>
                </a:r>
                <a:r>
                  <a:rPr lang="en-US" sz="1200" i="0" kern="1200">
                    <a:solidFill>
                      <a:schemeClr val="tx1"/>
                    </a:solidFill>
                    <a:effectLst/>
                    <a:latin typeface="+mn-lt"/>
                    <a:ea typeface="+mn-ea"/>
                    <a:cs typeface="+mn-cs"/>
                  </a:rPr>
                  <a:t>𝜈 ̅_𝑒</a:t>
                </a:r>
                <a:r>
                  <a:rPr lang="en-US" sz="1200" kern="1200" dirty="0">
                    <a:solidFill>
                      <a:schemeClr val="tx1"/>
                    </a:solidFill>
                    <a:effectLst/>
                    <a:latin typeface="+mn-lt"/>
                    <a:ea typeface="+mn-ea"/>
                    <a:cs typeface="+mn-cs"/>
                  </a:rPr>
                  <a:t> via the inverse beta decay.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SK-IV data shows the excess of the observation event over the background expectation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from the Super-K collaboration shows the expected background neutrino flux and the observed flux.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neutrino energy is given by the positron energy plus the threshold of IBD.</a:t>
                </a:r>
              </a:p>
              <a:p>
                <a:endParaRPr lang="en-US" dirty="0"/>
              </a:p>
            </p:txBody>
          </p:sp>
        </mc:Fallback>
      </mc:AlternateContent>
      <p:sp>
        <p:nvSpPr>
          <p:cNvPr id="4" name="投影片編號版面配置區 3"/>
          <p:cNvSpPr>
            <a:spLocks noGrp="1"/>
          </p:cNvSpPr>
          <p:nvPr>
            <p:ph type="sldNum" sz="quarter" idx="5"/>
          </p:nvPr>
        </p:nvSpPr>
        <p:spPr/>
        <p:txBody>
          <a:bodyPr/>
          <a:lstStyle/>
          <a:p>
            <a:fld id="{0411F5AA-CE78-4189-9A01-B03BD6563132}" type="slidenum">
              <a:rPr lang="en-US" smtClean="0"/>
              <a:t>10</a:t>
            </a:fld>
            <a:endParaRPr lang="en-US"/>
          </a:p>
        </p:txBody>
      </p:sp>
    </p:spTree>
    <p:extLst>
      <p:ext uri="{BB962C8B-B14F-4D97-AF65-F5344CB8AC3E}">
        <p14:creationId xmlns:p14="http://schemas.microsoft.com/office/powerpoint/2010/main" val="176160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other is the DUNE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DUNE experiment is based on the charged current interaction of liquid argon and low energy electron neutrino.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neutrino is absorbed by argon and creates an electron and a potassium in excited state, and the neutrino energy can be calculated from the energy conservation, where </a:t>
            </a:r>
            <a:r>
              <a:rPr lang="en-US" sz="1200" kern="1200" dirty="0" err="1">
                <a:solidFill>
                  <a:schemeClr val="tx1"/>
                </a:solidFill>
                <a:effectLst/>
                <a:latin typeface="+mn-lt"/>
                <a:ea typeface="+mn-ea"/>
                <a:cs typeface="+mn-cs"/>
              </a:rPr>
              <a:t>E_x</a:t>
            </a:r>
            <a:r>
              <a:rPr lang="en-US" sz="1200" kern="1200" dirty="0">
                <a:solidFill>
                  <a:schemeClr val="tx1"/>
                </a:solidFill>
                <a:effectLst/>
                <a:latin typeface="+mn-lt"/>
                <a:ea typeface="+mn-ea"/>
                <a:cs typeface="+mn-cs"/>
              </a:rPr>
              <a:t> is the excitation energy, and </a:t>
            </a:r>
            <a:r>
              <a:rPr lang="en-US" sz="1200" kern="1200" dirty="0" err="1">
                <a:solidFill>
                  <a:schemeClr val="tx1"/>
                </a:solidFill>
                <a:effectLst/>
                <a:latin typeface="+mn-lt"/>
                <a:ea typeface="+mn-ea"/>
                <a:cs typeface="+mn-cs"/>
              </a:rPr>
              <a:t>m^g</a:t>
            </a:r>
            <a:r>
              <a:rPr lang="en-US" sz="1200" kern="1200" dirty="0">
                <a:solidFill>
                  <a:schemeClr val="tx1"/>
                </a:solidFill>
                <a:effectLst/>
                <a:latin typeface="+mn-lt"/>
                <a:ea typeface="+mn-ea"/>
                <a:cs typeface="+mn-cs"/>
              </a:rPr>
              <a:t> represent the ground state mass. T_K is the recoil energy of K and is neglected for low energy neutrino.  And we also calculate the neutrino argon cross section explicitly.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background of the DUNE experiments, we consider the charged current interaction of atmospheric neutrinos, which is given by the red histogram in this plot</a:t>
            </a:r>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11</a:t>
            </a:fld>
            <a:endParaRPr lang="en-US"/>
          </a:p>
        </p:txBody>
      </p:sp>
    </p:spTree>
    <p:extLst>
      <p:ext uri="{BB962C8B-B14F-4D97-AF65-F5344CB8AC3E}">
        <p14:creationId xmlns:p14="http://schemas.microsoft.com/office/powerpoint/2010/main" val="3991266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calculate the event number</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from DUNE and Super/Hyper-K using the attenuated DSNB flux and the cross section of neutrino argon interaction and the inverse beta decay.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assume 400kton-yrs exposure for DUNE, and the exposure of Super-K is given by 359kton-yrs, and the Hyper-K exposure is anticipated to achieve 8.4 times more than Super-K, which is around 3.8Mton-yrs.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Combining the background events, the observed events, and the DSNB events, we can calculate the deviation of the expected event number and the observed event number by the Poisson likelihood, where the expected event number is the sum of the background and DSNB event number.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varying the DM mass and coupling constant y, we calculate the two sigma sensitivity of DSNB. In this figure we set the ratio of </a:t>
            </a:r>
            <a:r>
              <a:rPr lang="en-US" sz="1200" kern="1200" dirty="0" err="1">
                <a:solidFill>
                  <a:schemeClr val="tx1"/>
                </a:solidFill>
                <a:effectLst/>
                <a:latin typeface="+mn-lt"/>
                <a:ea typeface="+mn-ea"/>
                <a:cs typeface="+mn-cs"/>
              </a:rPr>
              <a:t>m_F</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to be 1.1. The black, green, blue lines represents the limits of DUNE, Super-K, and Hyper-K,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DSNB emits neutrino with few MeV energy, the cross section </a:t>
            </a:r>
            <a:r>
              <a:rPr lang="en-US" sz="1200" kern="1200" dirty="0" err="1">
                <a:solidFill>
                  <a:schemeClr val="tx1"/>
                </a:solidFill>
                <a:effectLst/>
                <a:latin typeface="+mn-lt"/>
                <a:ea typeface="+mn-ea"/>
                <a:cs typeface="+mn-cs"/>
              </a:rPr>
              <a:t>exihibits</a:t>
            </a:r>
            <a:r>
              <a:rPr lang="en-US" sz="1200" kern="1200" dirty="0">
                <a:solidFill>
                  <a:schemeClr val="tx1"/>
                </a:solidFill>
                <a:effectLst/>
                <a:latin typeface="+mn-lt"/>
                <a:ea typeface="+mn-ea"/>
                <a:cs typeface="+mn-cs"/>
              </a:rPr>
              <a:t> two different dependence on </a:t>
            </a:r>
            <a:r>
              <a:rPr lang="en-US" sz="1200" kern="1200" dirty="0" err="1">
                <a:solidFill>
                  <a:schemeClr val="tx1"/>
                </a:solidFill>
                <a:effectLst/>
                <a:latin typeface="+mn-lt"/>
                <a:ea typeface="+mn-ea"/>
                <a:cs typeface="+mn-cs"/>
              </a:rPr>
              <a:t>mphi</a:t>
            </a:r>
            <a:r>
              <a:rPr lang="en-US" sz="1200" kern="1200" dirty="0">
                <a:solidFill>
                  <a:schemeClr val="tx1"/>
                </a:solidFill>
                <a:effectLst/>
                <a:latin typeface="+mn-lt"/>
                <a:ea typeface="+mn-ea"/>
                <a:cs typeface="+mn-cs"/>
              </a:rPr>
              <a:t> and mF. In both cases the cross section is inversely proportional to the DM mass and mediator mass.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coupling  must increase as </a:t>
            </a:r>
            <a:r>
              <a:rPr lang="en-US" sz="1200" kern="1200" dirty="0" err="1">
                <a:solidFill>
                  <a:schemeClr val="tx1"/>
                </a:solidFill>
                <a:effectLst/>
                <a:latin typeface="+mn-lt"/>
                <a:ea typeface="+mn-ea"/>
                <a:cs typeface="+mn-cs"/>
              </a:rPr>
              <a:t>mphi</a:t>
            </a:r>
            <a:r>
              <a:rPr lang="en-US" sz="1200" kern="1200" dirty="0">
                <a:solidFill>
                  <a:schemeClr val="tx1"/>
                </a:solidFill>
                <a:effectLst/>
                <a:latin typeface="+mn-lt"/>
                <a:ea typeface="+mn-ea"/>
                <a:cs typeface="+mn-cs"/>
              </a:rPr>
              <a:t> get larger. The dashed lines indicates the uncertainty of the SFR parameters.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select four benchmark points on the DUNE sensitivity, and their attenuated flux can be distinguished from the unattenuated DSNB flux and produce the detectable suppression signal in the open energy region.</a:t>
            </a:r>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12</a:t>
            </a:fld>
            <a:endParaRPr lang="en-US"/>
          </a:p>
        </p:txBody>
      </p:sp>
    </p:spTree>
    <p:extLst>
      <p:ext uri="{BB962C8B-B14F-4D97-AF65-F5344CB8AC3E}">
        <p14:creationId xmlns:p14="http://schemas.microsoft.com/office/powerpoint/2010/main" val="1565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sz="1200" kern="1200" dirty="0">
                    <a:solidFill>
                      <a:schemeClr val="tx1"/>
                    </a:solidFill>
                    <a:effectLst/>
                    <a:latin typeface="+mn-lt"/>
                    <a:ea typeface="+mn-ea"/>
                    <a:cs typeface="+mn-cs"/>
                  </a:rPr>
                  <a:t>Another source is the AGN. </a:t>
                </a:r>
                <a:r>
                  <a:rPr lang="en-US" sz="1200" dirty="0"/>
                  <a:t>The AGN are sources of high energy (</a:t>
                </a:r>
                <a14:m>
                  <m:oMath xmlns:m="http://schemas.openxmlformats.org/officeDocument/2006/math">
                    <m:r>
                      <a:rPr lang="en-US" sz="1200" i="1" smtClean="0">
                        <a:latin typeface="Cambria Math" panose="02040503050406030204" pitchFamily="18" charset="0"/>
                        <a:ea typeface="Cambria Math" panose="02040503050406030204" pitchFamily="18" charset="0"/>
                      </a:rPr>
                      <m:t>𝒪</m:t>
                    </m:r>
                    <m:r>
                      <a:rPr lang="en-US" sz="1200" b="0" i="1" smtClean="0">
                        <a:latin typeface="Cambria Math" panose="02040503050406030204" pitchFamily="18" charset="0"/>
                        <a:ea typeface="Cambria Math" panose="02040503050406030204" pitchFamily="18" charset="0"/>
                      </a:rPr>
                      <m:t>(</m:t>
                    </m:r>
                    <m:r>
                      <m:rPr>
                        <m:sty m:val="p"/>
                      </m:rPr>
                      <a:rPr lang="en-US" sz="1200" b="0" i="0" smtClean="0">
                        <a:latin typeface="Cambria Math" panose="02040503050406030204" pitchFamily="18" charset="0"/>
                        <a:ea typeface="Cambria Math" panose="02040503050406030204" pitchFamily="18" charset="0"/>
                      </a:rPr>
                      <m:t>TeV</m:t>
                    </m:r>
                    <m:r>
                      <a:rPr lang="en-US" sz="1200" b="0" i="1" smtClean="0">
                        <a:latin typeface="Cambria Math" panose="02040503050406030204" pitchFamily="18" charset="0"/>
                        <a:ea typeface="Cambria Math" panose="02040503050406030204" pitchFamily="18" charset="0"/>
                      </a:rPr>
                      <m:t>)</m:t>
                    </m:r>
                  </m:oMath>
                </a14:m>
                <a:r>
                  <a:rPr lang="en-US" sz="1200" dirty="0"/>
                  <a:t>) neutrinos.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powered by the center supermassive black hole, and the high energy pion are created in the corona region around the black hole from the proton-photon or proton-proton interactions, and the subsequent </a:t>
                </a:r>
                <a:r>
                  <a:rPr lang="en-US" sz="1200" kern="1200" dirty="0" err="1">
                    <a:solidFill>
                      <a:schemeClr val="tx1"/>
                    </a:solidFill>
                    <a:effectLst/>
                    <a:latin typeface="+mn-lt"/>
                    <a:ea typeface="+mn-ea"/>
                    <a:cs typeface="+mn-cs"/>
                  </a:rPr>
                  <a:t>pions</a:t>
                </a:r>
                <a:r>
                  <a:rPr lang="en-US" sz="1200" kern="1200" dirty="0">
                    <a:solidFill>
                      <a:schemeClr val="tx1"/>
                    </a:solidFill>
                    <a:effectLst/>
                    <a:latin typeface="+mn-lt"/>
                    <a:ea typeface="+mn-ea"/>
                    <a:cs typeface="+mn-cs"/>
                  </a:rPr>
                  <a:t> decay create electrons, positrons, photons, and high energy neutrinos.</a:t>
                </a:r>
                <a:endParaRPr lang="en-US" dirty="0"/>
              </a:p>
            </p:txBody>
          </p:sp>
        </mc:Choice>
        <mc:Fallback xmlns="">
          <p:sp>
            <p:nvSpPr>
              <p:cNvPr id="3" name="備忘稿版面配置區 2"/>
              <p:cNvSpPr>
                <a:spLocks noGrp="1"/>
              </p:cNvSpPr>
              <p:nvPr>
                <p:ph type="body" idx="1"/>
              </p:nvPr>
            </p:nvSpPr>
            <p:spPr/>
            <p:txBody>
              <a:bodyPr/>
              <a:lstStyle/>
              <a:p>
                <a:r>
                  <a:rPr lang="en-US" sz="1200" kern="1200" dirty="0">
                    <a:solidFill>
                      <a:schemeClr val="tx1"/>
                    </a:solidFill>
                    <a:effectLst/>
                    <a:latin typeface="+mn-lt"/>
                    <a:ea typeface="+mn-ea"/>
                    <a:cs typeface="+mn-cs"/>
                  </a:rPr>
                  <a:t>Another source is the AGN. </a:t>
                </a:r>
                <a:r>
                  <a:rPr lang="en-US" sz="1200" dirty="0"/>
                  <a:t>The AGN are sources of high energy (</a:t>
                </a:r>
                <a:r>
                  <a:rPr lang="en-US" sz="1200" i="0">
                    <a:latin typeface="Cambria Math" panose="02040503050406030204" pitchFamily="18" charset="0"/>
                    <a:ea typeface="Cambria Math" panose="02040503050406030204" pitchFamily="18" charset="0"/>
                  </a:rPr>
                  <a:t>𝒪</a:t>
                </a:r>
                <a:r>
                  <a:rPr lang="en-US" sz="1200" b="0" i="0">
                    <a:latin typeface="Cambria Math" panose="02040503050406030204" pitchFamily="18" charset="0"/>
                    <a:ea typeface="Cambria Math" panose="02040503050406030204" pitchFamily="18" charset="0"/>
                  </a:rPr>
                  <a:t>(TeV)</a:t>
                </a:r>
                <a:r>
                  <a:rPr lang="en-US" sz="1200" dirty="0"/>
                  <a:t>) neutrinos.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powered by the center supermassive black hole, and the high energy pion are created in the corona region around the black hole, and these </a:t>
                </a:r>
                <a:r>
                  <a:rPr lang="en-US" sz="1200" kern="1200" dirty="0" err="1">
                    <a:solidFill>
                      <a:schemeClr val="tx1"/>
                    </a:solidFill>
                    <a:effectLst/>
                    <a:latin typeface="+mn-lt"/>
                    <a:ea typeface="+mn-ea"/>
                    <a:cs typeface="+mn-cs"/>
                  </a:rPr>
                  <a:t>pions</a:t>
                </a:r>
                <a:r>
                  <a:rPr lang="en-US" sz="1200" kern="1200" dirty="0">
                    <a:solidFill>
                      <a:schemeClr val="tx1"/>
                    </a:solidFill>
                    <a:effectLst/>
                    <a:latin typeface="+mn-lt"/>
                    <a:ea typeface="+mn-ea"/>
                    <a:cs typeface="+mn-cs"/>
                  </a:rPr>
                  <a:t> decay and create high neutrinos.</a:t>
                </a:r>
                <a:endParaRPr lang="en-US" dirty="0"/>
              </a:p>
            </p:txBody>
          </p:sp>
        </mc:Fallback>
      </mc:AlternateContent>
      <p:sp>
        <p:nvSpPr>
          <p:cNvPr id="4" name="投影片編號版面配置區 3"/>
          <p:cNvSpPr>
            <a:spLocks noGrp="1"/>
          </p:cNvSpPr>
          <p:nvPr>
            <p:ph type="sldNum" sz="quarter" idx="5"/>
          </p:nvPr>
        </p:nvSpPr>
        <p:spPr/>
        <p:txBody>
          <a:bodyPr/>
          <a:lstStyle/>
          <a:p>
            <a:fld id="{0411F5AA-CE78-4189-9A01-B03BD6563132}" type="slidenum">
              <a:rPr lang="en-US" smtClean="0"/>
              <a:t>13</a:t>
            </a:fld>
            <a:endParaRPr lang="en-US"/>
          </a:p>
        </p:txBody>
      </p:sp>
    </p:spTree>
    <p:extLst>
      <p:ext uri="{BB962C8B-B14F-4D97-AF65-F5344CB8AC3E}">
        <p14:creationId xmlns:p14="http://schemas.microsoft.com/office/powerpoint/2010/main" val="131206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work we consider two different AGNs, the NGC 1068 and TXS 0506+056.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icecube</a:t>
            </a:r>
            <a:r>
              <a:rPr lang="en-US" sz="1200" kern="1200" dirty="0">
                <a:solidFill>
                  <a:schemeClr val="tx1"/>
                </a:solidFill>
                <a:effectLst/>
                <a:latin typeface="+mn-lt"/>
                <a:ea typeface="+mn-ea"/>
                <a:cs typeface="+mn-cs"/>
              </a:rPr>
              <a:t> collaboration have detected the high energy neutrino flux from the NGC 1068 and TXS 0506+056. For NGC, it produces neutrinos with energy 1.5 to 15 TeV, and TXS produces neutrinos with energy 40 to 4000 TeV. </a:t>
            </a:r>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14</a:t>
            </a:fld>
            <a:endParaRPr lang="en-US"/>
          </a:p>
        </p:txBody>
      </p:sp>
    </p:spTree>
    <p:extLst>
      <p:ext uri="{BB962C8B-B14F-4D97-AF65-F5344CB8AC3E}">
        <p14:creationId xmlns:p14="http://schemas.microsoft.com/office/powerpoint/2010/main" val="291249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constraint the DM-neutrino scattering, we consider the DM density profile around the SMBH to be the spike-form,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include the DM self annihilation.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density of DM around the SMBH.  </a:t>
            </a:r>
            <a:r>
              <a:rPr lang="en-US" sz="1200" kern="1200" dirty="0" err="1">
                <a:solidFill>
                  <a:schemeClr val="tx1"/>
                </a:solidFill>
                <a:effectLst/>
                <a:latin typeface="+mn-lt"/>
                <a:ea typeface="+mn-ea"/>
                <a:cs typeface="+mn-cs"/>
              </a:rPr>
              <a:t>rho_sp</a:t>
            </a:r>
            <a:r>
              <a:rPr lang="en-US" sz="1200" kern="1200" dirty="0">
                <a:solidFill>
                  <a:schemeClr val="tx1"/>
                </a:solidFill>
                <a:effectLst/>
                <a:latin typeface="+mn-lt"/>
                <a:ea typeface="+mn-ea"/>
                <a:cs typeface="+mn-cs"/>
              </a:rPr>
              <a:t> is the spike density, and </a:t>
            </a:r>
            <a:r>
              <a:rPr lang="en-US" sz="1200" kern="1200" dirty="0" err="1">
                <a:solidFill>
                  <a:schemeClr val="tx1"/>
                </a:solidFill>
                <a:effectLst/>
                <a:latin typeface="+mn-lt"/>
                <a:ea typeface="+mn-ea"/>
                <a:cs typeface="+mn-cs"/>
              </a:rPr>
              <a:t>R_sp</a:t>
            </a:r>
            <a:r>
              <a:rPr lang="en-US" sz="1200" kern="1200" dirty="0">
                <a:solidFill>
                  <a:schemeClr val="tx1"/>
                </a:solidFill>
                <a:effectLst/>
                <a:latin typeface="+mn-lt"/>
                <a:ea typeface="+mn-ea"/>
                <a:cs typeface="+mn-cs"/>
              </a:rPr>
              <a:t> is the size of the spike. </a:t>
            </a:r>
            <a:r>
              <a:rPr lang="en-US" sz="1200" kern="1200" dirty="0" err="1">
                <a:solidFill>
                  <a:schemeClr val="tx1"/>
                </a:solidFill>
                <a:effectLst/>
                <a:latin typeface="+mn-lt"/>
                <a:ea typeface="+mn-ea"/>
                <a:cs typeface="+mn-cs"/>
              </a:rPr>
              <a:t>rho_sat</a:t>
            </a:r>
            <a:r>
              <a:rPr lang="en-US" sz="1200" kern="1200" dirty="0">
                <a:solidFill>
                  <a:schemeClr val="tx1"/>
                </a:solidFill>
                <a:effectLst/>
                <a:latin typeface="+mn-lt"/>
                <a:ea typeface="+mn-ea"/>
                <a:cs typeface="+mn-cs"/>
              </a:rPr>
              <a:t>  comes from the DM annihilation, which is inverse proportional to annihilation cross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density profile of NGC 1068. The black solid line is the density without DM annihilation. In this case the annihilation cross section is negligible, and the </a:t>
            </a:r>
            <a:r>
              <a:rPr lang="en-US" sz="1200" kern="1200" dirty="0" err="1">
                <a:solidFill>
                  <a:schemeClr val="tx1"/>
                </a:solidFill>
                <a:effectLst/>
                <a:latin typeface="+mn-lt"/>
                <a:ea typeface="+mn-ea"/>
                <a:cs typeface="+mn-cs"/>
              </a:rPr>
              <a:t>rho_sat</a:t>
            </a:r>
            <a:r>
              <a:rPr lang="en-US" sz="1200" kern="1200" dirty="0">
                <a:solidFill>
                  <a:schemeClr val="tx1"/>
                </a:solidFill>
                <a:effectLst/>
                <a:latin typeface="+mn-lt"/>
                <a:ea typeface="+mn-ea"/>
                <a:cs typeface="+mn-cs"/>
              </a:rPr>
              <a:t> becomes infinity, and </a:t>
            </a:r>
            <a:r>
              <a:rPr lang="en-US" sz="1200" kern="1200" dirty="0" err="1">
                <a:solidFill>
                  <a:schemeClr val="tx1"/>
                </a:solidFill>
                <a:effectLst/>
                <a:latin typeface="+mn-lt"/>
                <a:ea typeface="+mn-ea"/>
                <a:cs typeface="+mn-cs"/>
              </a:rPr>
              <a:t>rho_DM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rho_sp</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spike of the DM density is removed by the DM annihilation when the annihilation cross section gets larger. The inner radius is taken to be 4 times of Schwarzschild radius and outside the spike radius, we take the usual NFW profile. </a:t>
            </a:r>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15</a:t>
            </a:fld>
            <a:endParaRPr lang="en-US"/>
          </a:p>
        </p:txBody>
      </p:sp>
    </p:spTree>
    <p:extLst>
      <p:ext uri="{BB962C8B-B14F-4D97-AF65-F5344CB8AC3E}">
        <p14:creationId xmlns:p14="http://schemas.microsoft.com/office/powerpoint/2010/main" val="351760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AGNs emitting high-energy neutrinos, we adopt the kinematic region such that the cross section is proportional to neutrino energy.  Here we take both </a:t>
            </a:r>
            <a:r>
              <a:rPr lang="en-US" sz="1200" kern="1200" dirty="0" err="1">
                <a:solidFill>
                  <a:schemeClr val="tx1"/>
                </a:solidFill>
                <a:effectLst/>
                <a:latin typeface="+mn-lt"/>
                <a:ea typeface="+mn-ea"/>
                <a:cs typeface="+mn-cs"/>
              </a:rPr>
              <a:t>m_F</a:t>
            </a:r>
            <a:r>
              <a:rPr lang="en-US" sz="1200" kern="1200" dirty="0">
                <a:solidFill>
                  <a:schemeClr val="tx1"/>
                </a:solidFill>
                <a:effectLst/>
                <a:latin typeface="+mn-lt"/>
                <a:ea typeface="+mn-ea"/>
                <a:cs typeface="+mn-cs"/>
              </a:rPr>
              <a:t> and the rescale energy to be 10 TeV.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event number from AGN is given by the integral of effective area from the </a:t>
            </a:r>
            <a:r>
              <a:rPr lang="en-US" sz="1200" kern="1200" dirty="0" err="1">
                <a:solidFill>
                  <a:schemeClr val="tx1"/>
                </a:solidFill>
                <a:effectLst/>
                <a:latin typeface="+mn-lt"/>
                <a:ea typeface="+mn-ea"/>
                <a:cs typeface="+mn-cs"/>
              </a:rPr>
              <a:t>IceCube</a:t>
            </a:r>
            <a:r>
              <a:rPr lang="en-US" sz="1200" kern="1200" dirty="0">
                <a:solidFill>
                  <a:schemeClr val="tx1"/>
                </a:solidFill>
                <a:effectLst/>
                <a:latin typeface="+mn-lt"/>
                <a:ea typeface="+mn-ea"/>
                <a:cs typeface="+mn-cs"/>
              </a:rPr>
              <a:t> detector times the power law spectrum of neutrino, where the best fitting power of NGC is 3.2 and TXS is 2.</a:t>
            </a:r>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16</a:t>
            </a:fld>
            <a:endParaRPr lang="en-US"/>
          </a:p>
        </p:txBody>
      </p:sp>
    </p:spTree>
    <p:extLst>
      <p:ext uri="{BB962C8B-B14F-4D97-AF65-F5344CB8AC3E}">
        <p14:creationId xmlns:p14="http://schemas.microsoft.com/office/powerpoint/2010/main" val="3241086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constraints on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and sigma_0, we </a:t>
                </a:r>
                <a:r>
                  <a:rPr lang="en-US" sz="1200" dirty="0"/>
                  <a:t>set a lower limit </a:t>
                </a:r>
                <a14:m>
                  <m:oMath xmlns:m="http://schemas.openxmlformats.org/officeDocument/2006/math">
                    <m:r>
                      <a:rPr lang="en-US" sz="1200" b="0" i="1" smtClean="0">
                        <a:latin typeface="Cambria Math" panose="02040503050406030204" pitchFamily="18" charset="0"/>
                      </a:rPr>
                      <m:t>𝑄</m:t>
                    </m:r>
                  </m:oMath>
                </a14:m>
                <a:r>
                  <a:rPr lang="en-US" sz="1200" dirty="0"/>
                  <a:t> to the ratio of scattered/</a:t>
                </a:r>
                <a:r>
                  <a:rPr lang="en-US" sz="1200" dirty="0" err="1"/>
                  <a:t>unscattered</a:t>
                </a:r>
                <a:r>
                  <a:rPr lang="en-US" sz="1200" dirty="0"/>
                  <a:t> event number.</a:t>
                </a:r>
                <a:r>
                  <a:rPr lang="en-US" sz="1200" kern="1200" dirty="0">
                    <a:solidFill>
                      <a:schemeClr val="tx1"/>
                    </a:solidFill>
                    <a:effectLst/>
                    <a:latin typeface="+mn-lt"/>
                    <a:ea typeface="+mn-ea"/>
                    <a:cs typeface="+mn-cs"/>
                  </a:rPr>
                  <a:t> For NGC the </a:t>
                </a:r>
                <a:r>
                  <a:rPr lang="en-US" sz="1200" kern="1200" dirty="0" err="1">
                    <a:solidFill>
                      <a:schemeClr val="tx1"/>
                    </a:solidFill>
                    <a:effectLst/>
                    <a:latin typeface="+mn-lt"/>
                    <a:ea typeface="+mn-ea"/>
                    <a:cs typeface="+mn-cs"/>
                  </a:rPr>
                  <a:t>IceCube</a:t>
                </a:r>
                <a:r>
                  <a:rPr lang="en-US" sz="1200" kern="1200" dirty="0">
                    <a:solidFill>
                      <a:schemeClr val="tx1"/>
                    </a:solidFill>
                    <a:effectLst/>
                    <a:latin typeface="+mn-lt"/>
                    <a:ea typeface="+mn-ea"/>
                    <a:cs typeface="+mn-cs"/>
                  </a:rPr>
                  <a:t> observed 79 event excess with uncertainty plus 22 and -20 events. So the 90 CL limit requires at</a:t>
                </a:r>
                <a:r>
                  <a:rPr lang="en-US" sz="1200" kern="1200" baseline="0" dirty="0">
                    <a:solidFill>
                      <a:schemeClr val="tx1"/>
                    </a:solidFill>
                    <a:effectLst/>
                    <a:latin typeface="+mn-lt"/>
                    <a:ea typeface="+mn-ea"/>
                    <a:cs typeface="+mn-cs"/>
                  </a:rPr>
                  <a:t> least 46 events and we set</a:t>
                </a:r>
                <a:r>
                  <a:rPr lang="en-US" sz="1200" kern="1200" dirty="0">
                    <a:solidFill>
                      <a:schemeClr val="tx1"/>
                    </a:solidFill>
                    <a:effectLst/>
                    <a:latin typeface="+mn-lt"/>
                    <a:ea typeface="+mn-ea"/>
                    <a:cs typeface="+mn-cs"/>
                  </a:rPr>
                  <a:t> Q=0.5.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TXS, two events is observed at </a:t>
                </a:r>
                <a:r>
                  <a:rPr lang="en-US" sz="1200" kern="1200" dirty="0" err="1">
                    <a:solidFill>
                      <a:schemeClr val="tx1"/>
                    </a:solidFill>
                    <a:effectLst/>
                    <a:latin typeface="+mn-lt"/>
                    <a:ea typeface="+mn-ea"/>
                    <a:cs typeface="+mn-cs"/>
                  </a:rPr>
                  <a:t>IceCube</a:t>
                </a:r>
                <a:r>
                  <a:rPr lang="en-US" sz="1200" kern="1200" dirty="0">
                    <a:solidFill>
                      <a:schemeClr val="tx1"/>
                    </a:solidFill>
                    <a:effectLst/>
                    <a:latin typeface="+mn-lt"/>
                    <a:ea typeface="+mn-ea"/>
                    <a:cs typeface="+mn-cs"/>
                  </a:rPr>
                  <a:t> . So the 90 CL limit requires Q=0.05.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we calculate the column density using the spike density and then calculate the transmittance from the </a:t>
                </a:r>
                <a:r>
                  <a:rPr lang="en-US" sz="1200" kern="1200" dirty="0" err="1">
                    <a:solidFill>
                      <a:schemeClr val="tx1"/>
                    </a:solidFill>
                    <a:effectLst/>
                    <a:latin typeface="+mn-lt"/>
                    <a:ea typeface="+mn-ea"/>
                    <a:cs typeface="+mn-cs"/>
                  </a:rPr>
                  <a:t>nuFATE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column density for NGC and TXS. NGC is located at 14.4 Mpc from earth, the redshift negligible. TXS is a</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much more</a:t>
                </a:r>
                <a:r>
                  <a:rPr lang="en-US" sz="1200" kern="1200" dirty="0">
                    <a:solidFill>
                      <a:schemeClr val="tx1"/>
                    </a:solidFill>
                    <a:effectLst/>
                    <a:latin typeface="+mn-lt"/>
                    <a:ea typeface="+mn-ea"/>
                    <a:cs typeface="+mn-cs"/>
                  </a:rPr>
                  <a:t> distant source, it locates at 1.4 </a:t>
                </a:r>
                <a:r>
                  <a:rPr lang="en-US" sz="1200" kern="1200" dirty="0" err="1">
                    <a:solidFill>
                      <a:schemeClr val="tx1"/>
                    </a:solidFill>
                    <a:effectLst/>
                    <a:latin typeface="+mn-lt"/>
                    <a:ea typeface="+mn-ea"/>
                    <a:cs typeface="+mn-cs"/>
                  </a:rPr>
                  <a:t>Gpc</a:t>
                </a:r>
                <a:r>
                  <a:rPr lang="en-US" sz="1200" kern="1200" dirty="0">
                    <a:solidFill>
                      <a:schemeClr val="tx1"/>
                    </a:solidFill>
                    <a:effectLst/>
                    <a:latin typeface="+mn-lt"/>
                    <a:ea typeface="+mn-ea"/>
                    <a:cs typeface="+mn-cs"/>
                  </a:rPr>
                  <a:t> from earth. So the redshift effect is included.</a:t>
                </a: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constraints on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and sigma_0, we </a:t>
                </a:r>
                <a:r>
                  <a:rPr lang="en-US" sz="1200" dirty="0"/>
                  <a:t>set a lower limit </a:t>
                </a:r>
                <a:r>
                  <a:rPr lang="en-US" sz="1200" b="0" i="0">
                    <a:latin typeface="Cambria Math" panose="02040503050406030204" pitchFamily="18" charset="0"/>
                  </a:rPr>
                  <a:t>𝑄</a:t>
                </a:r>
                <a:r>
                  <a:rPr lang="en-US" sz="1200" dirty="0"/>
                  <a:t> to the ratio of scattered/</a:t>
                </a:r>
                <a:r>
                  <a:rPr lang="en-US" sz="1200" dirty="0" err="1"/>
                  <a:t>unscattered</a:t>
                </a:r>
                <a:r>
                  <a:rPr lang="en-US" sz="1200" dirty="0"/>
                  <a:t> event number.</a:t>
                </a:r>
                <a:r>
                  <a:rPr lang="en-US" sz="1200" kern="1200" dirty="0">
                    <a:solidFill>
                      <a:schemeClr val="tx1"/>
                    </a:solidFill>
                    <a:effectLst/>
                    <a:latin typeface="+mn-lt"/>
                    <a:ea typeface="+mn-ea"/>
                    <a:cs typeface="+mn-cs"/>
                  </a:rPr>
                  <a:t> For NGC the </a:t>
                </a:r>
                <a:r>
                  <a:rPr lang="en-US" sz="1200" kern="1200" dirty="0" err="1">
                    <a:solidFill>
                      <a:schemeClr val="tx1"/>
                    </a:solidFill>
                    <a:effectLst/>
                    <a:latin typeface="+mn-lt"/>
                    <a:ea typeface="+mn-ea"/>
                    <a:cs typeface="+mn-cs"/>
                  </a:rPr>
                  <a:t>IceCube</a:t>
                </a:r>
                <a:r>
                  <a:rPr lang="en-US" sz="1200" kern="1200" dirty="0">
                    <a:solidFill>
                      <a:schemeClr val="tx1"/>
                    </a:solidFill>
                    <a:effectLst/>
                    <a:latin typeface="+mn-lt"/>
                    <a:ea typeface="+mn-ea"/>
                    <a:cs typeface="+mn-cs"/>
                  </a:rPr>
                  <a:t> observed 79 event excess. So the 90 CL limit requires Q=0.5.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TXS we refer to the </a:t>
                </a:r>
                <a:r>
                  <a:rPr lang="en-US" sz="1200" kern="1200" dirty="0" err="1">
                    <a:solidFill>
                      <a:schemeClr val="tx1"/>
                    </a:solidFill>
                    <a:effectLst/>
                    <a:latin typeface="+mn-lt"/>
                    <a:ea typeface="+mn-ea"/>
                    <a:cs typeface="+mn-cs"/>
                  </a:rPr>
                  <a:t>lepto</a:t>
                </a:r>
                <a:r>
                  <a:rPr lang="en-US" sz="1200" kern="1200" dirty="0">
                    <a:solidFill>
                      <a:schemeClr val="tx1"/>
                    </a:solidFill>
                    <a:effectLst/>
                    <a:latin typeface="+mn-lt"/>
                    <a:ea typeface="+mn-ea"/>
                    <a:cs typeface="+mn-cs"/>
                  </a:rPr>
                  <a:t>-hadronic model from this work, which predict 2 events for TXS. So the 90 CL limit requires Q=0.05. And we calculate the column density using the spike density and then calculate the transmittance from the </a:t>
                </a:r>
                <a:r>
                  <a:rPr lang="en-US" sz="1200" kern="1200" dirty="0" err="1">
                    <a:solidFill>
                      <a:schemeClr val="tx1"/>
                    </a:solidFill>
                    <a:effectLst/>
                    <a:latin typeface="+mn-lt"/>
                    <a:ea typeface="+mn-ea"/>
                    <a:cs typeface="+mn-cs"/>
                  </a:rPr>
                  <a:t>nuFATE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column density for NGC and TXS. NGC is located at 14.4 Mpc from earth, the redshift negligible. TXS is a</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much more</a:t>
                </a:r>
                <a:r>
                  <a:rPr lang="en-US" sz="1200" kern="1200" dirty="0">
                    <a:solidFill>
                      <a:schemeClr val="tx1"/>
                    </a:solidFill>
                    <a:effectLst/>
                    <a:latin typeface="+mn-lt"/>
                    <a:ea typeface="+mn-ea"/>
                    <a:cs typeface="+mn-cs"/>
                  </a:rPr>
                  <a:t> distant source, it locates at 1.4 </a:t>
                </a:r>
                <a:r>
                  <a:rPr lang="en-US" sz="1200" kern="1200" dirty="0" err="1">
                    <a:solidFill>
                      <a:schemeClr val="tx1"/>
                    </a:solidFill>
                    <a:effectLst/>
                    <a:latin typeface="+mn-lt"/>
                    <a:ea typeface="+mn-ea"/>
                    <a:cs typeface="+mn-cs"/>
                  </a:rPr>
                  <a:t>Gpc</a:t>
                </a:r>
                <a:r>
                  <a:rPr lang="en-US" sz="1200" kern="1200" dirty="0">
                    <a:solidFill>
                      <a:schemeClr val="tx1"/>
                    </a:solidFill>
                    <a:effectLst/>
                    <a:latin typeface="+mn-lt"/>
                    <a:ea typeface="+mn-ea"/>
                    <a:cs typeface="+mn-cs"/>
                  </a:rPr>
                  <a:t> from earth. So the redshift effect is included.</a:t>
                </a:r>
              </a:p>
            </p:txBody>
          </p:sp>
        </mc:Fallback>
      </mc:AlternateContent>
      <p:sp>
        <p:nvSpPr>
          <p:cNvPr id="4" name="投影片編號版面配置區 3"/>
          <p:cNvSpPr>
            <a:spLocks noGrp="1"/>
          </p:cNvSpPr>
          <p:nvPr>
            <p:ph type="sldNum" sz="quarter" idx="5"/>
          </p:nvPr>
        </p:nvSpPr>
        <p:spPr/>
        <p:txBody>
          <a:bodyPr/>
          <a:lstStyle/>
          <a:p>
            <a:fld id="{0411F5AA-CE78-4189-9A01-B03BD6563132}" type="slidenum">
              <a:rPr lang="en-US" smtClean="0"/>
              <a:t>17</a:t>
            </a:fld>
            <a:endParaRPr lang="en-US"/>
          </a:p>
        </p:txBody>
      </p:sp>
    </p:spTree>
    <p:extLst>
      <p:ext uri="{BB962C8B-B14F-4D97-AF65-F5344CB8AC3E}">
        <p14:creationId xmlns:p14="http://schemas.microsoft.com/office/powerpoint/2010/main" val="275385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constraint of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and sigma_0. The red line is for NGC and the blue is for TXS. The red dashed is the NGC constraint without the DM annihilation.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is light enough, the red solid and the dashed line overlap, so the DM annihilation is negligible.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𝑚</m:t>
                        </m:r>
                      </m:e>
                      <m:sub>
                        <m:r>
                          <a:rPr lang="en-US" sz="1200" i="1" kern="1200">
                            <a:solidFill>
                              <a:schemeClr val="tx1"/>
                            </a:solidFill>
                            <a:effectLst/>
                            <a:latin typeface="Cambria Math" panose="02040503050406030204" pitchFamily="18" charset="0"/>
                            <a:ea typeface="+mn-ea"/>
                            <a:cs typeface="+mn-cs"/>
                          </a:rPr>
                          <m:t>𝜙</m:t>
                        </m:r>
                      </m:sub>
                    </m:sSub>
                    <m:r>
                      <a:rPr lang="en-US" sz="1200" i="1" kern="1200">
                        <a:solidFill>
                          <a:schemeClr val="tx1"/>
                        </a:solidFill>
                        <a:effectLst/>
                        <a:latin typeface="Cambria Math" panose="02040503050406030204" pitchFamily="18" charset="0"/>
                        <a:ea typeface="+mn-ea"/>
                        <a:cs typeface="+mn-cs"/>
                      </a:rPr>
                      <m:t>≳0.1 </m:t>
                    </m:r>
                    <m:r>
                      <m:rPr>
                        <m:sty m:val="p"/>
                      </m:rPr>
                      <a:rPr lang="en-US" sz="1200" kern="1200">
                        <a:solidFill>
                          <a:schemeClr val="tx1"/>
                        </a:solidFill>
                        <a:effectLst/>
                        <a:latin typeface="Cambria Math" panose="02040503050406030204" pitchFamily="18" charset="0"/>
                        <a:ea typeface="+mn-ea"/>
                        <a:cs typeface="+mn-cs"/>
                      </a:rPr>
                      <m:t>MeV</m:t>
                    </m:r>
                  </m:oMath>
                </a14:m>
                <a:r>
                  <a:rPr lang="en-US" sz="1200" kern="1200" dirty="0">
                    <a:solidFill>
                      <a:schemeClr val="tx1"/>
                    </a:solidFill>
                    <a:effectLst/>
                    <a:latin typeface="+mn-lt"/>
                    <a:ea typeface="+mn-ea"/>
                    <a:cs typeface="+mn-cs"/>
                  </a:rPr>
                  <a:t> , the</a:t>
                </a:r>
                <a:r>
                  <a:rPr lang="en-US" sz="1200" kern="1200" baseline="0" dirty="0">
                    <a:solidFill>
                      <a:schemeClr val="tx1"/>
                    </a:solidFill>
                    <a:effectLst/>
                    <a:latin typeface="+mn-lt"/>
                    <a:ea typeface="+mn-ea"/>
                    <a:cs typeface="+mn-cs"/>
                  </a:rPr>
                  <a:t> annihilation</a:t>
                </a:r>
                <a:r>
                  <a:rPr lang="en-US" sz="1200" kern="1200" dirty="0">
                    <a:solidFill>
                      <a:schemeClr val="tx1"/>
                    </a:solidFill>
                    <a:effectLst/>
                    <a:latin typeface="+mn-lt"/>
                    <a:ea typeface="+mn-ea"/>
                    <a:cs typeface="+mn-cs"/>
                  </a:rPr>
                  <a:t> becomes significant to reduce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𝜌</m:t>
                        </m:r>
                      </m:e>
                      <m:sub>
                        <m:r>
                          <m:rPr>
                            <m:sty m:val="p"/>
                          </m:rPr>
                          <a:rPr lang="en-US" sz="1200" kern="1200">
                            <a:solidFill>
                              <a:schemeClr val="tx1"/>
                            </a:solidFill>
                            <a:effectLst/>
                            <a:latin typeface="Cambria Math" panose="02040503050406030204" pitchFamily="18" charset="0"/>
                            <a:ea typeface="+mn-ea"/>
                            <a:cs typeface="+mn-cs"/>
                          </a:rPr>
                          <m:t>DM</m:t>
                        </m:r>
                      </m:sub>
                    </m:sSub>
                  </m:oMath>
                </a14:m>
                <a:r>
                  <a:rPr lang="en-US" sz="1200" kern="1200" dirty="0">
                    <a:solidFill>
                      <a:schemeClr val="tx1"/>
                    </a:solidFill>
                    <a:effectLst/>
                    <a:latin typeface="+mn-lt"/>
                    <a:ea typeface="+mn-ea"/>
                    <a:cs typeface="+mn-cs"/>
                  </a:rPr>
                  <a:t>, so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𝜎</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increases to  compensate the decrease  in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𝜌</m:t>
                        </m:r>
                      </m:e>
                      <m:sub>
                        <m:r>
                          <m:rPr>
                            <m:sty m:val="p"/>
                          </m:rPr>
                          <a:rPr lang="en-US" sz="1200" kern="1200">
                            <a:solidFill>
                              <a:schemeClr val="tx1"/>
                            </a:solidFill>
                            <a:effectLst/>
                            <a:latin typeface="Cambria Math" panose="02040503050406030204" pitchFamily="18" charset="0"/>
                            <a:ea typeface="+mn-ea"/>
                            <a:cs typeface="+mn-cs"/>
                          </a:rPr>
                          <m:t>DM</m:t>
                        </m:r>
                      </m:sub>
                    </m:sSub>
                  </m:oMath>
                </a14:m>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TXS constraints is less sensitive to the DM annihilation than the NGC, since the neutrino energy from TXS is much higher than that of NGC, the coupling constant y must be smaller to prevent the intense scattering.</a:t>
                </a:r>
              </a:p>
              <a:p>
                <a:endParaRPr 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constraint of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and sigma_0. The red line is for NGC and the blue is for TXS. The red dashed is the NGC constraint without the DM annihilation.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is light enough, the red solid and the dashed line overlap, so the DM annihilation is negligible.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t>
                </a:r>
                <a:r>
                  <a:rPr lang="en-US" sz="1200" i="0" kern="1200">
                    <a:solidFill>
                      <a:schemeClr val="tx1"/>
                    </a:solidFill>
                    <a:effectLst/>
                    <a:latin typeface="+mn-lt"/>
                    <a:ea typeface="+mn-ea"/>
                    <a:cs typeface="+mn-cs"/>
                  </a:rPr>
                  <a:t>𝑚_𝜙≳0.1 MeV</a:t>
                </a:r>
                <a:r>
                  <a:rPr lang="en-US" sz="1200" kern="1200" dirty="0">
                    <a:solidFill>
                      <a:schemeClr val="tx1"/>
                    </a:solidFill>
                    <a:effectLst/>
                    <a:latin typeface="+mn-lt"/>
                    <a:ea typeface="+mn-ea"/>
                    <a:cs typeface="+mn-cs"/>
                  </a:rPr>
                  <a:t> , DM becomes significant to reduce </a:t>
                </a:r>
                <a:r>
                  <a:rPr lang="en-US" sz="1200" i="0" kern="1200">
                    <a:solidFill>
                      <a:schemeClr val="tx1"/>
                    </a:solidFill>
                    <a:effectLst/>
                    <a:latin typeface="+mn-lt"/>
                    <a:ea typeface="+mn-ea"/>
                    <a:cs typeface="+mn-cs"/>
                  </a:rPr>
                  <a:t>𝜌_DM</a:t>
                </a:r>
                <a:r>
                  <a:rPr lang="en-US" sz="1200" kern="1200" dirty="0">
                    <a:solidFill>
                      <a:schemeClr val="tx1"/>
                    </a:solidFill>
                    <a:effectLst/>
                    <a:latin typeface="+mn-lt"/>
                    <a:ea typeface="+mn-ea"/>
                    <a:cs typeface="+mn-cs"/>
                  </a:rPr>
                  <a:t>, so </a:t>
                </a:r>
                <a:r>
                  <a:rPr lang="en-US" sz="1200" i="0" kern="1200">
                    <a:solidFill>
                      <a:schemeClr val="tx1"/>
                    </a:solidFill>
                    <a:effectLst/>
                    <a:latin typeface="+mn-lt"/>
                    <a:ea typeface="+mn-ea"/>
                    <a:cs typeface="+mn-cs"/>
                  </a:rPr>
                  <a:t>𝜎_0</a:t>
                </a:r>
                <a:r>
                  <a:rPr lang="en-US" sz="1200" kern="1200" dirty="0">
                    <a:solidFill>
                      <a:schemeClr val="tx1"/>
                    </a:solidFill>
                    <a:effectLst/>
                    <a:latin typeface="+mn-lt"/>
                    <a:ea typeface="+mn-ea"/>
                    <a:cs typeface="+mn-cs"/>
                  </a:rPr>
                  <a:t> increases to  compensate the decrease  in </a:t>
                </a:r>
                <a:r>
                  <a:rPr lang="en-US" sz="1200" i="0" kern="1200">
                    <a:solidFill>
                      <a:schemeClr val="tx1"/>
                    </a:solidFill>
                    <a:effectLst/>
                    <a:latin typeface="+mn-lt"/>
                    <a:ea typeface="+mn-ea"/>
                    <a:cs typeface="+mn-cs"/>
                  </a:rPr>
                  <a:t>𝜌_DM</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TXS constraints is less sensitive to the DM annihilation than the NGC, since the neutrino energy from TXS is much higher than that of NGC, the coupling constant y must be smaller to prevent the intense scattering.</a:t>
                </a:r>
              </a:p>
              <a:p>
                <a:endParaRPr lang="en-US" dirty="0"/>
              </a:p>
            </p:txBody>
          </p:sp>
        </mc:Fallback>
      </mc:AlternateContent>
      <p:sp>
        <p:nvSpPr>
          <p:cNvPr id="4" name="投影片編號版面配置區 3"/>
          <p:cNvSpPr>
            <a:spLocks noGrp="1"/>
          </p:cNvSpPr>
          <p:nvPr>
            <p:ph type="sldNum" sz="quarter" idx="5"/>
          </p:nvPr>
        </p:nvSpPr>
        <p:spPr/>
        <p:txBody>
          <a:bodyPr/>
          <a:lstStyle/>
          <a:p>
            <a:fld id="{0411F5AA-CE78-4189-9A01-B03BD6563132}" type="slidenum">
              <a:rPr lang="en-US" smtClean="0"/>
              <a:t>18</a:t>
            </a:fld>
            <a:endParaRPr lang="en-US"/>
          </a:p>
        </p:txBody>
      </p:sp>
    </p:spTree>
    <p:extLst>
      <p:ext uri="{BB962C8B-B14F-4D97-AF65-F5344CB8AC3E}">
        <p14:creationId xmlns:p14="http://schemas.microsoft.com/office/powerpoint/2010/main" val="128983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comparison, we calculate the constraint without assuming heavy mediator limit and we set </a:t>
            </a:r>
            <a:r>
              <a:rPr lang="en-US" sz="1200" kern="1200" dirty="0" err="1">
                <a:solidFill>
                  <a:schemeClr val="tx1"/>
                </a:solidFill>
                <a:effectLst/>
                <a:latin typeface="+mn-lt"/>
                <a:ea typeface="+mn-ea"/>
                <a:cs typeface="+mn-cs"/>
              </a:rPr>
              <a:t>m_F</a:t>
            </a:r>
            <a:r>
              <a:rPr lang="en-US" sz="1200" kern="1200" dirty="0">
                <a:solidFill>
                  <a:schemeClr val="tx1"/>
                </a:solidFill>
                <a:effectLst/>
                <a:latin typeface="+mn-lt"/>
                <a:ea typeface="+mn-ea"/>
                <a:cs typeface="+mn-cs"/>
              </a:rPr>
              <a:t> to go from 1 to 1000 GeV.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that when </a:t>
            </a:r>
            <a:r>
              <a:rPr lang="en-US" sz="1200" kern="1200" dirty="0" err="1">
                <a:solidFill>
                  <a:schemeClr val="tx1"/>
                </a:solidFill>
                <a:effectLst/>
                <a:latin typeface="+mn-lt"/>
                <a:ea typeface="+mn-ea"/>
                <a:cs typeface="+mn-cs"/>
              </a:rPr>
              <a:t>m_F</a:t>
            </a:r>
            <a:r>
              <a:rPr lang="en-US" sz="1200" kern="1200" dirty="0">
                <a:solidFill>
                  <a:schemeClr val="tx1"/>
                </a:solidFill>
                <a:effectLst/>
                <a:latin typeface="+mn-lt"/>
                <a:ea typeface="+mn-ea"/>
                <a:cs typeface="+mn-cs"/>
              </a:rPr>
              <a:t> gets lighter, the constraints</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on sigma_0</a:t>
            </a:r>
            <a:r>
              <a:rPr lang="en-US" sz="1200" kern="1200" dirty="0">
                <a:solidFill>
                  <a:schemeClr val="tx1"/>
                </a:solidFill>
                <a:effectLst/>
                <a:latin typeface="+mn-lt"/>
                <a:ea typeface="+mn-ea"/>
                <a:cs typeface="+mn-cs"/>
              </a:rPr>
              <a:t> becomes weaker,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dependence on energy of scattering cross section changes from </a:t>
            </a:r>
            <a:r>
              <a:rPr lang="en-US" sz="1200" kern="1200" dirty="0" err="1">
                <a:solidFill>
                  <a:schemeClr val="tx1"/>
                </a:solidFill>
                <a:effectLst/>
                <a:latin typeface="+mn-lt"/>
                <a:ea typeface="+mn-ea"/>
                <a:cs typeface="+mn-cs"/>
              </a:rPr>
              <a:t>E_nu</a:t>
            </a:r>
            <a:r>
              <a:rPr lang="en-US" sz="1200" kern="1200" dirty="0">
                <a:solidFill>
                  <a:schemeClr val="tx1"/>
                </a:solidFill>
                <a:effectLst/>
                <a:latin typeface="+mn-lt"/>
                <a:ea typeface="+mn-ea"/>
                <a:cs typeface="+mn-cs"/>
              </a:rPr>
              <a:t> to inverse of </a:t>
            </a:r>
            <a:r>
              <a:rPr lang="en-US" sz="1200" kern="1200" dirty="0" err="1">
                <a:solidFill>
                  <a:schemeClr val="tx1"/>
                </a:solidFill>
                <a:effectLst/>
                <a:latin typeface="+mn-lt"/>
                <a:ea typeface="+mn-ea"/>
                <a:cs typeface="+mn-cs"/>
              </a:rPr>
              <a:t>E_nu</a:t>
            </a:r>
            <a:r>
              <a:rPr lang="en-US" sz="1200" kern="1200" dirty="0">
                <a:solidFill>
                  <a:schemeClr val="tx1"/>
                </a:solidFill>
                <a:effectLst/>
                <a:latin typeface="+mn-lt"/>
                <a:ea typeface="+mn-ea"/>
                <a:cs typeface="+mn-cs"/>
              </a:rPr>
              <a:t>. So for TXS, it emits neutrino with higher energy, the cross section grows faster when </a:t>
            </a:r>
            <a:r>
              <a:rPr lang="en-US" sz="1200" kern="1200" dirty="0" err="1">
                <a:solidFill>
                  <a:schemeClr val="tx1"/>
                </a:solidFill>
                <a:effectLst/>
                <a:latin typeface="+mn-lt"/>
                <a:ea typeface="+mn-ea"/>
                <a:cs typeface="+mn-cs"/>
              </a:rPr>
              <a:t>m_F</a:t>
            </a:r>
            <a:r>
              <a:rPr lang="en-US" sz="1200" kern="1200" dirty="0">
                <a:solidFill>
                  <a:schemeClr val="tx1"/>
                </a:solidFill>
                <a:effectLst/>
                <a:latin typeface="+mn-lt"/>
                <a:ea typeface="+mn-ea"/>
                <a:cs typeface="+mn-cs"/>
              </a:rPr>
              <a:t> becomes smaller.</a:t>
            </a:r>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19</a:t>
            </a:fld>
            <a:endParaRPr lang="en-US"/>
          </a:p>
        </p:txBody>
      </p:sp>
    </p:spTree>
    <p:extLst>
      <p:ext uri="{BB962C8B-B14F-4D97-AF65-F5344CB8AC3E}">
        <p14:creationId xmlns:p14="http://schemas.microsoft.com/office/powerpoint/2010/main" val="301993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sz="1200" kern="1200" dirty="0">
                <a:solidFill>
                  <a:schemeClr val="tx1"/>
                </a:solidFill>
                <a:effectLst/>
                <a:latin typeface="+mn-lt"/>
                <a:ea typeface="+mn-ea"/>
                <a:cs typeface="+mn-cs"/>
              </a:rPr>
              <a:t>We first introduce the DM-neutrino interaction and show the different energy dependence of scattering cross section.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we talk about two different neutrino sources, the diffuse supernovae neutrino background, which emits neutrinos with energy around MeV scales, and the active galactic nuclei, which emits neutrinos with energy around TeV scales.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we consider the present Super-</a:t>
            </a:r>
            <a:r>
              <a:rPr lang="en-US" sz="1200" kern="1200" dirty="0" err="1">
                <a:solidFill>
                  <a:schemeClr val="tx1"/>
                </a:solidFill>
                <a:effectLst/>
                <a:latin typeface="+mn-lt"/>
                <a:ea typeface="+mn-ea"/>
                <a:cs typeface="+mn-cs"/>
              </a:rPr>
              <a:t>Kamiokande</a:t>
            </a:r>
            <a:r>
              <a:rPr lang="en-US" sz="1200" kern="1200" dirty="0">
                <a:solidFill>
                  <a:schemeClr val="tx1"/>
                </a:solidFill>
                <a:effectLst/>
                <a:latin typeface="+mn-lt"/>
                <a:ea typeface="+mn-ea"/>
                <a:cs typeface="+mn-cs"/>
              </a:rPr>
              <a:t> and future DUNE/Hyper-</a:t>
            </a:r>
            <a:r>
              <a:rPr lang="en-US" sz="1200" kern="1200" dirty="0" err="1">
                <a:solidFill>
                  <a:schemeClr val="tx1"/>
                </a:solidFill>
                <a:effectLst/>
                <a:latin typeface="+mn-lt"/>
                <a:ea typeface="+mn-ea"/>
                <a:cs typeface="+mn-cs"/>
              </a:rPr>
              <a:t>Kamiokande</a:t>
            </a:r>
            <a:r>
              <a:rPr lang="en-US" sz="1200" kern="1200" dirty="0">
                <a:solidFill>
                  <a:schemeClr val="tx1"/>
                </a:solidFill>
                <a:effectLst/>
                <a:latin typeface="+mn-lt"/>
                <a:ea typeface="+mn-ea"/>
                <a:cs typeface="+mn-cs"/>
              </a:rPr>
              <a:t> experiments to set limits on DM-neutrino interaction.</a:t>
            </a:r>
          </a:p>
          <a:p>
            <a:r>
              <a:rPr lang="en-US" sz="1200" kern="1200" dirty="0">
                <a:solidFill>
                  <a:schemeClr val="tx1"/>
                </a:solidFill>
                <a:effectLst/>
                <a:latin typeface="+mn-lt"/>
                <a:ea typeface="+mn-ea"/>
                <a:cs typeface="+mn-cs"/>
              </a:rPr>
              <a:t>For AGN we consider the neutrino flux measured at </a:t>
            </a:r>
            <a:r>
              <a:rPr lang="en-US" sz="1200" kern="1200" dirty="0" err="1">
                <a:solidFill>
                  <a:schemeClr val="tx1"/>
                </a:solidFill>
                <a:effectLst/>
                <a:latin typeface="+mn-lt"/>
                <a:ea typeface="+mn-ea"/>
                <a:cs typeface="+mn-cs"/>
              </a:rPr>
              <a:t>IceCube</a:t>
            </a:r>
            <a:r>
              <a:rPr lang="en-US" sz="1200" kern="1200" dirty="0">
                <a:solidFill>
                  <a:schemeClr val="tx1"/>
                </a:solidFill>
                <a:effectLst/>
                <a:latin typeface="+mn-lt"/>
                <a:ea typeface="+mn-ea"/>
                <a:cs typeface="+mn-cs"/>
              </a:rPr>
              <a:t> and set constraint on DM mass and scattering cross section.</a:t>
            </a:r>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2</a:t>
            </a:fld>
            <a:endParaRPr lang="en-US"/>
          </a:p>
        </p:txBody>
      </p:sp>
    </p:spTree>
    <p:extLst>
      <p:ext uri="{BB962C8B-B14F-4D97-AF65-F5344CB8AC3E}">
        <p14:creationId xmlns:p14="http://schemas.microsoft.com/office/powerpoint/2010/main" val="224165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consider an interaction between scalar DM and neutrino mediated by a fermionic particle.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20</a:t>
            </a:fld>
            <a:endParaRPr lang="en-US"/>
          </a:p>
        </p:txBody>
      </p:sp>
    </p:spTree>
    <p:extLst>
      <p:ext uri="{BB962C8B-B14F-4D97-AF65-F5344CB8AC3E}">
        <p14:creationId xmlns:p14="http://schemas.microsoft.com/office/powerpoint/2010/main" val="1361641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21</a:t>
            </a:fld>
            <a:endParaRPr lang="en-US"/>
          </a:p>
        </p:txBody>
      </p:sp>
    </p:spTree>
    <p:extLst>
      <p:ext uri="{BB962C8B-B14F-4D97-AF65-F5344CB8AC3E}">
        <p14:creationId xmlns:p14="http://schemas.microsoft.com/office/powerpoint/2010/main" val="334134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Dark Matter is yet identified from particle physics, but they can be inferred from the cosmological observations. For example, the galaxy rotation curve,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rotation velocities are expected to decrease away from the galaxy center. But the observation are completely opposite.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implies that there </a:t>
            </a:r>
            <a:r>
              <a:rPr lang="en-US" sz="1200" b="0" i="0" kern="1200" dirty="0">
                <a:solidFill>
                  <a:schemeClr val="tx1"/>
                </a:solidFill>
                <a:effectLst/>
                <a:latin typeface="+mn-lt"/>
                <a:ea typeface="+mn-ea"/>
                <a:cs typeface="+mn-cs"/>
              </a:rPr>
              <a:t>may be a lot of non-luminous matter (dark matter) in the outskirts of the galaxy.</a:t>
            </a:r>
            <a:endParaRPr lang="en-US" sz="1200"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3</a:t>
            </a:fld>
            <a:endParaRPr lang="en-US"/>
          </a:p>
        </p:txBody>
      </p:sp>
    </p:spTree>
    <p:extLst>
      <p:ext uri="{BB962C8B-B14F-4D97-AF65-F5344CB8AC3E}">
        <p14:creationId xmlns:p14="http://schemas.microsoft.com/office/powerpoint/2010/main" val="36444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Many observations have been proposed to study the imprints of fundamental interaction between DM and Standard Model particles.</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work we take the dark matter to be a non-self conjugate scalar, and consider the hypothetical interaction where the scalar DM couples to neutrinos through a fermionic mediator F, and y is the coupling constant.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the calculation of Boehn and Fayet, in the limit </a:t>
            </a:r>
            <a:r>
              <a:rPr lang="en-US" sz="1200" kern="1200" dirty="0" err="1">
                <a:solidFill>
                  <a:schemeClr val="tx1"/>
                </a:solidFill>
                <a:effectLst/>
                <a:latin typeface="+mn-lt"/>
                <a:ea typeface="+mn-ea"/>
                <a:cs typeface="+mn-cs"/>
              </a:rPr>
              <a:t>m_F</a:t>
            </a:r>
            <a:r>
              <a:rPr lang="en-US" sz="1200" kern="1200" dirty="0">
                <a:solidFill>
                  <a:schemeClr val="tx1"/>
                </a:solidFill>
                <a:effectLst/>
                <a:latin typeface="+mn-lt"/>
                <a:ea typeface="+mn-ea"/>
                <a:cs typeface="+mn-cs"/>
              </a:rPr>
              <a:t> much greater than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&gt;= the SM fermion, the non-self conjugate DM is scattered via u-channel. So we can construct the Feynman diagram of nu-phi scattering and the </a:t>
            </a:r>
            <a:r>
              <a:rPr lang="en-US" sz="1200" kern="1200" dirty="0" err="1">
                <a:solidFill>
                  <a:schemeClr val="tx1"/>
                </a:solidFill>
                <a:effectLst/>
                <a:latin typeface="+mn-lt"/>
                <a:ea typeface="+mn-ea"/>
                <a:cs typeface="+mn-cs"/>
              </a:rPr>
              <a:t>phiphi</a:t>
            </a:r>
            <a:r>
              <a:rPr lang="en-US" sz="1200" kern="1200" dirty="0">
                <a:solidFill>
                  <a:schemeClr val="tx1"/>
                </a:solidFill>
                <a:effectLst/>
                <a:latin typeface="+mn-lt"/>
                <a:ea typeface="+mn-ea"/>
                <a:cs typeface="+mn-cs"/>
              </a:rPr>
              <a:t> annihilation from this vertex.</a:t>
            </a:r>
          </a:p>
        </p:txBody>
      </p:sp>
      <p:sp>
        <p:nvSpPr>
          <p:cNvPr id="4" name="投影片編號版面配置區 3"/>
          <p:cNvSpPr>
            <a:spLocks noGrp="1"/>
          </p:cNvSpPr>
          <p:nvPr>
            <p:ph type="sldNum" sz="quarter" idx="5"/>
          </p:nvPr>
        </p:nvSpPr>
        <p:spPr/>
        <p:txBody>
          <a:bodyPr/>
          <a:lstStyle/>
          <a:p>
            <a:fld id="{0411F5AA-CE78-4189-9A01-B03BD6563132}" type="slidenum">
              <a:rPr lang="en-US" smtClean="0"/>
              <a:t>4</a:t>
            </a:fld>
            <a:endParaRPr lang="en-US"/>
          </a:p>
        </p:txBody>
      </p:sp>
    </p:spTree>
    <p:extLst>
      <p:ext uri="{BB962C8B-B14F-4D97-AF65-F5344CB8AC3E}">
        <p14:creationId xmlns:p14="http://schemas.microsoft.com/office/powerpoint/2010/main" val="138048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we calculate the scattering cross section of nu-phi scattering, and the cross section exhibits different dependence on neutrino energy.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when the neutrino energy is much smaller than the DM mass and mediator mass, the cross section is proportional to Enu square.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when the neutrino energy is much greater than the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m_F</a:t>
            </a:r>
            <a:r>
              <a:rPr lang="en-US" sz="1200" kern="1200" dirty="0">
                <a:solidFill>
                  <a:schemeClr val="tx1"/>
                </a:solidFill>
                <a:effectLst/>
                <a:latin typeface="+mn-lt"/>
                <a:ea typeface="+mn-ea"/>
                <a:cs typeface="+mn-cs"/>
              </a:rPr>
              <a:t>, the cross section becomes inverse proportional to </a:t>
            </a:r>
            <a:r>
              <a:rPr lang="en-US" sz="1200" kern="1200" dirty="0" err="1">
                <a:solidFill>
                  <a:schemeClr val="tx1"/>
                </a:solidFill>
                <a:effectLst/>
                <a:latin typeface="+mn-lt"/>
                <a:ea typeface="+mn-ea"/>
                <a:cs typeface="+mn-cs"/>
              </a:rPr>
              <a:t>E_nu</a:t>
            </a:r>
            <a:r>
              <a:rPr lang="en-US" sz="1200" kern="1200" dirty="0">
                <a:solidFill>
                  <a:schemeClr val="tx1"/>
                </a:solidFill>
                <a:effectLst/>
                <a:latin typeface="+mn-lt"/>
                <a:ea typeface="+mn-ea"/>
                <a:cs typeface="+mn-cs"/>
              </a:rPr>
              <a:t>. The low energy neutrino flux is more applicable in this limit.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third one is the heavy mediator limit, where </a:t>
            </a:r>
            <a:r>
              <a:rPr lang="en-US" sz="1200" kern="1200" dirty="0" err="1">
                <a:solidFill>
                  <a:schemeClr val="tx1"/>
                </a:solidFill>
                <a:effectLst/>
                <a:latin typeface="+mn-lt"/>
                <a:ea typeface="+mn-ea"/>
                <a:cs typeface="+mn-cs"/>
              </a:rPr>
              <a:t>m_F</a:t>
            </a:r>
            <a:r>
              <a:rPr lang="en-US" sz="1200" kern="1200" dirty="0">
                <a:solidFill>
                  <a:schemeClr val="tx1"/>
                </a:solidFill>
                <a:effectLst/>
                <a:latin typeface="+mn-lt"/>
                <a:ea typeface="+mn-ea"/>
                <a:cs typeface="+mn-cs"/>
              </a:rPr>
              <a:t> square much larger than </a:t>
            </a:r>
            <a:r>
              <a:rPr lang="en-US" sz="1200" kern="1200" dirty="0" err="1">
                <a:solidFill>
                  <a:schemeClr val="tx1"/>
                </a:solidFill>
                <a:effectLst/>
                <a:latin typeface="+mn-lt"/>
                <a:ea typeface="+mn-ea"/>
                <a:cs typeface="+mn-cs"/>
              </a:rPr>
              <a:t>E_nu</a:t>
            </a:r>
            <a:r>
              <a:rPr lang="en-US" sz="1200" kern="1200" dirty="0">
                <a:solidFill>
                  <a:schemeClr val="tx1"/>
                </a:solidFill>
                <a:effectLst/>
                <a:latin typeface="+mn-lt"/>
                <a:ea typeface="+mn-ea"/>
                <a:cs typeface="+mn-cs"/>
              </a:rPr>
              <a:t> times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E_nu</a:t>
            </a:r>
            <a:r>
              <a:rPr lang="en-US" sz="1200" kern="1200" dirty="0">
                <a:solidFill>
                  <a:schemeClr val="tx1"/>
                </a:solidFill>
                <a:effectLst/>
                <a:latin typeface="+mn-lt"/>
                <a:ea typeface="+mn-ea"/>
                <a:cs typeface="+mn-cs"/>
              </a:rPr>
              <a:t> is much greater than </a:t>
            </a:r>
            <a:r>
              <a:rPr lang="en-US" sz="1200" kern="1200" dirty="0" err="1">
                <a:solidFill>
                  <a:schemeClr val="tx1"/>
                </a:solidFill>
                <a:effectLst/>
                <a:latin typeface="+mn-lt"/>
                <a:ea typeface="+mn-ea"/>
                <a:cs typeface="+mn-cs"/>
              </a:rPr>
              <a:t>m_phi</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the cross section is proportional to </a:t>
            </a:r>
            <a:r>
              <a:rPr lang="en-US" sz="1200" kern="1200" dirty="0" err="1">
                <a:solidFill>
                  <a:schemeClr val="tx1"/>
                </a:solidFill>
                <a:effectLst/>
                <a:latin typeface="+mn-lt"/>
                <a:ea typeface="+mn-ea"/>
                <a:cs typeface="+mn-cs"/>
              </a:rPr>
              <a:t>E_nu</a:t>
            </a:r>
            <a:r>
              <a:rPr lang="en-US" sz="1200" kern="1200" dirty="0">
                <a:solidFill>
                  <a:schemeClr val="tx1"/>
                </a:solidFill>
                <a:effectLst/>
                <a:latin typeface="+mn-lt"/>
                <a:ea typeface="+mn-ea"/>
                <a:cs typeface="+mn-cs"/>
              </a:rPr>
              <a:t>, and we factor out </a:t>
            </a:r>
            <a:r>
              <a:rPr lang="en-US" sz="1200" kern="1200" dirty="0" err="1">
                <a:solidFill>
                  <a:schemeClr val="tx1"/>
                </a:solidFill>
                <a:effectLst/>
                <a:latin typeface="+mn-lt"/>
                <a:ea typeface="+mn-ea"/>
                <a:cs typeface="+mn-cs"/>
              </a:rPr>
              <a:t>E_nu</a:t>
            </a:r>
            <a:r>
              <a:rPr lang="en-US" sz="1200" kern="1200" dirty="0">
                <a:solidFill>
                  <a:schemeClr val="tx1"/>
                </a:solidFill>
                <a:effectLst/>
                <a:latin typeface="+mn-lt"/>
                <a:ea typeface="+mn-ea"/>
                <a:cs typeface="+mn-cs"/>
              </a:rPr>
              <a:t> and define the rescale cross section sigma_0.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adopt this kinematic region to the analysis of AGN.</a:t>
            </a:r>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5</a:t>
            </a:fld>
            <a:endParaRPr lang="en-US"/>
          </a:p>
        </p:txBody>
      </p:sp>
    </p:spTree>
    <p:extLst>
      <p:ext uri="{BB962C8B-B14F-4D97-AF65-F5344CB8AC3E}">
        <p14:creationId xmlns:p14="http://schemas.microsoft.com/office/powerpoint/2010/main" val="168450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neutrinos are scattered by the DM, we expect the neutrino flux might be attenuated. To quantify the flux attenuation from neutrino sources, we calculate the transmittance T , which is defined as the ratio of the received and the emitted flux.  T can be written as the exponential to the power of minus tau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tau is the optical depth and it can be obtained by solving the cascade equation.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 is the DM column density along the neutrino path.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term on the right-hand side characterize the neutrino scattering out of the beam direction, and the second term is the down-scattering of neutrino from high incident energy </a:t>
            </a:r>
            <a:r>
              <a:rPr lang="en-US" sz="1200" kern="1200" dirty="0" err="1">
                <a:solidFill>
                  <a:schemeClr val="tx1"/>
                </a:solidFill>
                <a:effectLst/>
                <a:latin typeface="+mn-lt"/>
                <a:ea typeface="+mn-ea"/>
                <a:cs typeface="+mn-cs"/>
              </a:rPr>
              <a:t>E_nu</a:t>
            </a:r>
            <a:r>
              <a:rPr lang="en-US" sz="1200" kern="1200" dirty="0">
                <a:solidFill>
                  <a:schemeClr val="tx1"/>
                </a:solidFill>
                <a:effectLst/>
                <a:latin typeface="+mn-lt"/>
                <a:ea typeface="+mn-ea"/>
                <a:cs typeface="+mn-cs"/>
              </a:rPr>
              <a:t> to low scattered energy </a:t>
            </a:r>
            <a:r>
              <a:rPr lang="en-US" sz="1200" kern="1200" dirty="0" err="1">
                <a:solidFill>
                  <a:schemeClr val="tx1"/>
                </a:solidFill>
                <a:effectLst/>
                <a:latin typeface="+mn-lt"/>
                <a:ea typeface="+mn-ea"/>
                <a:cs typeface="+mn-cs"/>
              </a:rPr>
              <a:t>E’_nu</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use the public code </a:t>
            </a:r>
            <a:r>
              <a:rPr lang="en-US" sz="1200" kern="1200" dirty="0" err="1">
                <a:solidFill>
                  <a:schemeClr val="tx1"/>
                </a:solidFill>
                <a:effectLst/>
                <a:latin typeface="+mn-lt"/>
                <a:ea typeface="+mn-ea"/>
                <a:cs typeface="+mn-cs"/>
              </a:rPr>
              <a:t>nuFATE</a:t>
            </a:r>
            <a:r>
              <a:rPr lang="en-US" sz="1200" kern="1200" dirty="0">
                <a:solidFill>
                  <a:schemeClr val="tx1"/>
                </a:solidFill>
                <a:effectLst/>
                <a:latin typeface="+mn-lt"/>
                <a:ea typeface="+mn-ea"/>
                <a:cs typeface="+mn-cs"/>
              </a:rPr>
              <a:t> to calculate the attenuation of neutrino flux.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nuFATE</a:t>
            </a:r>
            <a:r>
              <a:rPr lang="en-US" sz="1200" kern="1200" dirty="0">
                <a:solidFill>
                  <a:schemeClr val="tx1"/>
                </a:solidFill>
                <a:effectLst/>
                <a:latin typeface="+mn-lt"/>
                <a:ea typeface="+mn-ea"/>
                <a:cs typeface="+mn-cs"/>
              </a:rPr>
              <a:t> requires cross section, differential x section, and DM column density as the input parameters, and we include our nu-phi cross section and diff x section into </a:t>
            </a:r>
            <a:r>
              <a:rPr lang="en-US" sz="1200" kern="1200" dirty="0" err="1">
                <a:solidFill>
                  <a:schemeClr val="tx1"/>
                </a:solidFill>
                <a:effectLst/>
                <a:latin typeface="+mn-lt"/>
                <a:ea typeface="+mn-ea"/>
                <a:cs typeface="+mn-cs"/>
              </a:rPr>
              <a:t>nuFATE</a:t>
            </a:r>
            <a:r>
              <a:rPr lang="en-US" sz="1200" kern="1200" dirty="0">
                <a:solidFill>
                  <a:schemeClr val="tx1"/>
                </a:solidFill>
                <a:effectLst/>
                <a:latin typeface="+mn-lt"/>
                <a:ea typeface="+mn-ea"/>
                <a:cs typeface="+mn-cs"/>
              </a:rPr>
              <a:t>.</a:t>
            </a:r>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6</a:t>
            </a:fld>
            <a:endParaRPr lang="en-US"/>
          </a:p>
        </p:txBody>
      </p:sp>
    </p:spTree>
    <p:extLst>
      <p:ext uri="{BB962C8B-B14F-4D97-AF65-F5344CB8AC3E}">
        <p14:creationId xmlns:p14="http://schemas.microsoft.com/office/powerpoint/2010/main" val="359618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we introduce the neutrino sources we considered. </a:t>
            </a:r>
          </a:p>
          <a:p>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7</a:t>
            </a:fld>
            <a:endParaRPr lang="en-US"/>
          </a:p>
        </p:txBody>
      </p:sp>
    </p:spTree>
    <p:extLst>
      <p:ext uri="{BB962C8B-B14F-4D97-AF65-F5344CB8AC3E}">
        <p14:creationId xmlns:p14="http://schemas.microsoft.com/office/powerpoint/2010/main" val="214207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diffuse supernovae neutrino background is the flux of isotropic neutrino and antineutrino from core-collapse supernovae.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neutrino spectrum is a convolution of the redshifted neutrino distribution from supernovae with the rate of core-collapse supernovae from SFRH.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electron neutrino flux with </a:t>
            </a:r>
            <a:r>
              <a:rPr lang="en-US" sz="1200" kern="1200" dirty="0" err="1">
                <a:solidFill>
                  <a:schemeClr val="tx1"/>
                </a:solidFill>
                <a:effectLst/>
                <a:latin typeface="+mn-lt"/>
                <a:ea typeface="+mn-ea"/>
                <a:cs typeface="+mn-cs"/>
              </a:rPr>
              <a:t>T_nu</a:t>
            </a:r>
            <a:r>
              <a:rPr lang="en-US" sz="1200" kern="1200" dirty="0">
                <a:solidFill>
                  <a:schemeClr val="tx1"/>
                </a:solidFill>
                <a:effectLst/>
                <a:latin typeface="+mn-lt"/>
                <a:ea typeface="+mn-ea"/>
                <a:cs typeface="+mn-cs"/>
              </a:rPr>
              <a:t>=6.6 MeV. The yellow band is the uncertainty of DSNB flux, and it arise from the uncertainty of analytic fitting of SF parameter. The yellow curve is the flux from the fiducial fitting parameter.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neutrino energy between 12-26 MeV is not overwhelm by the background reactor antielectron neutrino and the neutrinos from inverse muon decay, and the DSNB flux in this range is expected to be detectable. </a:t>
            </a:r>
          </a:p>
        </p:txBody>
      </p:sp>
      <p:sp>
        <p:nvSpPr>
          <p:cNvPr id="4" name="投影片編號版面配置區 3"/>
          <p:cNvSpPr>
            <a:spLocks noGrp="1"/>
          </p:cNvSpPr>
          <p:nvPr>
            <p:ph type="sldNum" sz="quarter" idx="5"/>
          </p:nvPr>
        </p:nvSpPr>
        <p:spPr/>
        <p:txBody>
          <a:bodyPr/>
          <a:lstStyle/>
          <a:p>
            <a:fld id="{0411F5AA-CE78-4189-9A01-B03BD6563132}" type="slidenum">
              <a:rPr lang="en-US" smtClean="0"/>
              <a:t>8</a:t>
            </a:fld>
            <a:endParaRPr lang="en-US"/>
          </a:p>
        </p:txBody>
      </p:sp>
    </p:spTree>
    <p:extLst>
      <p:ext uri="{BB962C8B-B14F-4D97-AF65-F5344CB8AC3E}">
        <p14:creationId xmlns:p14="http://schemas.microsoft.com/office/powerpoint/2010/main" val="138433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sz="1200" kern="1200" dirty="0">
                <a:solidFill>
                  <a:schemeClr val="tx1"/>
                </a:solidFill>
                <a:effectLst/>
                <a:latin typeface="+mn-lt"/>
                <a:ea typeface="+mn-ea"/>
                <a:cs typeface="+mn-cs"/>
              </a:rPr>
              <a:t>We include our hypothetical DM-neutrino interaction by inserting the transmittance into the convolution of </a:t>
            </a:r>
            <a:r>
              <a:rPr lang="en-US" sz="1200" kern="1200" dirty="0" err="1">
                <a:solidFill>
                  <a:schemeClr val="tx1"/>
                </a:solidFill>
                <a:effectLst/>
                <a:latin typeface="+mn-lt"/>
                <a:ea typeface="+mn-ea"/>
                <a:cs typeface="+mn-cs"/>
              </a:rPr>
              <a:t>F_nu</a:t>
            </a:r>
            <a:r>
              <a:rPr lang="en-US" sz="1200" kern="1200" dirty="0">
                <a:solidFill>
                  <a:schemeClr val="tx1"/>
                </a:solidFill>
                <a:effectLst/>
                <a:latin typeface="+mn-lt"/>
                <a:ea typeface="+mn-ea"/>
                <a:cs typeface="+mn-cs"/>
              </a:rPr>
              <a:t> and rate of CCSN.</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For DSNB we use the extragalactic averaged DM density to calculate DM column density.</a:t>
            </a:r>
            <a:endParaRPr lang="en-US" dirty="0"/>
          </a:p>
        </p:txBody>
      </p:sp>
      <p:sp>
        <p:nvSpPr>
          <p:cNvPr id="4" name="投影片編號版面配置區 3"/>
          <p:cNvSpPr>
            <a:spLocks noGrp="1"/>
          </p:cNvSpPr>
          <p:nvPr>
            <p:ph type="sldNum" sz="quarter" idx="5"/>
          </p:nvPr>
        </p:nvSpPr>
        <p:spPr/>
        <p:txBody>
          <a:bodyPr/>
          <a:lstStyle/>
          <a:p>
            <a:fld id="{0411F5AA-CE78-4189-9A01-B03BD6563132}" type="slidenum">
              <a:rPr lang="en-US" smtClean="0"/>
              <a:t>9</a:t>
            </a:fld>
            <a:endParaRPr lang="en-US"/>
          </a:p>
        </p:txBody>
      </p:sp>
    </p:spTree>
    <p:extLst>
      <p:ext uri="{BB962C8B-B14F-4D97-AF65-F5344CB8AC3E}">
        <p14:creationId xmlns:p14="http://schemas.microsoft.com/office/powerpoint/2010/main" val="137618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33457"/>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335AB909-FD57-443C-A2C4-57A7399F8DCE}" type="datetime1">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02914E68-4405-479D-916A-E40E677A5E6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57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A9E0CB-906A-4F31-84C1-4ACD29F13712}" type="datetime1">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14E68-4405-479D-916A-E40E677A5E68}" type="slidenum">
              <a:rPr lang="en-US" smtClean="0"/>
              <a:t>‹#›</a:t>
            </a:fld>
            <a:endParaRPr lang="en-US"/>
          </a:p>
        </p:txBody>
      </p:sp>
    </p:spTree>
    <p:extLst>
      <p:ext uri="{BB962C8B-B14F-4D97-AF65-F5344CB8AC3E}">
        <p14:creationId xmlns:p14="http://schemas.microsoft.com/office/powerpoint/2010/main" val="300445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D2A6FCF-3E5F-443E-8501-84C81CCF2A2C}" type="datetime1">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14E68-4405-479D-916A-E40E677A5E68}" type="slidenum">
              <a:rPr lang="en-US" smtClean="0"/>
              <a:t>‹#›</a:t>
            </a:fld>
            <a:endParaRPr lang="en-US"/>
          </a:p>
        </p:txBody>
      </p:sp>
    </p:spTree>
    <p:extLst>
      <p:ext uri="{BB962C8B-B14F-4D97-AF65-F5344CB8AC3E}">
        <p14:creationId xmlns:p14="http://schemas.microsoft.com/office/powerpoint/2010/main" val="296895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日期版面配置區 6">
            <a:extLst>
              <a:ext uri="{FF2B5EF4-FFF2-40B4-BE49-F238E27FC236}">
                <a16:creationId xmlns:a16="http://schemas.microsoft.com/office/drawing/2014/main" id="{94150309-7B57-406F-9DA4-2D2B5A62EA0A}"/>
              </a:ext>
            </a:extLst>
          </p:cNvPr>
          <p:cNvSpPr>
            <a:spLocks noGrp="1"/>
          </p:cNvSpPr>
          <p:nvPr>
            <p:ph type="dt" sz="half" idx="10"/>
          </p:nvPr>
        </p:nvSpPr>
        <p:spPr/>
        <p:txBody>
          <a:bodyPr/>
          <a:lstStyle/>
          <a:p>
            <a:fld id="{DF4F19C7-DED1-41FB-9373-46E3FE00AFDF}" type="datetime1">
              <a:rPr lang="en-US" smtClean="0"/>
              <a:t>6/24/2025</a:t>
            </a:fld>
            <a:endParaRPr lang="en-US"/>
          </a:p>
        </p:txBody>
      </p:sp>
      <p:sp>
        <p:nvSpPr>
          <p:cNvPr id="8" name="頁尾版面配置區 7">
            <a:extLst>
              <a:ext uri="{FF2B5EF4-FFF2-40B4-BE49-F238E27FC236}">
                <a16:creationId xmlns:a16="http://schemas.microsoft.com/office/drawing/2014/main" id="{FA30F04C-3227-48FD-8557-77B1621F922E}"/>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FCF8A6EF-112A-45D8-B895-B0D8373ED0FD}"/>
              </a:ext>
            </a:extLst>
          </p:cNvPr>
          <p:cNvSpPr>
            <a:spLocks noGrp="1"/>
          </p:cNvSpPr>
          <p:nvPr>
            <p:ph type="sldNum" sz="quarter" idx="12"/>
          </p:nvPr>
        </p:nvSpPr>
        <p:spPr/>
        <p:txBody>
          <a:bodyPr/>
          <a:lstStyle>
            <a:lvl1pPr>
              <a:defRPr sz="2000"/>
            </a:lvl1pPr>
          </a:lstStyle>
          <a:p>
            <a:fld id="{02914E68-4405-479D-916A-E40E677A5E68}" type="slidenum">
              <a:rPr lang="en-US" smtClean="0"/>
              <a:pPr/>
              <a:t>‹#›</a:t>
            </a:fld>
            <a:endParaRPr lang="en-US" dirty="0"/>
          </a:p>
        </p:txBody>
      </p:sp>
      <p:sp>
        <p:nvSpPr>
          <p:cNvPr id="10" name="標題 9">
            <a:extLst>
              <a:ext uri="{FF2B5EF4-FFF2-40B4-BE49-F238E27FC236}">
                <a16:creationId xmlns:a16="http://schemas.microsoft.com/office/drawing/2014/main" id="{DD76FA9D-DFE9-48C3-A124-8D5CCA01B165}"/>
              </a:ext>
            </a:extLst>
          </p:cNvPr>
          <p:cNvSpPr>
            <a:spLocks noGrp="1"/>
          </p:cNvSpPr>
          <p:nvPr>
            <p:ph type="title"/>
          </p:nvPr>
        </p:nvSpPr>
        <p:spPr/>
        <p:txBody>
          <a:bodyPr/>
          <a:lstStyle/>
          <a:p>
            <a:r>
              <a:rPr lang="zh-TW" altLang="en-US" dirty="0"/>
              <a:t>按一下以編輯母片標題樣式</a:t>
            </a:r>
            <a:endParaRPr lang="en-US" dirty="0"/>
          </a:p>
        </p:txBody>
      </p:sp>
    </p:spTree>
    <p:extLst>
      <p:ext uri="{BB962C8B-B14F-4D97-AF65-F5344CB8AC3E}">
        <p14:creationId xmlns:p14="http://schemas.microsoft.com/office/powerpoint/2010/main" val="178648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3175" y="6433458"/>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5B8B518-2C27-46A9-B9DD-2AFD090E0685}" type="datetime1">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02914E68-4405-479D-916A-E40E677A5E6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70A8169-4CD7-4877-AD58-A559DB4E056B}" type="datetime1">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14E68-4405-479D-916A-E40E677A5E68}" type="slidenum">
              <a:rPr lang="en-US" smtClean="0"/>
              <a:t>‹#›</a:t>
            </a:fld>
            <a:endParaRPr lang="en-US"/>
          </a:p>
        </p:txBody>
      </p:sp>
    </p:spTree>
    <p:extLst>
      <p:ext uri="{BB962C8B-B14F-4D97-AF65-F5344CB8AC3E}">
        <p14:creationId xmlns:p14="http://schemas.microsoft.com/office/powerpoint/2010/main" val="173692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6E6A95C-8993-43C9-9901-05D6D03F3B88}" type="datetime1">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14E68-4405-479D-916A-E40E677A5E68}" type="slidenum">
              <a:rPr lang="en-US" smtClean="0"/>
              <a:t>‹#›</a:t>
            </a:fld>
            <a:endParaRPr lang="en-US"/>
          </a:p>
        </p:txBody>
      </p:sp>
    </p:spTree>
    <p:extLst>
      <p:ext uri="{BB962C8B-B14F-4D97-AF65-F5344CB8AC3E}">
        <p14:creationId xmlns:p14="http://schemas.microsoft.com/office/powerpoint/2010/main" val="95828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F15EC70-E6F4-4C2F-B38D-E85465C078B7}" type="datetime1">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14E68-4405-479D-916A-E40E677A5E68}" type="slidenum">
              <a:rPr lang="en-US" smtClean="0"/>
              <a:t>‹#›</a:t>
            </a:fld>
            <a:endParaRPr lang="en-US"/>
          </a:p>
        </p:txBody>
      </p:sp>
    </p:spTree>
    <p:extLst>
      <p:ext uri="{BB962C8B-B14F-4D97-AF65-F5344CB8AC3E}">
        <p14:creationId xmlns:p14="http://schemas.microsoft.com/office/powerpoint/2010/main" val="191393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E3254D-0FA8-4383-8031-3596219BA826}" type="datetime1">
              <a:rPr lang="en-US" smtClean="0"/>
              <a:t>6/24/2025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2914E68-4405-479D-916A-E40E677A5E68}" type="slidenum">
              <a:rPr lang="en-US" smtClean="0"/>
              <a:t>‹#›</a:t>
            </a:fld>
            <a:endParaRPr lang="en-US"/>
          </a:p>
        </p:txBody>
      </p:sp>
    </p:spTree>
    <p:extLst>
      <p:ext uri="{BB962C8B-B14F-4D97-AF65-F5344CB8AC3E}">
        <p14:creationId xmlns:p14="http://schemas.microsoft.com/office/powerpoint/2010/main" val="417788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B96081F-52F0-4748-86C7-73DE642E1489}" type="datetime1">
              <a:rPr lang="en-US" smtClean="0"/>
              <a:t>6/24/2025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2914E68-4405-479D-916A-E40E677A5E68}" type="slidenum">
              <a:rPr lang="en-US" smtClean="0"/>
              <a:t>‹#›</a:t>
            </a:fld>
            <a:endParaRPr lang="en-US"/>
          </a:p>
        </p:txBody>
      </p:sp>
    </p:spTree>
    <p:extLst>
      <p:ext uri="{BB962C8B-B14F-4D97-AF65-F5344CB8AC3E}">
        <p14:creationId xmlns:p14="http://schemas.microsoft.com/office/powerpoint/2010/main" val="295384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4319EAF-1F70-4E42-99BF-A841333F9F6A}" type="datetime1">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14E68-4405-479D-916A-E40E677A5E68}" type="slidenum">
              <a:rPr lang="en-US" smtClean="0"/>
              <a:t>‹#›</a:t>
            </a:fld>
            <a:endParaRPr lang="en-US"/>
          </a:p>
        </p:txBody>
      </p:sp>
    </p:spTree>
    <p:extLst>
      <p:ext uri="{BB962C8B-B14F-4D97-AF65-F5344CB8AC3E}">
        <p14:creationId xmlns:p14="http://schemas.microsoft.com/office/powerpoint/2010/main" val="241354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C02D16-7739-4669-8729-DEBB4C34C386}" type="datetime1">
              <a:rPr lang="en-US" smtClean="0"/>
              <a:t>6/24/2025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2914E68-4405-479D-916A-E40E677A5E6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115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29.tmp"/></Relationships>
</file>

<file path=ppt/slides/_rels/slide1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220.png"/><Relationship Id="rId3" Type="http://schemas.openxmlformats.org/officeDocument/2006/relationships/image" Target="../media/image34.png"/><Relationship Id="rId7" Type="http://schemas.openxmlformats.org/officeDocument/2006/relationships/image" Target="../media/image300.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16.tmp"/><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80.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90.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511.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0.png"/><Relationship Id="rId5" Type="http://schemas.openxmlformats.org/officeDocument/2006/relationships/image" Target="../media/image550.png"/><Relationship Id="rId4" Type="http://schemas.openxmlformats.org/officeDocument/2006/relationships/image" Target="../media/image540.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590.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tmp"/><Relationship Id="rId13" Type="http://schemas.openxmlformats.org/officeDocument/2006/relationships/image" Target="../media/image12.png"/><Relationship Id="rId3" Type="http://schemas.openxmlformats.org/officeDocument/2006/relationships/image" Target="../media/image510.png"/><Relationship Id="rId7" Type="http://schemas.openxmlformats.org/officeDocument/2006/relationships/image" Target="../media/image9.tmp"/><Relationship Id="rId12" Type="http://schemas.openxmlformats.org/officeDocument/2006/relationships/image" Target="../media/image14.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tmp"/><Relationship Id="rId11" Type="http://schemas.openxmlformats.org/officeDocument/2006/relationships/image" Target="../media/image13.tmp"/><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12.tmp"/><Relationship Id="rId4" Type="http://schemas.openxmlformats.org/officeDocument/2006/relationships/image" Target="../media/image6.tmp"/><Relationship Id="rId9" Type="http://schemas.openxmlformats.org/officeDocument/2006/relationships/image" Target="../media/image11.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71.png"/><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tmp"/><Relationship Id="rId7" Type="http://schemas.openxmlformats.org/officeDocument/2006/relationships/image" Target="../media/image2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tmp"/><Relationship Id="rId10" Type="http://schemas.openxmlformats.org/officeDocument/2006/relationships/image" Target="../media/image25.png"/><Relationship Id="rId4" Type="http://schemas.openxmlformats.org/officeDocument/2006/relationships/image" Target="../media/image20.tmp"/><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39EDDD-8BEB-4A1A-B366-607BAD0B18C6}"/>
              </a:ext>
            </a:extLst>
          </p:cNvPr>
          <p:cNvSpPr>
            <a:spLocks noGrp="1"/>
          </p:cNvSpPr>
          <p:nvPr>
            <p:ph type="title"/>
          </p:nvPr>
        </p:nvSpPr>
        <p:spPr>
          <a:xfrm>
            <a:off x="1097280" y="286603"/>
            <a:ext cx="10058400" cy="1450757"/>
          </a:xfrm>
        </p:spPr>
        <p:txBody>
          <a:bodyPr>
            <a:normAutofit/>
          </a:bodyPr>
          <a:lstStyle/>
          <a:p>
            <a:r>
              <a:rPr lang="en-US" b="1" dirty="0"/>
              <a:t>Phenomenology of</a:t>
            </a:r>
            <a:r>
              <a:rPr lang="zh-TW" altLang="en-US" b="1" dirty="0"/>
              <a:t> </a:t>
            </a:r>
            <a:r>
              <a:rPr lang="en-US" altLang="zh-TW" b="1" dirty="0"/>
              <a:t>Neutrino-Dark Matter Interaction</a:t>
            </a:r>
            <a:r>
              <a:rPr lang="zh-TW" altLang="en-US" b="1" dirty="0"/>
              <a:t> </a:t>
            </a:r>
            <a:r>
              <a:rPr lang="en-US" altLang="zh-TW" b="1" dirty="0"/>
              <a:t>in DSNB and AGN</a:t>
            </a:r>
            <a:endParaRPr lang="en-US" b="1" dirty="0"/>
          </a:p>
        </p:txBody>
      </p:sp>
      <p:sp>
        <p:nvSpPr>
          <p:cNvPr id="3" name="內容版面配置區 2">
            <a:extLst>
              <a:ext uri="{FF2B5EF4-FFF2-40B4-BE49-F238E27FC236}">
                <a16:creationId xmlns:a16="http://schemas.microsoft.com/office/drawing/2014/main" id="{FF6FB964-F92C-4BD0-BC91-B5C7F65538AF}"/>
              </a:ext>
            </a:extLst>
          </p:cNvPr>
          <p:cNvSpPr>
            <a:spLocks noGrp="1"/>
          </p:cNvSpPr>
          <p:nvPr>
            <p:ph idx="1"/>
          </p:nvPr>
        </p:nvSpPr>
        <p:spPr>
          <a:xfrm>
            <a:off x="1097280" y="4882896"/>
            <a:ext cx="10058400" cy="963123"/>
          </a:xfrm>
        </p:spPr>
        <p:txBody>
          <a:bodyPr>
            <a:normAutofit fontScale="92500" lnSpcReduction="20000"/>
          </a:bodyPr>
          <a:lstStyle/>
          <a:p>
            <a:r>
              <a:rPr lang="en-US" sz="3200" b="1" dirty="0"/>
              <a:t>Po-Yan Tseng (NTHU)</a:t>
            </a:r>
          </a:p>
          <a:p>
            <a:r>
              <a:rPr lang="en-US" sz="3200" b="1" dirty="0"/>
              <a:t>Yu-Min Yeh a.k.a. Corn Yeh (NTHU)</a:t>
            </a:r>
          </a:p>
        </p:txBody>
      </p:sp>
      <p:sp>
        <p:nvSpPr>
          <p:cNvPr id="4" name="文字方塊 3">
            <a:extLst>
              <a:ext uri="{FF2B5EF4-FFF2-40B4-BE49-F238E27FC236}">
                <a16:creationId xmlns:a16="http://schemas.microsoft.com/office/drawing/2014/main" id="{65D948DB-4DB5-4CF3-8030-2346AD2CB785}"/>
              </a:ext>
            </a:extLst>
          </p:cNvPr>
          <p:cNvSpPr txBox="1"/>
          <p:nvPr/>
        </p:nvSpPr>
        <p:spPr>
          <a:xfrm>
            <a:off x="1097280" y="6396335"/>
            <a:ext cx="8654938" cy="461665"/>
          </a:xfrm>
          <a:prstGeom prst="rect">
            <a:avLst/>
          </a:prstGeom>
          <a:noFill/>
        </p:spPr>
        <p:txBody>
          <a:bodyPr wrap="square" rtlCol="0">
            <a:spAutoFit/>
          </a:bodyPr>
          <a:lstStyle/>
          <a:p>
            <a:pPr lvl="0" defTabSz="457200"/>
            <a:r>
              <a:rPr lang="en-US" sz="2400" b="1" dirty="0">
                <a:solidFill>
                  <a:schemeClr val="bg1"/>
                </a:solidFill>
              </a:rPr>
              <a:t>The Future is Whispering</a:t>
            </a:r>
            <a:endPar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
        <p:nvSpPr>
          <p:cNvPr id="5" name="文字方塊 4">
            <a:extLst>
              <a:ext uri="{FF2B5EF4-FFF2-40B4-BE49-F238E27FC236}">
                <a16:creationId xmlns:a16="http://schemas.microsoft.com/office/drawing/2014/main" id="{62A9EA66-212C-4CFF-8057-8FD781885548}"/>
              </a:ext>
            </a:extLst>
          </p:cNvPr>
          <p:cNvSpPr txBox="1"/>
          <p:nvPr/>
        </p:nvSpPr>
        <p:spPr>
          <a:xfrm>
            <a:off x="9419884" y="5476687"/>
            <a:ext cx="179568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June 25-27, 2025</a:t>
            </a:r>
          </a:p>
        </p:txBody>
      </p:sp>
    </p:spTree>
    <p:extLst>
      <p:ext uri="{BB962C8B-B14F-4D97-AF65-F5344CB8AC3E}">
        <p14:creationId xmlns:p14="http://schemas.microsoft.com/office/powerpoint/2010/main" val="285238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84F2B2F-932E-543D-DB0C-E4660130AEB5}"/>
              </a:ext>
            </a:extLst>
          </p:cNvPr>
          <p:cNvSpPr>
            <a:spLocks noGrp="1"/>
          </p:cNvSpPr>
          <p:nvPr>
            <p:ph type="sldNum" sz="quarter" idx="12"/>
          </p:nvPr>
        </p:nvSpPr>
        <p:spPr/>
        <p:txBody>
          <a:bodyPr/>
          <a:lstStyle/>
          <a:p>
            <a:fld id="{02914E68-4405-479D-916A-E40E677A5E68}" type="slidenum">
              <a:rPr lang="en-US" smtClean="0"/>
              <a:pPr/>
              <a:t>10</a:t>
            </a:fld>
            <a:endParaRPr lang="en-US" dirty="0"/>
          </a:p>
        </p:txBody>
      </p:sp>
      <p:sp>
        <p:nvSpPr>
          <p:cNvPr id="4" name="標題 3">
            <a:extLst>
              <a:ext uri="{FF2B5EF4-FFF2-40B4-BE49-F238E27FC236}">
                <a16:creationId xmlns:a16="http://schemas.microsoft.com/office/drawing/2014/main" id="{6F37BD84-2CE5-9DA5-95F3-1A790D66CE51}"/>
              </a:ext>
            </a:extLst>
          </p:cNvPr>
          <p:cNvSpPr>
            <a:spLocks noGrp="1"/>
          </p:cNvSpPr>
          <p:nvPr>
            <p:ph type="title"/>
          </p:nvPr>
        </p:nvSpPr>
        <p:spPr/>
        <p:txBody>
          <a:bodyPr>
            <a:normAutofit/>
          </a:bodyPr>
          <a:lstStyle/>
          <a:p>
            <a:r>
              <a:rPr lang="en-US" sz="5400" b="1" dirty="0"/>
              <a:t>DSNB</a:t>
            </a:r>
            <a:endParaRPr lang="en-US" sz="5400" dirty="0"/>
          </a:p>
        </p:txBody>
      </p:sp>
      <mc:AlternateContent xmlns:mc="http://schemas.openxmlformats.org/markup-compatibility/2006" xmlns:a14="http://schemas.microsoft.com/office/drawing/2010/main">
        <mc:Choice Requires="a14">
          <p:sp>
            <p:nvSpPr>
              <p:cNvPr id="5" name="內容版面配置區 4">
                <a:extLst>
                  <a:ext uri="{FF2B5EF4-FFF2-40B4-BE49-F238E27FC236}">
                    <a16:creationId xmlns:a16="http://schemas.microsoft.com/office/drawing/2014/main" id="{1AE06A89-B0DA-AB4F-F78B-763C4EC25CED}"/>
                  </a:ext>
                </a:extLst>
              </p:cNvPr>
              <p:cNvSpPr>
                <a:spLocks noGrp="1"/>
              </p:cNvSpPr>
              <p:nvPr>
                <p:ph idx="1"/>
              </p:nvPr>
            </p:nvSpPr>
            <p:spPr/>
            <p:txBody>
              <a:bodyPr>
                <a:normAutofit/>
              </a:bodyPr>
              <a:lstStyle/>
              <a:p>
                <a:r>
                  <a:rPr lang="en-US" sz="2800" dirty="0"/>
                  <a:t>For the detection of DSNB, we consider the Super-K and DUNE experiments. The Super-K detects the </a:t>
                </a:r>
                <a14:m>
                  <m:oMath xmlns:m="http://schemas.openxmlformats.org/officeDocument/2006/math">
                    <m:sSub>
                      <m:sSubPr>
                        <m:ctrlPr>
                          <a:rPr lang="en-US" sz="2800" b="0" i="1" dirty="0"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𝜈</m:t>
                            </m:r>
                          </m:e>
                        </m:acc>
                      </m:e>
                      <m:sub>
                        <m:r>
                          <a:rPr lang="en-US" sz="2800" b="0" i="1" dirty="0" smtClean="0">
                            <a:latin typeface="Cambria Math" panose="02040503050406030204" pitchFamily="18" charset="0"/>
                          </a:rPr>
                          <m:t>𝑒</m:t>
                        </m:r>
                      </m:sub>
                    </m:sSub>
                  </m:oMath>
                </a14:m>
                <a:r>
                  <a:rPr lang="en-US" sz="2800" dirty="0"/>
                  <a:t> via the inverse beta decay (IBD): </a:t>
                </a:r>
                <a14:m>
                  <m:oMath xmlns:m="http://schemas.openxmlformats.org/officeDocument/2006/math">
                    <m:sSub>
                      <m:sSubPr>
                        <m:ctrlPr>
                          <a:rPr lang="en-US" sz="2800" b="0" i="1" dirty="0"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𝜈</m:t>
                            </m:r>
                          </m:e>
                        </m:acc>
                      </m:e>
                      <m:sub>
                        <m:r>
                          <a:rPr lang="en-US" sz="2800" b="0" i="1" dirty="0" smtClean="0">
                            <a:latin typeface="Cambria Math" panose="02040503050406030204" pitchFamily="18" charset="0"/>
                          </a:rPr>
                          <m:t>𝑒</m:t>
                        </m:r>
                      </m:sub>
                    </m:sSub>
                    <m:r>
                      <a:rPr lang="en-US" sz="2800" b="0" i="1" dirty="0" smtClean="0">
                        <a:latin typeface="Cambria Math" panose="02040503050406030204" pitchFamily="18" charset="0"/>
                      </a:rPr>
                      <m:t>+</m:t>
                    </m:r>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𝑒</m:t>
                        </m:r>
                      </m:e>
                      <m:sup>
                        <m:r>
                          <a:rPr lang="en-US" sz="2800" b="0" i="1" dirty="0" smtClean="0">
                            <a:latin typeface="Cambria Math" panose="02040503050406030204" pitchFamily="18" charset="0"/>
                          </a:rPr>
                          <m:t>+</m:t>
                        </m:r>
                      </m:sup>
                    </m:sSup>
                    <m:r>
                      <a:rPr lang="en-US" sz="2800" b="0" i="1" dirty="0" smtClean="0">
                        <a:latin typeface="Cambria Math" panose="02040503050406030204" pitchFamily="18" charset="0"/>
                      </a:rPr>
                      <m:t>+</m:t>
                    </m:r>
                    <m:r>
                      <a:rPr lang="en-US" sz="2800" b="0" i="1" dirty="0" smtClean="0">
                        <a:latin typeface="Cambria Math" panose="02040503050406030204" pitchFamily="18" charset="0"/>
                      </a:rPr>
                      <m:t>𝑛</m:t>
                    </m:r>
                  </m:oMath>
                </a14:m>
                <a:r>
                  <a:rPr lang="en-US" sz="2800" dirty="0"/>
                  <a:t>.  The SK-IV data shows the excess of the observation over the background expectation.</a:t>
                </a:r>
              </a:p>
            </p:txBody>
          </p:sp>
        </mc:Choice>
        <mc:Fallback xmlns="">
          <p:sp>
            <p:nvSpPr>
              <p:cNvPr id="5" name="內容版面配置區 4">
                <a:extLst>
                  <a:ext uri="{FF2B5EF4-FFF2-40B4-BE49-F238E27FC236}">
                    <a16:creationId xmlns:a16="http://schemas.microsoft.com/office/drawing/2014/main" id="{1AE06A89-B0DA-AB4F-F78B-763C4EC25CED}"/>
                  </a:ext>
                </a:extLst>
              </p:cNvPr>
              <p:cNvSpPr>
                <a:spLocks noGrp="1" noRot="1" noChangeAspect="1" noMove="1" noResize="1" noEditPoints="1" noAdjustHandles="1" noChangeArrowheads="1" noChangeShapeType="1" noTextEdit="1"/>
              </p:cNvSpPr>
              <p:nvPr>
                <p:ph idx="1"/>
              </p:nvPr>
            </p:nvSpPr>
            <p:spPr>
              <a:blipFill>
                <a:blip r:embed="rId3"/>
                <a:stretch>
                  <a:fillRect l="-1212" t="-2576"/>
                </a:stretch>
              </a:blipFill>
            </p:spPr>
            <p:txBody>
              <a:bodyPr/>
              <a:lstStyle/>
              <a:p>
                <a:r>
                  <a:rPr lang="en-US">
                    <a:noFill/>
                  </a:rPr>
                  <a:t> </a:t>
                </a:r>
              </a:p>
            </p:txBody>
          </p:sp>
        </mc:Fallback>
      </mc:AlternateContent>
      <p:pic>
        <p:nvPicPr>
          <p:cNvPr id="8" name="圖片 7" descr="一張含有 文字, 螢幕擷取畫面, 數字, 字型 的圖片&#10;&#10;AI 產生的內容可能不正確。">
            <a:extLst>
              <a:ext uri="{FF2B5EF4-FFF2-40B4-BE49-F238E27FC236}">
                <a16:creationId xmlns:a16="http://schemas.microsoft.com/office/drawing/2014/main" id="{BC14F677-2F77-D437-AC34-585B83E6A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460" y="3429000"/>
            <a:ext cx="7974040" cy="3275862"/>
          </a:xfrm>
          <a:prstGeom prst="rect">
            <a:avLst/>
          </a:prstGeom>
        </p:spPr>
      </p:pic>
      <p:sp>
        <p:nvSpPr>
          <p:cNvPr id="9" name="文字方塊 8">
            <a:extLst>
              <a:ext uri="{FF2B5EF4-FFF2-40B4-BE49-F238E27FC236}">
                <a16:creationId xmlns:a16="http://schemas.microsoft.com/office/drawing/2014/main" id="{21D02F67-269F-936B-F270-C15B3E1D8DAF}"/>
              </a:ext>
            </a:extLst>
          </p:cNvPr>
          <p:cNvSpPr txBox="1"/>
          <p:nvPr/>
        </p:nvSpPr>
        <p:spPr>
          <a:xfrm>
            <a:off x="10131552" y="3429000"/>
            <a:ext cx="2048256" cy="923330"/>
          </a:xfrm>
          <a:prstGeom prst="rect">
            <a:avLst/>
          </a:prstGeom>
          <a:noFill/>
        </p:spPr>
        <p:txBody>
          <a:bodyPr wrap="square" rtlCol="0">
            <a:spAutoFit/>
          </a:bodyPr>
          <a:lstStyle/>
          <a:p>
            <a:r>
              <a:rPr lang="en-US" dirty="0"/>
              <a:t>Super-</a:t>
            </a:r>
            <a:r>
              <a:rPr lang="en-US" dirty="0" err="1"/>
              <a:t>Kamiokande</a:t>
            </a:r>
            <a:r>
              <a:rPr lang="en-US" dirty="0"/>
              <a:t> Collaboration: arXiv:2109.11174</a:t>
            </a:r>
          </a:p>
        </p:txBody>
      </p:sp>
      <p:pic>
        <p:nvPicPr>
          <p:cNvPr id="6" name="圖片 5">
            <a:extLst>
              <a:ext uri="{FF2B5EF4-FFF2-40B4-BE49-F238E27FC236}">
                <a16:creationId xmlns:a16="http://schemas.microsoft.com/office/drawing/2014/main" id="{04ECC9AF-E7A4-38E8-CF4C-ED4C8D715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4108" y="3094642"/>
            <a:ext cx="2409091" cy="334358"/>
          </a:xfrm>
          <a:prstGeom prst="rect">
            <a:avLst/>
          </a:prstGeom>
        </p:spPr>
      </p:pic>
    </p:spTree>
    <p:extLst>
      <p:ext uri="{BB962C8B-B14F-4D97-AF65-F5344CB8AC3E}">
        <p14:creationId xmlns:p14="http://schemas.microsoft.com/office/powerpoint/2010/main" val="412707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a:extLst>
                  <a:ext uri="{FF2B5EF4-FFF2-40B4-BE49-F238E27FC236}">
                    <a16:creationId xmlns:a16="http://schemas.microsoft.com/office/drawing/2014/main" id="{9A034532-D7F2-26AB-ECD0-2A63127A349E}"/>
                  </a:ext>
                </a:extLst>
              </p:cNvPr>
              <p:cNvSpPr>
                <a:spLocks noGrp="1"/>
              </p:cNvSpPr>
              <p:nvPr>
                <p:ph idx="1"/>
              </p:nvPr>
            </p:nvSpPr>
            <p:spPr/>
            <p:txBody>
              <a:bodyPr>
                <a:normAutofit/>
              </a:bodyPr>
              <a:lstStyle/>
              <a:p>
                <a:r>
                  <a:rPr lang="en-US" sz="2800" dirty="0"/>
                  <a:t>The DUNE experiment is based on the charged current interaction of liquid argon and low energy electron neutrino: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𝜈</m:t>
                        </m:r>
                      </m:e>
                      <m:sub>
                        <m:r>
                          <a:rPr lang="en-US" sz="2800" b="0" i="1" smtClean="0">
                            <a:latin typeface="Cambria Math" panose="02040503050406030204" pitchFamily="18" charset="0"/>
                          </a:rPr>
                          <m:t>𝑒</m:t>
                        </m:r>
                      </m:sub>
                    </m:sSub>
                    <m:sSup>
                      <m:sSupPr>
                        <m:ctrlPr>
                          <a:rPr lang="en-US" sz="2800" b="0" i="1" smtClean="0">
                            <a:latin typeface="Cambria Math" panose="02040503050406030204" pitchFamily="18" charset="0"/>
                          </a:rPr>
                        </m:ctrlPr>
                      </m:sSupPr>
                      <m:e>
                        <m:r>
                          <a:rPr lang="en-US" sz="2800" b="0" i="0" smtClean="0">
                            <a:latin typeface="Cambria Math" panose="02040503050406030204" pitchFamily="18" charset="0"/>
                          </a:rPr>
                          <m:t>+</m:t>
                        </m:r>
                      </m:e>
                      <m:sup>
                        <m:r>
                          <a:rPr lang="en-US" sz="2800" b="0" i="1" smtClean="0">
                            <a:latin typeface="Cambria Math" panose="02040503050406030204" pitchFamily="18" charset="0"/>
                          </a:rPr>
                          <m:t>40</m:t>
                        </m:r>
                      </m:sup>
                    </m:sSup>
                    <m:r>
                      <m:rPr>
                        <m:sty m:val="p"/>
                      </m:rPr>
                      <a:rPr lang="en-US" sz="2800" b="0" i="0" smtClean="0">
                        <a:latin typeface="Cambria Math" panose="02040503050406030204" pitchFamily="18" charset="0"/>
                      </a:rPr>
                      <m:t>Ar</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40</m:t>
                        </m:r>
                      </m:sup>
                    </m:sSup>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K</m:t>
                        </m:r>
                      </m:e>
                      <m:sup>
                        <m:r>
                          <a:rPr lang="en-US" sz="2800" b="0" i="1" smtClean="0">
                            <a:latin typeface="Cambria Math" panose="02040503050406030204" pitchFamily="18" charset="0"/>
                          </a:rPr>
                          <m:t>∗</m:t>
                        </m:r>
                      </m:sup>
                    </m:sSup>
                  </m:oMath>
                </a14:m>
                <a:endParaRPr lang="en-US" sz="2800" b="0" dirty="0"/>
              </a:p>
              <a:p>
                <a:endParaRPr lang="en-US" sz="2800" dirty="0"/>
              </a:p>
            </p:txBody>
          </p:sp>
        </mc:Choice>
        <mc:Fallback xmlns="">
          <p:sp>
            <p:nvSpPr>
              <p:cNvPr id="2" name="內容版面配置區 1">
                <a:extLst>
                  <a:ext uri="{FF2B5EF4-FFF2-40B4-BE49-F238E27FC236}">
                    <a16:creationId xmlns:a16="http://schemas.microsoft.com/office/drawing/2014/main" id="{9A034532-D7F2-26AB-ECD0-2A63127A349E}"/>
                  </a:ext>
                </a:extLst>
              </p:cNvPr>
              <p:cNvSpPr>
                <a:spLocks noGrp="1" noRot="1" noChangeAspect="1" noMove="1" noResize="1" noEditPoints="1" noAdjustHandles="1" noChangeArrowheads="1" noChangeShapeType="1" noTextEdit="1"/>
              </p:cNvSpPr>
              <p:nvPr>
                <p:ph idx="1"/>
              </p:nvPr>
            </p:nvSpPr>
            <p:spPr>
              <a:blipFill>
                <a:blip r:embed="rId3"/>
                <a:stretch>
                  <a:fillRect l="-1212" t="-2576" r="-1939"/>
                </a:stretch>
              </a:blipFill>
            </p:spPr>
            <p:txBody>
              <a:bodyPr/>
              <a:lstStyle/>
              <a:p>
                <a:r>
                  <a:rPr lang="en-US">
                    <a:noFill/>
                  </a:rPr>
                  <a:t> </a:t>
                </a:r>
              </a:p>
            </p:txBody>
          </p:sp>
        </mc:Fallback>
      </mc:AlternateContent>
      <p:sp>
        <p:nvSpPr>
          <p:cNvPr id="3" name="投影片編號版面配置區 2">
            <a:extLst>
              <a:ext uri="{FF2B5EF4-FFF2-40B4-BE49-F238E27FC236}">
                <a16:creationId xmlns:a16="http://schemas.microsoft.com/office/drawing/2014/main" id="{0A6676DB-3F99-8CD5-8A57-1F2A0189224F}"/>
              </a:ext>
            </a:extLst>
          </p:cNvPr>
          <p:cNvSpPr>
            <a:spLocks noGrp="1"/>
          </p:cNvSpPr>
          <p:nvPr>
            <p:ph type="sldNum" sz="quarter" idx="12"/>
          </p:nvPr>
        </p:nvSpPr>
        <p:spPr/>
        <p:txBody>
          <a:bodyPr/>
          <a:lstStyle/>
          <a:p>
            <a:fld id="{02914E68-4405-479D-916A-E40E677A5E68}" type="slidenum">
              <a:rPr lang="en-US" smtClean="0"/>
              <a:pPr/>
              <a:t>11</a:t>
            </a:fld>
            <a:endParaRPr lang="en-US" dirty="0"/>
          </a:p>
        </p:txBody>
      </p:sp>
      <p:sp>
        <p:nvSpPr>
          <p:cNvPr id="4" name="標題 3">
            <a:extLst>
              <a:ext uri="{FF2B5EF4-FFF2-40B4-BE49-F238E27FC236}">
                <a16:creationId xmlns:a16="http://schemas.microsoft.com/office/drawing/2014/main" id="{96694C51-148F-14A7-365E-60DF6A272D9C}"/>
              </a:ext>
            </a:extLst>
          </p:cNvPr>
          <p:cNvSpPr>
            <a:spLocks noGrp="1"/>
          </p:cNvSpPr>
          <p:nvPr>
            <p:ph type="title"/>
          </p:nvPr>
        </p:nvSpPr>
        <p:spPr/>
        <p:txBody>
          <a:bodyPr>
            <a:normAutofit/>
          </a:bodyPr>
          <a:lstStyle/>
          <a:p>
            <a:r>
              <a:rPr lang="en-US" sz="5400" b="1" dirty="0"/>
              <a:t>DSNB</a:t>
            </a:r>
            <a:endParaRPr lang="en-US" sz="5400" dirty="0"/>
          </a:p>
        </p:txBody>
      </p:sp>
      <p:pic>
        <p:nvPicPr>
          <p:cNvPr id="9" name="圖片 8">
            <a:extLst>
              <a:ext uri="{FF2B5EF4-FFF2-40B4-BE49-F238E27FC236}">
                <a16:creationId xmlns:a16="http://schemas.microsoft.com/office/drawing/2014/main" id="{6F5F1EF0-D351-2D4E-7B60-77987C672634}"/>
              </a:ext>
            </a:extLst>
          </p:cNvPr>
          <p:cNvPicPr>
            <a:picLocks noChangeAspect="1"/>
          </p:cNvPicPr>
          <p:nvPr/>
        </p:nvPicPr>
        <p:blipFill>
          <a:blip r:embed="rId4"/>
          <a:stretch>
            <a:fillRect/>
          </a:stretch>
        </p:blipFill>
        <p:spPr>
          <a:xfrm>
            <a:off x="1300775" y="4155408"/>
            <a:ext cx="7020905" cy="895475"/>
          </a:xfrm>
          <a:prstGeom prst="rect">
            <a:avLst/>
          </a:prstGeom>
        </p:spPr>
      </p:pic>
      <p:pic>
        <p:nvPicPr>
          <p:cNvPr id="8" name="圖片 7">
            <a:extLst>
              <a:ext uri="{FF2B5EF4-FFF2-40B4-BE49-F238E27FC236}">
                <a16:creationId xmlns:a16="http://schemas.microsoft.com/office/drawing/2014/main" id="{1E96E051-EEBA-3D6F-A85D-1B418A2D2CBF}"/>
              </a:ext>
            </a:extLst>
          </p:cNvPr>
          <p:cNvPicPr>
            <a:picLocks noChangeAspect="1"/>
          </p:cNvPicPr>
          <p:nvPr/>
        </p:nvPicPr>
        <p:blipFill>
          <a:blip r:embed="rId5"/>
          <a:stretch>
            <a:fillRect/>
          </a:stretch>
        </p:blipFill>
        <p:spPr>
          <a:xfrm>
            <a:off x="1300775" y="3257595"/>
            <a:ext cx="5011980" cy="528446"/>
          </a:xfrm>
          <a:prstGeom prst="rect">
            <a:avLst/>
          </a:prstGeom>
        </p:spPr>
      </p:pic>
      <p:grpSp>
        <p:nvGrpSpPr>
          <p:cNvPr id="12" name="群組 11">
            <a:extLst>
              <a:ext uri="{FF2B5EF4-FFF2-40B4-BE49-F238E27FC236}">
                <a16:creationId xmlns:a16="http://schemas.microsoft.com/office/drawing/2014/main" id="{8933A863-3913-BA8D-E3D2-8B1E406A702D}"/>
              </a:ext>
            </a:extLst>
          </p:cNvPr>
          <p:cNvGrpSpPr/>
          <p:nvPr/>
        </p:nvGrpSpPr>
        <p:grpSpPr>
          <a:xfrm>
            <a:off x="3620490" y="2765676"/>
            <a:ext cx="5011980" cy="4059234"/>
            <a:chOff x="2537916" y="547285"/>
            <a:chExt cx="7116168" cy="5763429"/>
          </a:xfrm>
        </p:grpSpPr>
        <p:pic>
          <p:nvPicPr>
            <p:cNvPr id="10" name="圖片 9">
              <a:extLst>
                <a:ext uri="{FF2B5EF4-FFF2-40B4-BE49-F238E27FC236}">
                  <a16:creationId xmlns:a16="http://schemas.microsoft.com/office/drawing/2014/main" id="{51592DC7-C08E-D28A-3719-40FD70DE7281}"/>
                </a:ext>
              </a:extLst>
            </p:cNvPr>
            <p:cNvPicPr>
              <a:picLocks noChangeAspect="1"/>
            </p:cNvPicPr>
            <p:nvPr/>
          </p:nvPicPr>
          <p:blipFill>
            <a:blip r:embed="rId6"/>
            <a:stretch>
              <a:fillRect/>
            </a:stretch>
          </p:blipFill>
          <p:spPr>
            <a:xfrm>
              <a:off x="2537916" y="547285"/>
              <a:ext cx="7116168" cy="5763429"/>
            </a:xfrm>
            <a:prstGeom prst="rect">
              <a:avLst/>
            </a:prstGeom>
          </p:spPr>
        </p:pic>
        <p:sp>
          <p:nvSpPr>
            <p:cNvPr id="11" name="文字方塊 10">
              <a:extLst>
                <a:ext uri="{FF2B5EF4-FFF2-40B4-BE49-F238E27FC236}">
                  <a16:creationId xmlns:a16="http://schemas.microsoft.com/office/drawing/2014/main" id="{823FC934-AA1D-C8BD-ED1E-094B00D134C5}"/>
                </a:ext>
              </a:extLst>
            </p:cNvPr>
            <p:cNvSpPr txBox="1"/>
            <p:nvPr/>
          </p:nvSpPr>
          <p:spPr>
            <a:xfrm>
              <a:off x="6685753" y="547285"/>
              <a:ext cx="2728302" cy="369332"/>
            </a:xfrm>
            <a:prstGeom prst="rect">
              <a:avLst/>
            </a:prstGeom>
            <a:noFill/>
          </p:spPr>
          <p:txBody>
            <a:bodyPr wrap="square" rtlCol="0">
              <a:spAutoFit/>
            </a:bodyPr>
            <a:lstStyle/>
            <a:p>
              <a:r>
                <a:rPr lang="en-US" dirty="0"/>
                <a:t>arxiv:1804.03157</a:t>
              </a:r>
            </a:p>
          </p:txBody>
        </p:sp>
      </p:grpSp>
    </p:spTree>
    <p:extLst>
      <p:ext uri="{BB962C8B-B14F-4D97-AF65-F5344CB8AC3E}">
        <p14:creationId xmlns:p14="http://schemas.microsoft.com/office/powerpoint/2010/main" val="12214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37C0450B-DB0F-CBE8-C6F9-7BFD7BE378F9}"/>
              </a:ext>
            </a:extLst>
          </p:cNvPr>
          <p:cNvPicPr>
            <a:picLocks noGrp="1" noChangeAspect="1"/>
          </p:cNvPicPr>
          <p:nvPr>
            <p:ph idx="1"/>
          </p:nvPr>
        </p:nvPicPr>
        <p:blipFill>
          <a:blip r:embed="rId3"/>
          <a:srcRect r="40315"/>
          <a:stretch>
            <a:fillRect/>
          </a:stretch>
        </p:blipFill>
        <p:spPr>
          <a:xfrm>
            <a:off x="1097280" y="2096768"/>
            <a:ext cx="4639587" cy="943107"/>
          </a:xfrm>
        </p:spPr>
      </p:pic>
      <p:sp>
        <p:nvSpPr>
          <p:cNvPr id="3" name="投影片編號版面配置區 2">
            <a:extLst>
              <a:ext uri="{FF2B5EF4-FFF2-40B4-BE49-F238E27FC236}">
                <a16:creationId xmlns:a16="http://schemas.microsoft.com/office/drawing/2014/main" id="{8401F230-3036-E48A-2E7B-68BDB648F1C4}"/>
              </a:ext>
            </a:extLst>
          </p:cNvPr>
          <p:cNvSpPr>
            <a:spLocks noGrp="1"/>
          </p:cNvSpPr>
          <p:nvPr>
            <p:ph type="sldNum" sz="quarter" idx="12"/>
          </p:nvPr>
        </p:nvSpPr>
        <p:spPr/>
        <p:txBody>
          <a:bodyPr/>
          <a:lstStyle/>
          <a:p>
            <a:fld id="{02914E68-4405-479D-916A-E40E677A5E68}" type="slidenum">
              <a:rPr lang="en-US" smtClean="0"/>
              <a:pPr/>
              <a:t>12</a:t>
            </a:fld>
            <a:endParaRPr lang="en-US" dirty="0"/>
          </a:p>
        </p:txBody>
      </p:sp>
      <p:sp>
        <p:nvSpPr>
          <p:cNvPr id="4" name="標題 3">
            <a:extLst>
              <a:ext uri="{FF2B5EF4-FFF2-40B4-BE49-F238E27FC236}">
                <a16:creationId xmlns:a16="http://schemas.microsoft.com/office/drawing/2014/main" id="{39D7D847-1A2C-5A81-D0E7-999DF04B1451}"/>
              </a:ext>
            </a:extLst>
          </p:cNvPr>
          <p:cNvSpPr>
            <a:spLocks noGrp="1"/>
          </p:cNvSpPr>
          <p:nvPr>
            <p:ph type="title"/>
          </p:nvPr>
        </p:nvSpPr>
        <p:spPr>
          <a:xfrm>
            <a:off x="1097280" y="286820"/>
            <a:ext cx="10058400" cy="1450757"/>
          </a:xfrm>
        </p:spPr>
        <p:txBody>
          <a:bodyPr>
            <a:normAutofit/>
          </a:bodyPr>
          <a:lstStyle/>
          <a:p>
            <a:r>
              <a:rPr lang="en-US" sz="5400" b="1" dirty="0"/>
              <a:t>DSNB</a:t>
            </a:r>
            <a:endParaRPr lang="en-US" sz="5400" dirty="0"/>
          </a:p>
        </p:txBody>
      </p:sp>
      <p:grpSp>
        <p:nvGrpSpPr>
          <p:cNvPr id="9" name="群組 8">
            <a:extLst>
              <a:ext uri="{FF2B5EF4-FFF2-40B4-BE49-F238E27FC236}">
                <a16:creationId xmlns:a16="http://schemas.microsoft.com/office/drawing/2014/main" id="{DD33A8FC-EBEA-1201-327D-68009F5C1C9E}"/>
              </a:ext>
            </a:extLst>
          </p:cNvPr>
          <p:cNvGrpSpPr/>
          <p:nvPr/>
        </p:nvGrpSpPr>
        <p:grpSpPr>
          <a:xfrm>
            <a:off x="6585657" y="2096768"/>
            <a:ext cx="4509063" cy="943107"/>
            <a:chOff x="2126973" y="4000369"/>
            <a:chExt cx="4509063" cy="943107"/>
          </a:xfrm>
        </p:grpSpPr>
        <p:pic>
          <p:nvPicPr>
            <p:cNvPr id="7" name="內容版面配置區 5">
              <a:extLst>
                <a:ext uri="{FF2B5EF4-FFF2-40B4-BE49-F238E27FC236}">
                  <a16:creationId xmlns:a16="http://schemas.microsoft.com/office/drawing/2014/main" id="{1901122B-9C98-31C4-22E5-82F90FCCC36F}"/>
                </a:ext>
              </a:extLst>
            </p:cNvPr>
            <p:cNvPicPr>
              <a:picLocks noChangeAspect="1"/>
            </p:cNvPicPr>
            <p:nvPr/>
          </p:nvPicPr>
          <p:blipFill>
            <a:blip r:embed="rId3"/>
            <a:srcRect r="74781"/>
            <a:stretch>
              <a:fillRect/>
            </a:stretch>
          </p:blipFill>
          <p:spPr>
            <a:xfrm>
              <a:off x="2126973" y="4000369"/>
              <a:ext cx="1960395" cy="943107"/>
            </a:xfrm>
            <a:prstGeom prst="rect">
              <a:avLst/>
            </a:prstGeom>
          </p:spPr>
        </p:pic>
        <p:pic>
          <p:nvPicPr>
            <p:cNvPr id="8" name="內容版面配置區 5">
              <a:extLst>
                <a:ext uri="{FF2B5EF4-FFF2-40B4-BE49-F238E27FC236}">
                  <a16:creationId xmlns:a16="http://schemas.microsoft.com/office/drawing/2014/main" id="{D916A7C9-598D-F85A-FF8E-05031069E90F}"/>
                </a:ext>
              </a:extLst>
            </p:cNvPr>
            <p:cNvPicPr>
              <a:picLocks noChangeAspect="1"/>
            </p:cNvPicPr>
            <p:nvPr/>
          </p:nvPicPr>
          <p:blipFill>
            <a:blip r:embed="rId3"/>
            <a:srcRect l="67213"/>
            <a:stretch>
              <a:fillRect/>
            </a:stretch>
          </p:blipFill>
          <p:spPr>
            <a:xfrm>
              <a:off x="4087368" y="4000369"/>
              <a:ext cx="2548668" cy="943107"/>
            </a:xfrm>
            <a:prstGeom prst="rect">
              <a:avLst/>
            </a:prstGeom>
          </p:spPr>
        </p:pic>
      </p:grpSp>
      <p:sp>
        <p:nvSpPr>
          <p:cNvPr id="11" name="文字方塊 10">
            <a:extLst>
              <a:ext uri="{FF2B5EF4-FFF2-40B4-BE49-F238E27FC236}">
                <a16:creationId xmlns:a16="http://schemas.microsoft.com/office/drawing/2014/main" id="{A2798ECA-63F1-8B81-27BE-60737D19FC06}"/>
              </a:ext>
            </a:extLst>
          </p:cNvPr>
          <p:cNvSpPr txBox="1"/>
          <p:nvPr/>
        </p:nvSpPr>
        <p:spPr>
          <a:xfrm>
            <a:off x="1097280" y="3039875"/>
            <a:ext cx="3108960" cy="461665"/>
          </a:xfrm>
          <a:prstGeom prst="rect">
            <a:avLst/>
          </a:prstGeom>
          <a:noFill/>
        </p:spPr>
        <p:txBody>
          <a:bodyPr wrap="square" rtlCol="0">
            <a:spAutoFit/>
          </a:bodyPr>
          <a:lstStyle/>
          <a:p>
            <a:r>
              <a:rPr lang="en-US" sz="2400" dirty="0"/>
              <a:t>400kton-yrs for DUNE</a:t>
            </a:r>
          </a:p>
        </p:txBody>
      </p:sp>
      <p:sp>
        <p:nvSpPr>
          <p:cNvPr id="12" name="文字方塊 11">
            <a:extLst>
              <a:ext uri="{FF2B5EF4-FFF2-40B4-BE49-F238E27FC236}">
                <a16:creationId xmlns:a16="http://schemas.microsoft.com/office/drawing/2014/main" id="{59A6E2B8-37C2-F427-1F9B-E29F60AA5E85}"/>
              </a:ext>
            </a:extLst>
          </p:cNvPr>
          <p:cNvSpPr txBox="1"/>
          <p:nvPr/>
        </p:nvSpPr>
        <p:spPr>
          <a:xfrm>
            <a:off x="6585656" y="3039875"/>
            <a:ext cx="3948231" cy="461665"/>
          </a:xfrm>
          <a:prstGeom prst="rect">
            <a:avLst/>
          </a:prstGeom>
          <a:noFill/>
        </p:spPr>
        <p:txBody>
          <a:bodyPr wrap="square" rtlCol="0">
            <a:spAutoFit/>
          </a:bodyPr>
          <a:lstStyle/>
          <a:p>
            <a:r>
              <a:rPr lang="en-US" sz="2400" dirty="0"/>
              <a:t>359kton-yrs for Super-K</a:t>
            </a:r>
          </a:p>
        </p:txBody>
      </p:sp>
      <p:sp>
        <p:nvSpPr>
          <p:cNvPr id="13" name="文字方塊 12">
            <a:extLst>
              <a:ext uri="{FF2B5EF4-FFF2-40B4-BE49-F238E27FC236}">
                <a16:creationId xmlns:a16="http://schemas.microsoft.com/office/drawing/2014/main" id="{32ADFF8D-5846-17E1-7396-D09AD20FF070}"/>
              </a:ext>
            </a:extLst>
          </p:cNvPr>
          <p:cNvSpPr txBox="1"/>
          <p:nvPr/>
        </p:nvSpPr>
        <p:spPr>
          <a:xfrm>
            <a:off x="6585655" y="3429000"/>
            <a:ext cx="3948231" cy="461665"/>
          </a:xfrm>
          <a:prstGeom prst="rect">
            <a:avLst/>
          </a:prstGeom>
          <a:noFill/>
        </p:spPr>
        <p:txBody>
          <a:bodyPr wrap="square" rtlCol="0">
            <a:spAutoFit/>
          </a:bodyPr>
          <a:lstStyle/>
          <a:p>
            <a:r>
              <a:rPr lang="en-US" sz="2400" dirty="0"/>
              <a:t>3.8Mton-yrs for Hyper-K</a:t>
            </a:r>
          </a:p>
        </p:txBody>
      </p:sp>
      <p:grpSp>
        <p:nvGrpSpPr>
          <p:cNvPr id="22" name="群組 21">
            <a:extLst>
              <a:ext uri="{FF2B5EF4-FFF2-40B4-BE49-F238E27FC236}">
                <a16:creationId xmlns:a16="http://schemas.microsoft.com/office/drawing/2014/main" id="{09F86BA6-9E80-A4EB-8126-03371EF5EDA0}"/>
              </a:ext>
            </a:extLst>
          </p:cNvPr>
          <p:cNvGrpSpPr/>
          <p:nvPr/>
        </p:nvGrpSpPr>
        <p:grpSpPr>
          <a:xfrm>
            <a:off x="3333364" y="4071867"/>
            <a:ext cx="5525271" cy="1639994"/>
            <a:chOff x="3363844" y="4931403"/>
            <a:chExt cx="5525271" cy="1639994"/>
          </a:xfrm>
        </p:grpSpPr>
        <p:pic>
          <p:nvPicPr>
            <p:cNvPr id="15" name="圖片 14">
              <a:extLst>
                <a:ext uri="{FF2B5EF4-FFF2-40B4-BE49-F238E27FC236}">
                  <a16:creationId xmlns:a16="http://schemas.microsoft.com/office/drawing/2014/main" id="{690EBB95-146B-D234-FE93-0E32B9C3C64A}"/>
                </a:ext>
              </a:extLst>
            </p:cNvPr>
            <p:cNvPicPr>
              <a:picLocks noChangeAspect="1"/>
            </p:cNvPicPr>
            <p:nvPr/>
          </p:nvPicPr>
          <p:blipFill>
            <a:blip r:embed="rId4"/>
            <a:stretch>
              <a:fillRect/>
            </a:stretch>
          </p:blipFill>
          <p:spPr>
            <a:xfrm>
              <a:off x="3363844" y="4931403"/>
              <a:ext cx="5525271" cy="1000265"/>
            </a:xfrm>
            <a:prstGeom prst="rect">
              <a:avLst/>
            </a:prstGeom>
          </p:spPr>
        </p:pic>
        <p:pic>
          <p:nvPicPr>
            <p:cNvPr id="17" name="圖片 16">
              <a:extLst>
                <a:ext uri="{FF2B5EF4-FFF2-40B4-BE49-F238E27FC236}">
                  <a16:creationId xmlns:a16="http://schemas.microsoft.com/office/drawing/2014/main" id="{2796850E-DFCA-C6D2-52F7-44F9B0EE398E}"/>
                </a:ext>
              </a:extLst>
            </p:cNvPr>
            <p:cNvPicPr>
              <a:picLocks noChangeAspect="1"/>
            </p:cNvPicPr>
            <p:nvPr/>
          </p:nvPicPr>
          <p:blipFill>
            <a:blip r:embed="rId5"/>
            <a:stretch>
              <a:fillRect/>
            </a:stretch>
          </p:blipFill>
          <p:spPr>
            <a:xfrm>
              <a:off x="4179838" y="6194014"/>
              <a:ext cx="2405817" cy="377383"/>
            </a:xfrm>
            <a:prstGeom prst="rect">
              <a:avLst/>
            </a:prstGeom>
          </p:spPr>
        </p:pic>
        <p:cxnSp>
          <p:nvCxnSpPr>
            <p:cNvPr id="19" name="直線單箭頭接點 18">
              <a:extLst>
                <a:ext uri="{FF2B5EF4-FFF2-40B4-BE49-F238E27FC236}">
                  <a16:creationId xmlns:a16="http://schemas.microsoft.com/office/drawing/2014/main" id="{50819ED3-C08B-2F8A-1EBC-B29F8EE07DED}"/>
                </a:ext>
              </a:extLst>
            </p:cNvPr>
            <p:cNvCxnSpPr/>
            <p:nvPr/>
          </p:nvCxnSpPr>
          <p:spPr>
            <a:xfrm>
              <a:off x="5327882" y="5864830"/>
              <a:ext cx="0" cy="3291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群組 24">
            <a:extLst>
              <a:ext uri="{FF2B5EF4-FFF2-40B4-BE49-F238E27FC236}">
                <a16:creationId xmlns:a16="http://schemas.microsoft.com/office/drawing/2014/main" id="{6E9676ED-6F25-EA2B-1586-FE6D16A6A188}"/>
              </a:ext>
            </a:extLst>
          </p:cNvPr>
          <p:cNvGrpSpPr/>
          <p:nvPr/>
        </p:nvGrpSpPr>
        <p:grpSpPr>
          <a:xfrm>
            <a:off x="2043552" y="33264"/>
            <a:ext cx="8138161" cy="6858000"/>
            <a:chOff x="-271867" y="230832"/>
            <a:chExt cx="8138161" cy="6858000"/>
          </a:xfrm>
        </p:grpSpPr>
        <p:grpSp>
          <p:nvGrpSpPr>
            <p:cNvPr id="24" name="群組 23">
              <a:extLst>
                <a:ext uri="{FF2B5EF4-FFF2-40B4-BE49-F238E27FC236}">
                  <a16:creationId xmlns:a16="http://schemas.microsoft.com/office/drawing/2014/main" id="{FC8E024A-986E-0864-C1C3-47870A80D1A2}"/>
                </a:ext>
              </a:extLst>
            </p:cNvPr>
            <p:cNvGrpSpPr/>
            <p:nvPr/>
          </p:nvGrpSpPr>
          <p:grpSpPr>
            <a:xfrm>
              <a:off x="-271867" y="230832"/>
              <a:ext cx="8138161" cy="6858000"/>
              <a:chOff x="2057399" y="0"/>
              <a:chExt cx="8138161" cy="6858000"/>
            </a:xfrm>
          </p:grpSpPr>
          <p:grpSp>
            <p:nvGrpSpPr>
              <p:cNvPr id="10" name="群組 9">
                <a:extLst>
                  <a:ext uri="{FF2B5EF4-FFF2-40B4-BE49-F238E27FC236}">
                    <a16:creationId xmlns:a16="http://schemas.microsoft.com/office/drawing/2014/main" id="{8505476B-6757-9AC5-43BA-4E0160FFEE92}"/>
                  </a:ext>
                </a:extLst>
              </p:cNvPr>
              <p:cNvGrpSpPr/>
              <p:nvPr/>
            </p:nvGrpSpPr>
            <p:grpSpPr>
              <a:xfrm>
                <a:off x="2057399" y="0"/>
                <a:ext cx="8138161" cy="6858000"/>
                <a:chOff x="1797339" y="0"/>
                <a:chExt cx="8138161" cy="6858000"/>
              </a:xfrm>
            </p:grpSpPr>
            <p:pic>
              <p:nvPicPr>
                <p:cNvPr id="1028" name="Picture 4">
                  <a:extLst>
                    <a:ext uri="{FF2B5EF4-FFF2-40B4-BE49-F238E27FC236}">
                      <a16:creationId xmlns:a16="http://schemas.microsoft.com/office/drawing/2014/main" id="{B93FAA19-F760-1F95-DEF1-9865E186EC4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40" r="10454"/>
                <a:stretch>
                  <a:fillRect/>
                </a:stretch>
              </p:blipFill>
              <p:spPr bwMode="auto">
                <a:xfrm>
                  <a:off x="1797339" y="0"/>
                  <a:ext cx="8138161"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6B1EAB36-F02B-D89F-8278-214AEB4AB6C6}"/>
                        </a:ext>
                      </a:extLst>
                    </p:cNvPr>
                    <p:cNvSpPr txBox="1"/>
                    <p:nvPr/>
                  </p:nvSpPr>
                  <p:spPr>
                    <a:xfrm>
                      <a:off x="5297402" y="72540"/>
                      <a:ext cx="1785328" cy="369332"/>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𝜎</m:t>
                          </m:r>
                        </m:oMath>
                      </a14:m>
                      <a:r>
                        <a:rPr lang="en-US" sz="2400" dirty="0"/>
                        <a:t> sensitivity</a:t>
                      </a:r>
                    </a:p>
                  </p:txBody>
                </p:sp>
              </mc:Choice>
              <mc:Fallback xmlns="">
                <p:sp>
                  <p:nvSpPr>
                    <p:cNvPr id="2" name="文字方塊 1">
                      <a:extLst>
                        <a:ext uri="{FF2B5EF4-FFF2-40B4-BE49-F238E27FC236}">
                          <a16:creationId xmlns:a16="http://schemas.microsoft.com/office/drawing/2014/main" id="{6B1EAB36-F02B-D89F-8278-214AEB4AB6C6}"/>
                        </a:ext>
                      </a:extLst>
                    </p:cNvPr>
                    <p:cNvSpPr txBox="1">
                      <a:spLocks noRot="1" noChangeAspect="1" noMove="1" noResize="1" noEditPoints="1" noAdjustHandles="1" noChangeArrowheads="1" noChangeShapeType="1" noTextEdit="1"/>
                    </p:cNvSpPr>
                    <p:nvPr/>
                  </p:nvSpPr>
                  <p:spPr>
                    <a:xfrm>
                      <a:off x="5297402" y="72540"/>
                      <a:ext cx="1785328" cy="369332"/>
                    </a:xfrm>
                    <a:prstGeom prst="rect">
                      <a:avLst/>
                    </a:prstGeom>
                    <a:blipFill>
                      <a:blip r:embed="rId7"/>
                      <a:stretch>
                        <a:fillRect l="-6143" t="-26667" r="-3413" b="-50000"/>
                      </a:stretch>
                    </a:blipFill>
                  </p:spPr>
                  <p:txBody>
                    <a:bodyPr/>
                    <a:lstStyle/>
                    <a:p>
                      <a:r>
                        <a:rPr lang="en-US">
                          <a:noFill/>
                        </a:rPr>
                        <a:t> </a:t>
                      </a:r>
                    </a:p>
                  </p:txBody>
                </p:sp>
              </mc:Fallback>
            </mc:AlternateContent>
            <p:sp>
              <p:nvSpPr>
                <p:cNvPr id="5" name="文字方塊 4">
                  <a:extLst>
                    <a:ext uri="{FF2B5EF4-FFF2-40B4-BE49-F238E27FC236}">
                      <a16:creationId xmlns:a16="http://schemas.microsoft.com/office/drawing/2014/main" id="{1449B33D-4E3A-A4AC-8B84-C0CED9D22403}"/>
                    </a:ext>
                  </a:extLst>
                </p:cNvPr>
                <p:cNvSpPr txBox="1"/>
                <p:nvPr/>
              </p:nvSpPr>
              <p:spPr>
                <a:xfrm>
                  <a:off x="7287295" y="6348436"/>
                  <a:ext cx="2088507" cy="400110"/>
                </a:xfrm>
                <a:prstGeom prst="rect">
                  <a:avLst/>
                </a:prstGeom>
                <a:noFill/>
              </p:spPr>
              <p:txBody>
                <a:bodyPr wrap="square" rtlCol="0">
                  <a:spAutoFit/>
                </a:bodyPr>
                <a:lstStyle/>
                <a:p>
                  <a:r>
                    <a:rPr lang="en-US" sz="2000" dirty="0" err="1"/>
                    <a:t>arxiv</a:t>
                  </a:r>
                  <a:r>
                    <a:rPr lang="en-US" sz="2000" dirty="0"/>
                    <a:t>: 2412.08537</a:t>
                  </a:r>
                </a:p>
              </p:txBody>
            </p:sp>
          </p:gr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76FCABFD-86B9-0AB9-872A-AA65B0F359D4}"/>
                      </a:ext>
                    </a:extLst>
                  </p:cNvPr>
                  <p:cNvSpPr txBox="1"/>
                  <p:nvPr/>
                </p:nvSpPr>
                <p:spPr>
                  <a:xfrm>
                    <a:off x="7919488" y="52400"/>
                    <a:ext cx="2042484" cy="4022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𝐹</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𝜙</m:t>
                              </m:r>
                            </m:sub>
                          </m:sSub>
                          <m:r>
                            <a:rPr lang="en-US" sz="2400" b="0" i="1" smtClean="0">
                              <a:latin typeface="Cambria Math" panose="02040503050406030204" pitchFamily="18" charset="0"/>
                              <a:ea typeface="Cambria Math" panose="02040503050406030204" pitchFamily="18" charset="0"/>
                            </a:rPr>
                            <m:t>=1.1</m:t>
                          </m:r>
                        </m:oMath>
                      </m:oMathPara>
                    </a14:m>
                    <a:endParaRPr lang="en-US" sz="2400" dirty="0"/>
                  </a:p>
                </p:txBody>
              </p:sp>
            </mc:Choice>
            <mc:Fallback xmlns="">
              <p:sp>
                <p:nvSpPr>
                  <p:cNvPr id="14" name="文字方塊 13">
                    <a:extLst>
                      <a:ext uri="{FF2B5EF4-FFF2-40B4-BE49-F238E27FC236}">
                        <a16:creationId xmlns:a16="http://schemas.microsoft.com/office/drawing/2014/main" id="{76FCABFD-86B9-0AB9-872A-AA65B0F359D4}"/>
                      </a:ext>
                    </a:extLst>
                  </p:cNvPr>
                  <p:cNvSpPr txBox="1">
                    <a:spLocks noRot="1" noChangeAspect="1" noMove="1" noResize="1" noEditPoints="1" noAdjustHandles="1" noChangeArrowheads="1" noChangeShapeType="1" noTextEdit="1"/>
                  </p:cNvSpPr>
                  <p:nvPr/>
                </p:nvSpPr>
                <p:spPr>
                  <a:xfrm>
                    <a:off x="7919488" y="52400"/>
                    <a:ext cx="2042484" cy="402226"/>
                  </a:xfrm>
                  <a:prstGeom prst="rect">
                    <a:avLst/>
                  </a:prstGeom>
                  <a:blipFill>
                    <a:blip r:embed="rId8"/>
                    <a:stretch>
                      <a:fillRect b="-25758"/>
                    </a:stretch>
                  </a:blipFill>
                </p:spPr>
                <p:txBody>
                  <a:bodyPr/>
                  <a:lstStyle/>
                  <a:p>
                    <a:r>
                      <a:rPr lang="en-US">
                        <a:noFill/>
                      </a:rPr>
                      <a:t> </a:t>
                    </a:r>
                  </a:p>
                </p:txBody>
              </p:sp>
            </mc:Fallback>
          </mc:AlternateContent>
        </p:grpSp>
        <p:pic>
          <p:nvPicPr>
            <p:cNvPr id="20" name="圖片 19">
              <a:extLst>
                <a:ext uri="{FF2B5EF4-FFF2-40B4-BE49-F238E27FC236}">
                  <a16:creationId xmlns:a16="http://schemas.microsoft.com/office/drawing/2014/main" id="{13EAF511-8FCE-8F32-05F0-317DE5CAD627}"/>
                </a:ext>
              </a:extLst>
            </p:cNvPr>
            <p:cNvPicPr>
              <a:picLocks noChangeAspect="1"/>
            </p:cNvPicPr>
            <p:nvPr/>
          </p:nvPicPr>
          <p:blipFill>
            <a:blip r:embed="rId9"/>
            <a:stretch>
              <a:fillRect/>
            </a:stretch>
          </p:blipFill>
          <p:spPr>
            <a:xfrm>
              <a:off x="2827327" y="935050"/>
              <a:ext cx="4607119" cy="428569"/>
            </a:xfrm>
            <a:prstGeom prst="rect">
              <a:avLst/>
            </a:prstGeom>
          </p:spPr>
        </p:pic>
      </p:grpSp>
      <p:grpSp>
        <p:nvGrpSpPr>
          <p:cNvPr id="48" name="群組 47">
            <a:extLst>
              <a:ext uri="{FF2B5EF4-FFF2-40B4-BE49-F238E27FC236}">
                <a16:creationId xmlns:a16="http://schemas.microsoft.com/office/drawing/2014/main" id="{CB8FAAD6-0DF6-01AF-3F70-ABBFDAAD806B}"/>
              </a:ext>
            </a:extLst>
          </p:cNvPr>
          <p:cNvGrpSpPr/>
          <p:nvPr/>
        </p:nvGrpSpPr>
        <p:grpSpPr>
          <a:xfrm>
            <a:off x="288736" y="603554"/>
            <a:ext cx="11048849" cy="4401740"/>
            <a:chOff x="288736" y="603554"/>
            <a:chExt cx="11048849" cy="4401740"/>
          </a:xfrm>
        </p:grpSpPr>
        <p:grpSp>
          <p:nvGrpSpPr>
            <p:cNvPr id="35" name="群組 34">
              <a:extLst>
                <a:ext uri="{FF2B5EF4-FFF2-40B4-BE49-F238E27FC236}">
                  <a16:creationId xmlns:a16="http://schemas.microsoft.com/office/drawing/2014/main" id="{6B3A484A-AC86-43BA-9586-18A26CF6136F}"/>
                </a:ext>
              </a:extLst>
            </p:cNvPr>
            <p:cNvGrpSpPr/>
            <p:nvPr/>
          </p:nvGrpSpPr>
          <p:grpSpPr>
            <a:xfrm>
              <a:off x="7328943" y="603554"/>
              <a:ext cx="4008642" cy="1045461"/>
              <a:chOff x="2183142" y="413486"/>
              <a:chExt cx="4809492" cy="1370870"/>
            </a:xfrm>
          </p:grpSpPr>
          <p:sp>
            <p:nvSpPr>
              <p:cNvPr id="21" name="矩形 20">
                <a:extLst>
                  <a:ext uri="{FF2B5EF4-FFF2-40B4-BE49-F238E27FC236}">
                    <a16:creationId xmlns:a16="http://schemas.microsoft.com/office/drawing/2014/main" id="{7DFF4FDC-33F9-D3F9-4D18-FA67AB35B7D5}"/>
                  </a:ext>
                </a:extLst>
              </p:cNvPr>
              <p:cNvSpPr/>
              <p:nvPr/>
            </p:nvSpPr>
            <p:spPr>
              <a:xfrm>
                <a:off x="2183142" y="413486"/>
                <a:ext cx="4809492" cy="137087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圖片 33">
                <a:extLst>
                  <a:ext uri="{FF2B5EF4-FFF2-40B4-BE49-F238E27FC236}">
                    <a16:creationId xmlns:a16="http://schemas.microsoft.com/office/drawing/2014/main" id="{8134481B-B598-79EE-14F2-10282EF12BE7}"/>
                  </a:ext>
                </a:extLst>
              </p:cNvPr>
              <p:cNvPicPr>
                <a:picLocks noChangeAspect="1"/>
              </p:cNvPicPr>
              <p:nvPr/>
            </p:nvPicPr>
            <p:blipFill>
              <a:blip r:embed="rId10"/>
              <a:stretch>
                <a:fillRect/>
              </a:stretch>
            </p:blipFill>
            <p:spPr>
              <a:xfrm>
                <a:off x="2313347" y="637665"/>
                <a:ext cx="4498727" cy="943107"/>
              </a:xfrm>
              <a:prstGeom prst="rect">
                <a:avLst/>
              </a:prstGeom>
            </p:spPr>
          </p:pic>
        </p:grpSp>
        <p:grpSp>
          <p:nvGrpSpPr>
            <p:cNvPr id="39" name="群組 38">
              <a:extLst>
                <a:ext uri="{FF2B5EF4-FFF2-40B4-BE49-F238E27FC236}">
                  <a16:creationId xmlns:a16="http://schemas.microsoft.com/office/drawing/2014/main" id="{8692FFF5-10D1-A59B-A771-536F14055B03}"/>
                </a:ext>
              </a:extLst>
            </p:cNvPr>
            <p:cNvGrpSpPr/>
            <p:nvPr/>
          </p:nvGrpSpPr>
          <p:grpSpPr>
            <a:xfrm>
              <a:off x="288736" y="2906076"/>
              <a:ext cx="5316722" cy="943107"/>
              <a:chOff x="0" y="2443163"/>
              <a:chExt cx="6829425" cy="1058377"/>
            </a:xfrm>
          </p:grpSpPr>
          <p:sp>
            <p:nvSpPr>
              <p:cNvPr id="38" name="矩形 37">
                <a:extLst>
                  <a:ext uri="{FF2B5EF4-FFF2-40B4-BE49-F238E27FC236}">
                    <a16:creationId xmlns:a16="http://schemas.microsoft.com/office/drawing/2014/main" id="{1D146295-8BD4-3572-5AEC-E01FCB3E2907}"/>
                  </a:ext>
                </a:extLst>
              </p:cNvPr>
              <p:cNvSpPr/>
              <p:nvPr/>
            </p:nvSpPr>
            <p:spPr>
              <a:xfrm>
                <a:off x="0" y="2443163"/>
                <a:ext cx="6829425" cy="105837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圖片 36">
                <a:extLst>
                  <a:ext uri="{FF2B5EF4-FFF2-40B4-BE49-F238E27FC236}">
                    <a16:creationId xmlns:a16="http://schemas.microsoft.com/office/drawing/2014/main" id="{9CB7735D-D3C2-A450-2DAF-3A2A8B1D1100}"/>
                  </a:ext>
                </a:extLst>
              </p:cNvPr>
              <p:cNvPicPr>
                <a:picLocks noChangeAspect="1"/>
              </p:cNvPicPr>
              <p:nvPr/>
            </p:nvPicPr>
            <p:blipFill>
              <a:blip r:embed="rId11"/>
              <a:stretch>
                <a:fillRect/>
              </a:stretch>
            </p:blipFill>
            <p:spPr>
              <a:xfrm>
                <a:off x="248992" y="2593512"/>
                <a:ext cx="6406457" cy="779164"/>
              </a:xfrm>
              <a:prstGeom prst="rect">
                <a:avLst/>
              </a:prstGeom>
            </p:spPr>
          </p:pic>
        </p:grpSp>
        <p:cxnSp>
          <p:nvCxnSpPr>
            <p:cNvPr id="45" name="直線單箭頭接點 44">
              <a:extLst>
                <a:ext uri="{FF2B5EF4-FFF2-40B4-BE49-F238E27FC236}">
                  <a16:creationId xmlns:a16="http://schemas.microsoft.com/office/drawing/2014/main" id="{254F6CE4-0E30-654F-BC67-704460ECDE3F}"/>
                </a:ext>
              </a:extLst>
            </p:cNvPr>
            <p:cNvCxnSpPr/>
            <p:nvPr/>
          </p:nvCxnSpPr>
          <p:spPr>
            <a:xfrm flipH="1" flipV="1">
              <a:off x="4206240" y="3890665"/>
              <a:ext cx="1146026" cy="1114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a:extLst>
                <a:ext uri="{FF2B5EF4-FFF2-40B4-BE49-F238E27FC236}">
                  <a16:creationId xmlns:a16="http://schemas.microsoft.com/office/drawing/2014/main" id="{1B1119B8-3394-2B62-C5FD-19765334C7A5}"/>
                </a:ext>
              </a:extLst>
            </p:cNvPr>
            <p:cNvCxnSpPr/>
            <p:nvPr/>
          </p:nvCxnSpPr>
          <p:spPr>
            <a:xfrm flipV="1">
              <a:off x="8926883" y="1737577"/>
              <a:ext cx="131392" cy="830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群組 28">
            <a:extLst>
              <a:ext uri="{FF2B5EF4-FFF2-40B4-BE49-F238E27FC236}">
                <a16:creationId xmlns:a16="http://schemas.microsoft.com/office/drawing/2014/main" id="{687DE14A-9768-A4A6-57CF-6742C9756B24}"/>
              </a:ext>
            </a:extLst>
          </p:cNvPr>
          <p:cNvGrpSpPr/>
          <p:nvPr/>
        </p:nvGrpSpPr>
        <p:grpSpPr>
          <a:xfrm>
            <a:off x="1672302" y="752"/>
            <a:ext cx="9816846" cy="6867457"/>
            <a:chOff x="1383983" y="0"/>
            <a:chExt cx="9747107" cy="6858000"/>
          </a:xfrm>
        </p:grpSpPr>
        <p:pic>
          <p:nvPicPr>
            <p:cNvPr id="30" name="Picture 2">
              <a:extLst>
                <a:ext uri="{FF2B5EF4-FFF2-40B4-BE49-F238E27FC236}">
                  <a16:creationId xmlns:a16="http://schemas.microsoft.com/office/drawing/2014/main" id="{185629C2-101C-6A59-320E-F18D082591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3983" y="0"/>
              <a:ext cx="9710737"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C131A9B0-9F41-C03B-5895-6B4E2EC9C57B}"/>
                    </a:ext>
                  </a:extLst>
                </p:cNvPr>
                <p:cNvSpPr txBox="1"/>
                <p:nvPr/>
              </p:nvSpPr>
              <p:spPr>
                <a:xfrm>
                  <a:off x="6640270" y="101937"/>
                  <a:ext cx="3260188" cy="369332"/>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𝜈</m:t>
                          </m:r>
                        </m:e>
                        <m:sub>
                          <m:r>
                            <a:rPr lang="en-US" sz="2400" b="0" i="1" smtClean="0">
                              <a:latin typeface="Cambria Math" panose="02040503050406030204" pitchFamily="18" charset="0"/>
                            </a:rPr>
                            <m:t>𝑒</m:t>
                          </m:r>
                        </m:sub>
                      </m:sSub>
                    </m:oMath>
                  </a14:m>
                  <a:r>
                    <a:rPr lang="en-US" sz="2400" dirty="0"/>
                    <a:t> flux with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𝜈</m:t>
                          </m:r>
                        </m:sub>
                      </m:sSub>
                      <m:r>
                        <a:rPr lang="en-US" sz="2400" b="0" i="1" smtClean="0">
                          <a:latin typeface="Cambria Math" panose="02040503050406030204" pitchFamily="18" charset="0"/>
                        </a:rPr>
                        <m:t>=6.6</m:t>
                      </m:r>
                    </m:oMath>
                  </a14:m>
                  <a:r>
                    <a:rPr lang="en-US" sz="2400" dirty="0"/>
                    <a:t> MeV</a:t>
                  </a:r>
                  <a:endParaRPr lang="en-US" dirty="0"/>
                </a:p>
              </p:txBody>
            </p:sp>
          </mc:Choice>
          <mc:Fallback xmlns="">
            <p:sp>
              <p:nvSpPr>
                <p:cNvPr id="5" name="文字方塊 4">
                  <a:extLst>
                    <a:ext uri="{FF2B5EF4-FFF2-40B4-BE49-F238E27FC236}">
                      <a16:creationId xmlns:a16="http://schemas.microsoft.com/office/drawing/2014/main" id="{D262F6A2-2E2A-8F6E-AE74-619802C29DC5}"/>
                    </a:ext>
                  </a:extLst>
                </p:cNvPr>
                <p:cNvSpPr txBox="1">
                  <a:spLocks noRot="1" noChangeAspect="1" noMove="1" noResize="1" noEditPoints="1" noAdjustHandles="1" noChangeArrowheads="1" noChangeShapeType="1" noTextEdit="1"/>
                </p:cNvSpPr>
                <p:nvPr/>
              </p:nvSpPr>
              <p:spPr>
                <a:xfrm>
                  <a:off x="6640270" y="101937"/>
                  <a:ext cx="3260188" cy="369332"/>
                </a:xfrm>
                <a:prstGeom prst="rect">
                  <a:avLst/>
                </a:prstGeom>
                <a:blipFill>
                  <a:blip r:embed="rId13"/>
                  <a:stretch>
                    <a:fillRect l="-2430" t="-26667" r="-4486" b="-50000"/>
                  </a:stretch>
                </a:blipFill>
              </p:spPr>
              <p:txBody>
                <a:bodyPr/>
                <a:lstStyle/>
                <a:p>
                  <a:r>
                    <a:rPr lang="en-US">
                      <a:noFill/>
                    </a:rPr>
                    <a:t> </a:t>
                  </a:r>
                </a:p>
              </p:txBody>
            </p:sp>
          </mc:Fallback>
        </mc:AlternateContent>
        <p:sp>
          <p:nvSpPr>
            <p:cNvPr id="32" name="文字方塊 31">
              <a:extLst>
                <a:ext uri="{FF2B5EF4-FFF2-40B4-BE49-F238E27FC236}">
                  <a16:creationId xmlns:a16="http://schemas.microsoft.com/office/drawing/2014/main" id="{5498E4B4-3960-6C61-A966-FBC8711FC9F3}"/>
                </a:ext>
              </a:extLst>
            </p:cNvPr>
            <p:cNvSpPr txBox="1"/>
            <p:nvPr/>
          </p:nvSpPr>
          <p:spPr>
            <a:xfrm>
              <a:off x="9042583" y="5000728"/>
              <a:ext cx="2088507" cy="400110"/>
            </a:xfrm>
            <a:prstGeom prst="rect">
              <a:avLst/>
            </a:prstGeom>
            <a:noFill/>
          </p:spPr>
          <p:txBody>
            <a:bodyPr wrap="square" rtlCol="0">
              <a:spAutoFit/>
            </a:bodyPr>
            <a:lstStyle/>
            <a:p>
              <a:r>
                <a:rPr lang="en-US" sz="2000" dirty="0" err="1"/>
                <a:t>arxiv</a:t>
              </a:r>
              <a:r>
                <a:rPr lang="en-US" sz="2000" dirty="0"/>
                <a:t>: 2412.08537</a:t>
              </a:r>
            </a:p>
          </p:txBody>
        </p:sp>
      </p:grpSp>
    </p:spTree>
    <p:extLst>
      <p:ext uri="{BB962C8B-B14F-4D97-AF65-F5344CB8AC3E}">
        <p14:creationId xmlns:p14="http://schemas.microsoft.com/office/powerpoint/2010/main" val="13459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a:extLst>
                  <a:ext uri="{FF2B5EF4-FFF2-40B4-BE49-F238E27FC236}">
                    <a16:creationId xmlns:a16="http://schemas.microsoft.com/office/drawing/2014/main" id="{79943BDB-E3B5-DA93-A10F-C01A03825810}"/>
                  </a:ext>
                </a:extLst>
              </p:cNvPr>
              <p:cNvSpPr>
                <a:spLocks noGrp="1"/>
              </p:cNvSpPr>
              <p:nvPr>
                <p:ph idx="1"/>
              </p:nvPr>
            </p:nvSpPr>
            <p:spPr/>
            <p:txBody>
              <a:bodyPr>
                <a:normAutofit/>
              </a:bodyPr>
              <a:lstStyle/>
              <a:p>
                <a:r>
                  <a:rPr lang="en-US" sz="2800" dirty="0"/>
                  <a:t>The AGN are sources of high energy (</a:t>
                </a:r>
                <a14:m>
                  <m:oMath xmlns:m="http://schemas.openxmlformats.org/officeDocument/2006/math">
                    <m:r>
                      <a:rPr lang="en-US" sz="2800" i="1" smtClean="0">
                        <a:latin typeface="Cambria Math" panose="02040503050406030204" pitchFamily="18" charset="0"/>
                        <a:ea typeface="Cambria Math" panose="02040503050406030204" pitchFamily="18" charset="0"/>
                      </a:rPr>
                      <m:t>𝒪</m:t>
                    </m:r>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TeV</m:t>
                    </m:r>
                    <m:r>
                      <a:rPr lang="en-US" sz="2800" b="0" i="1" smtClean="0">
                        <a:latin typeface="Cambria Math" panose="02040503050406030204" pitchFamily="18" charset="0"/>
                        <a:ea typeface="Cambria Math" panose="02040503050406030204" pitchFamily="18" charset="0"/>
                      </a:rPr>
                      <m:t>)</m:t>
                    </m:r>
                  </m:oMath>
                </a14:m>
                <a:r>
                  <a:rPr lang="en-US" sz="2800" dirty="0"/>
                  <a:t>) neutrinos. The neutrinos are generated from the decay of high energy pion. </a:t>
                </a:r>
              </a:p>
            </p:txBody>
          </p:sp>
        </mc:Choice>
        <mc:Fallback xmlns="">
          <p:sp>
            <p:nvSpPr>
              <p:cNvPr id="2" name="內容版面配置區 1">
                <a:extLst>
                  <a:ext uri="{FF2B5EF4-FFF2-40B4-BE49-F238E27FC236}">
                    <a16:creationId xmlns:a16="http://schemas.microsoft.com/office/drawing/2014/main" id="{79943BDB-E3B5-DA93-A10F-C01A03825810}"/>
                  </a:ext>
                </a:extLst>
              </p:cNvPr>
              <p:cNvSpPr>
                <a:spLocks noGrp="1" noRot="1" noChangeAspect="1" noMove="1" noResize="1" noEditPoints="1" noAdjustHandles="1" noChangeArrowheads="1" noChangeShapeType="1" noTextEdit="1"/>
              </p:cNvSpPr>
              <p:nvPr>
                <p:ph idx="1"/>
              </p:nvPr>
            </p:nvSpPr>
            <p:spPr>
              <a:blipFill>
                <a:blip r:embed="rId3"/>
                <a:stretch>
                  <a:fillRect l="-1212" t="-2576"/>
                </a:stretch>
              </a:blipFill>
            </p:spPr>
            <p:txBody>
              <a:bodyPr/>
              <a:lstStyle/>
              <a:p>
                <a:r>
                  <a:rPr lang="en-US">
                    <a:noFill/>
                  </a:rPr>
                  <a:t> </a:t>
                </a:r>
              </a:p>
            </p:txBody>
          </p:sp>
        </mc:Fallback>
      </mc:AlternateContent>
      <p:sp>
        <p:nvSpPr>
          <p:cNvPr id="3" name="投影片編號版面配置區 2">
            <a:extLst>
              <a:ext uri="{FF2B5EF4-FFF2-40B4-BE49-F238E27FC236}">
                <a16:creationId xmlns:a16="http://schemas.microsoft.com/office/drawing/2014/main" id="{11C2E077-28B9-3EA3-4492-C59739F3C7A0}"/>
              </a:ext>
            </a:extLst>
          </p:cNvPr>
          <p:cNvSpPr>
            <a:spLocks noGrp="1"/>
          </p:cNvSpPr>
          <p:nvPr>
            <p:ph type="sldNum" sz="quarter" idx="12"/>
          </p:nvPr>
        </p:nvSpPr>
        <p:spPr/>
        <p:txBody>
          <a:bodyPr/>
          <a:lstStyle/>
          <a:p>
            <a:fld id="{02914E68-4405-479D-916A-E40E677A5E68}" type="slidenum">
              <a:rPr lang="en-US" smtClean="0"/>
              <a:pPr/>
              <a:t>13</a:t>
            </a:fld>
            <a:endParaRPr lang="en-US" dirty="0"/>
          </a:p>
        </p:txBody>
      </p:sp>
      <p:sp>
        <p:nvSpPr>
          <p:cNvPr id="4" name="標題 3">
            <a:extLst>
              <a:ext uri="{FF2B5EF4-FFF2-40B4-BE49-F238E27FC236}">
                <a16:creationId xmlns:a16="http://schemas.microsoft.com/office/drawing/2014/main" id="{17E9B5E0-933E-111B-95B2-D2465863E336}"/>
              </a:ext>
            </a:extLst>
          </p:cNvPr>
          <p:cNvSpPr>
            <a:spLocks noGrp="1"/>
          </p:cNvSpPr>
          <p:nvPr>
            <p:ph type="title"/>
          </p:nvPr>
        </p:nvSpPr>
        <p:spPr/>
        <p:txBody>
          <a:bodyPr>
            <a:normAutofit/>
          </a:bodyPr>
          <a:lstStyle/>
          <a:p>
            <a:r>
              <a:rPr lang="en-US" sz="5400" b="1" dirty="0"/>
              <a:t>AGN</a:t>
            </a:r>
            <a:endParaRPr lang="en-US" sz="5400" dirty="0"/>
          </a:p>
        </p:txBody>
      </p:sp>
      <p:grpSp>
        <p:nvGrpSpPr>
          <p:cNvPr id="8" name="群組 7">
            <a:extLst>
              <a:ext uri="{FF2B5EF4-FFF2-40B4-BE49-F238E27FC236}">
                <a16:creationId xmlns:a16="http://schemas.microsoft.com/office/drawing/2014/main" id="{C972E84E-F474-4A1E-3E45-7C1829250484}"/>
              </a:ext>
            </a:extLst>
          </p:cNvPr>
          <p:cNvGrpSpPr/>
          <p:nvPr/>
        </p:nvGrpSpPr>
        <p:grpSpPr>
          <a:xfrm>
            <a:off x="3108441" y="2735620"/>
            <a:ext cx="6036078" cy="4089290"/>
            <a:chOff x="3117985" y="2735620"/>
            <a:chExt cx="6036078" cy="4089290"/>
          </a:xfrm>
        </p:grpSpPr>
        <p:pic>
          <p:nvPicPr>
            <p:cNvPr id="6" name="圖片 5">
              <a:extLst>
                <a:ext uri="{FF2B5EF4-FFF2-40B4-BE49-F238E27FC236}">
                  <a16:creationId xmlns:a16="http://schemas.microsoft.com/office/drawing/2014/main" id="{4DE313BE-E806-B3B6-EA31-5498BBCB2A22}"/>
                </a:ext>
              </a:extLst>
            </p:cNvPr>
            <p:cNvPicPr>
              <a:picLocks noChangeAspect="1"/>
            </p:cNvPicPr>
            <p:nvPr/>
          </p:nvPicPr>
          <p:blipFill>
            <a:blip r:embed="rId4"/>
            <a:stretch>
              <a:fillRect/>
            </a:stretch>
          </p:blipFill>
          <p:spPr>
            <a:xfrm>
              <a:off x="3117985" y="2735620"/>
              <a:ext cx="5956029" cy="4089290"/>
            </a:xfrm>
            <a:prstGeom prst="rect">
              <a:avLst/>
            </a:prstGeom>
          </p:spPr>
        </p:pic>
        <p:sp>
          <p:nvSpPr>
            <p:cNvPr id="7" name="文字方塊 6">
              <a:extLst>
                <a:ext uri="{FF2B5EF4-FFF2-40B4-BE49-F238E27FC236}">
                  <a16:creationId xmlns:a16="http://schemas.microsoft.com/office/drawing/2014/main" id="{04B037BD-DD15-D289-BA16-442E47212C3E}"/>
                </a:ext>
              </a:extLst>
            </p:cNvPr>
            <p:cNvSpPr txBox="1"/>
            <p:nvPr/>
          </p:nvSpPr>
          <p:spPr>
            <a:xfrm>
              <a:off x="7232496" y="2735620"/>
              <a:ext cx="1921567" cy="369332"/>
            </a:xfrm>
            <a:prstGeom prst="rect">
              <a:avLst/>
            </a:prstGeom>
            <a:noFill/>
          </p:spPr>
          <p:txBody>
            <a:bodyPr wrap="square" rtlCol="0">
              <a:spAutoFit/>
            </a:bodyPr>
            <a:lstStyle/>
            <a:p>
              <a:r>
                <a:rPr lang="en-US" dirty="0"/>
                <a:t>arxiv:2202.03381</a:t>
              </a:r>
            </a:p>
          </p:txBody>
        </p:sp>
      </p:gr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F02A773F-7D13-B36F-A317-53679AA0A3D6}"/>
                  </a:ext>
                </a:extLst>
              </p:cNvPr>
              <p:cNvSpPr txBox="1"/>
              <p:nvPr/>
            </p:nvSpPr>
            <p:spPr>
              <a:xfrm flipH="1">
                <a:off x="3551914" y="824298"/>
                <a:ext cx="5149132" cy="8056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rPr>
                      <m:t>𝑝</m:t>
                    </m:r>
                    <m:r>
                      <a:rPr lang="en-US" sz="2800" i="1" smtClean="0">
                        <a:latin typeface="Cambria Math" panose="02040503050406030204" pitchFamily="18" charset="0"/>
                      </a:rPr>
                      <m:t>+</m:t>
                    </m:r>
                    <m:r>
                      <a:rPr lang="en-US" sz="2800" i="1" smtClean="0">
                        <a:latin typeface="Cambria Math" panose="02040503050406030204" pitchFamily="18" charset="0"/>
                      </a:rPr>
                      <m:t>𝛾</m:t>
                    </m:r>
                  </m:oMath>
                </a14:m>
                <a:r>
                  <a:rPr lang="en-US" sz="2800" dirty="0"/>
                  <a:t> or </a:t>
                </a:r>
                <a14:m>
                  <m:oMath xmlns:m="http://schemas.openxmlformats.org/officeDocument/2006/math">
                    <m:r>
                      <a:rPr lang="en-US" sz="2800" i="1">
                        <a:latin typeface="Cambria Math" panose="02040503050406030204" pitchFamily="18" charset="0"/>
                      </a:rPr>
                      <m:t>𝑝</m:t>
                    </m:r>
                    <m:r>
                      <a:rPr lang="en-US" sz="2800" i="1">
                        <a:latin typeface="Cambria Math" panose="02040503050406030204" pitchFamily="18" charset="0"/>
                      </a:rPr>
                      <m:t>+</m:t>
                    </m:r>
                    <m:r>
                      <a:rPr lang="en-US" sz="2800" i="1">
                        <a:latin typeface="Cambria Math" panose="02040503050406030204" pitchFamily="18" charset="0"/>
                      </a:rPr>
                      <m:t>𝑝</m:t>
                    </m:r>
                  </m:oMath>
                </a14:m>
                <a:r>
                  <a:rPr lang="en-US" sz="2800" dirty="0"/>
                  <a:t> </a:t>
                </a:r>
                <a14:m>
                  <m:oMath xmlns:m="http://schemas.openxmlformats.org/officeDocument/2006/math">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𝜋</m:t>
                        </m:r>
                      </m:e>
                      <m:sup>
                        <m:r>
                          <a:rPr lang="en-US" sz="2800" b="0" i="1" dirty="0" smtClean="0">
                            <a:latin typeface="Cambria Math" panose="02040503050406030204" pitchFamily="18" charset="0"/>
                          </a:rPr>
                          <m:t>±,0</m:t>
                        </m:r>
                      </m:sup>
                    </m:sSup>
                    <m:r>
                      <a:rPr lang="en-US" sz="2800" i="1" dirty="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𝑒</m:t>
                        </m:r>
                      </m:e>
                      <m:sup>
                        <m:r>
                          <a:rPr lang="en-US" sz="2800" b="0" i="1" dirty="0" smtClean="0">
                            <a:latin typeface="Cambria Math" panose="02040503050406030204" pitchFamily="18" charset="0"/>
                          </a:rPr>
                          <m:t>±</m:t>
                        </m:r>
                      </m:sup>
                    </m:sSup>
                    <m:r>
                      <a:rPr lang="en-US" sz="2800" b="0" i="1" dirty="0" smtClean="0">
                        <a:latin typeface="Cambria Math" panose="02040503050406030204" pitchFamily="18" charset="0"/>
                      </a:rPr>
                      <m:t>,</m:t>
                    </m:r>
                    <m:r>
                      <a:rPr lang="en-US" sz="2800" b="0" i="1" dirty="0" smtClean="0">
                        <a:latin typeface="Cambria Math" panose="02040503050406030204" pitchFamily="18" charset="0"/>
                      </a:rPr>
                      <m:t>𝜈</m:t>
                    </m:r>
                    <m:r>
                      <a:rPr lang="en-US" sz="2800" b="0" i="1" dirty="0" smtClean="0">
                        <a:latin typeface="Cambria Math" panose="02040503050406030204" pitchFamily="18" charset="0"/>
                      </a:rPr>
                      <m:t>,</m:t>
                    </m:r>
                    <m:r>
                      <a:rPr lang="en-US" sz="2800" b="0" i="1" dirty="0" smtClean="0">
                        <a:latin typeface="Cambria Math" panose="02040503050406030204" pitchFamily="18" charset="0"/>
                      </a:rPr>
                      <m:t>𝛾</m:t>
                    </m:r>
                  </m:oMath>
                </a14:m>
                <a:endParaRPr lang="en-US" sz="2800" dirty="0"/>
              </a:p>
              <a:p>
                <a:endParaRPr lang="en-US" dirty="0"/>
              </a:p>
            </p:txBody>
          </p:sp>
        </mc:Choice>
        <mc:Fallback xmlns="">
          <p:sp>
            <p:nvSpPr>
              <p:cNvPr id="9" name="文字方塊 8">
                <a:extLst>
                  <a:ext uri="{FF2B5EF4-FFF2-40B4-BE49-F238E27FC236}">
                    <a16:creationId xmlns:a16="http://schemas.microsoft.com/office/drawing/2014/main" id="{F02A773F-7D13-B36F-A317-53679AA0A3D6}"/>
                  </a:ext>
                </a:extLst>
              </p:cNvPr>
              <p:cNvSpPr txBox="1">
                <a:spLocks noRot="1" noChangeAspect="1" noMove="1" noResize="1" noEditPoints="1" noAdjustHandles="1" noChangeArrowheads="1" noChangeShapeType="1" noTextEdit="1"/>
              </p:cNvSpPr>
              <p:nvPr/>
            </p:nvSpPr>
            <p:spPr>
              <a:xfrm flipH="1">
                <a:off x="3551914" y="824298"/>
                <a:ext cx="5149132" cy="805605"/>
              </a:xfrm>
              <a:prstGeom prst="rect">
                <a:avLst/>
              </a:prstGeom>
              <a:blipFill>
                <a:blip r:embed="rId5"/>
                <a:stretch>
                  <a:fillRect t="-6061"/>
                </a:stretch>
              </a:blipFill>
            </p:spPr>
            <p:txBody>
              <a:bodyPr/>
              <a:lstStyle/>
              <a:p>
                <a:r>
                  <a:rPr lang="en-US">
                    <a:noFill/>
                  </a:rPr>
                  <a:t> </a:t>
                </a:r>
              </a:p>
            </p:txBody>
          </p:sp>
        </mc:Fallback>
      </mc:AlternateContent>
    </p:spTree>
    <p:extLst>
      <p:ext uri="{BB962C8B-B14F-4D97-AF65-F5344CB8AC3E}">
        <p14:creationId xmlns:p14="http://schemas.microsoft.com/office/powerpoint/2010/main" val="202046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8405B506-E628-B7B3-18C1-98F386AA2096}"/>
              </a:ext>
            </a:extLst>
          </p:cNvPr>
          <p:cNvPicPr>
            <a:picLocks noGrp="1" noChangeAspect="1"/>
          </p:cNvPicPr>
          <p:nvPr>
            <p:ph idx="1"/>
          </p:nvPr>
        </p:nvPicPr>
        <p:blipFill>
          <a:blip r:embed="rId3"/>
          <a:stretch>
            <a:fillRect/>
          </a:stretch>
        </p:blipFill>
        <p:spPr>
          <a:xfrm>
            <a:off x="1097280" y="1865375"/>
            <a:ext cx="7320418" cy="4490140"/>
          </a:xfrm>
        </p:spPr>
      </p:pic>
      <p:sp>
        <p:nvSpPr>
          <p:cNvPr id="3" name="投影片編號版面配置區 2">
            <a:extLst>
              <a:ext uri="{FF2B5EF4-FFF2-40B4-BE49-F238E27FC236}">
                <a16:creationId xmlns:a16="http://schemas.microsoft.com/office/drawing/2014/main" id="{AA51DA40-27E8-501B-7723-26D6FE9CF9DC}"/>
              </a:ext>
            </a:extLst>
          </p:cNvPr>
          <p:cNvSpPr>
            <a:spLocks noGrp="1"/>
          </p:cNvSpPr>
          <p:nvPr>
            <p:ph type="sldNum" sz="quarter" idx="12"/>
          </p:nvPr>
        </p:nvSpPr>
        <p:spPr/>
        <p:txBody>
          <a:bodyPr/>
          <a:lstStyle/>
          <a:p>
            <a:fld id="{02914E68-4405-479D-916A-E40E677A5E68}" type="slidenum">
              <a:rPr lang="en-US" smtClean="0"/>
              <a:pPr/>
              <a:t>14</a:t>
            </a:fld>
            <a:endParaRPr lang="en-US" dirty="0"/>
          </a:p>
        </p:txBody>
      </p:sp>
      <p:sp>
        <p:nvSpPr>
          <p:cNvPr id="4" name="標題 3">
            <a:extLst>
              <a:ext uri="{FF2B5EF4-FFF2-40B4-BE49-F238E27FC236}">
                <a16:creationId xmlns:a16="http://schemas.microsoft.com/office/drawing/2014/main" id="{B8A96D05-42B0-38FD-89BC-D2DDB531B75B}"/>
              </a:ext>
            </a:extLst>
          </p:cNvPr>
          <p:cNvSpPr>
            <a:spLocks noGrp="1"/>
          </p:cNvSpPr>
          <p:nvPr>
            <p:ph type="title"/>
          </p:nvPr>
        </p:nvSpPr>
        <p:spPr/>
        <p:txBody>
          <a:bodyPr>
            <a:normAutofit/>
          </a:bodyPr>
          <a:lstStyle/>
          <a:p>
            <a:r>
              <a:rPr lang="en-US" sz="5400" b="1" dirty="0"/>
              <a:t>AGN</a:t>
            </a:r>
            <a:endParaRPr lang="en-US" sz="5400" dirty="0"/>
          </a:p>
        </p:txBody>
      </p:sp>
      <p:sp>
        <p:nvSpPr>
          <p:cNvPr id="9" name="文字方塊 8">
            <a:extLst>
              <a:ext uri="{FF2B5EF4-FFF2-40B4-BE49-F238E27FC236}">
                <a16:creationId xmlns:a16="http://schemas.microsoft.com/office/drawing/2014/main" id="{067D8553-C69E-AC23-8F66-36D80FE81B04}"/>
              </a:ext>
            </a:extLst>
          </p:cNvPr>
          <p:cNvSpPr txBox="1"/>
          <p:nvPr/>
        </p:nvSpPr>
        <p:spPr>
          <a:xfrm>
            <a:off x="1097280" y="5837199"/>
            <a:ext cx="2295144" cy="646331"/>
          </a:xfrm>
          <a:prstGeom prst="rect">
            <a:avLst/>
          </a:prstGeom>
          <a:noFill/>
        </p:spPr>
        <p:txBody>
          <a:bodyPr wrap="square" rtlCol="0">
            <a:spAutoFit/>
          </a:bodyPr>
          <a:lstStyle/>
          <a:p>
            <a:r>
              <a:rPr lang="en-US" dirty="0" err="1"/>
              <a:t>IceCube</a:t>
            </a:r>
            <a:r>
              <a:rPr lang="en-US" dirty="0"/>
              <a:t> Collaboration </a:t>
            </a:r>
            <a:r>
              <a:rPr lang="en-US" dirty="0" err="1"/>
              <a:t>arxiv</a:t>
            </a:r>
            <a:r>
              <a:rPr lang="en-US" dirty="0"/>
              <a:t>: 2211.09972</a:t>
            </a:r>
          </a:p>
        </p:txBody>
      </p:sp>
      <p:sp>
        <p:nvSpPr>
          <p:cNvPr id="10" name="文字方塊 9">
            <a:extLst>
              <a:ext uri="{FF2B5EF4-FFF2-40B4-BE49-F238E27FC236}">
                <a16:creationId xmlns:a16="http://schemas.microsoft.com/office/drawing/2014/main" id="{5CBD34AA-0113-B676-5ECC-8EC3BB0DEF8B}"/>
              </a:ext>
            </a:extLst>
          </p:cNvPr>
          <p:cNvSpPr txBox="1"/>
          <p:nvPr/>
        </p:nvSpPr>
        <p:spPr>
          <a:xfrm>
            <a:off x="8345978" y="1865375"/>
            <a:ext cx="3108960" cy="954107"/>
          </a:xfrm>
          <a:prstGeom prst="rect">
            <a:avLst/>
          </a:prstGeom>
          <a:noFill/>
        </p:spPr>
        <p:txBody>
          <a:bodyPr wrap="square" rtlCol="0">
            <a:spAutoFit/>
          </a:bodyPr>
          <a:lstStyle/>
          <a:p>
            <a:r>
              <a:rPr lang="en-US" sz="2800" dirty="0"/>
              <a:t>NGC: 1.5 – 15 TeV</a:t>
            </a:r>
          </a:p>
          <a:p>
            <a:r>
              <a:rPr lang="en-US" sz="2800" dirty="0"/>
              <a:t>TXS: 40 – 4000 TeV</a:t>
            </a:r>
          </a:p>
        </p:txBody>
      </p:sp>
    </p:spTree>
    <p:extLst>
      <p:ext uri="{BB962C8B-B14F-4D97-AF65-F5344CB8AC3E}">
        <p14:creationId xmlns:p14="http://schemas.microsoft.com/office/powerpoint/2010/main" val="280951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0FD40B6-66A7-BC63-CEDC-D4F6F6B526E2}"/>
              </a:ext>
            </a:extLst>
          </p:cNvPr>
          <p:cNvSpPr>
            <a:spLocks noGrp="1"/>
          </p:cNvSpPr>
          <p:nvPr>
            <p:ph idx="1"/>
          </p:nvPr>
        </p:nvSpPr>
        <p:spPr/>
        <p:txBody>
          <a:bodyPr>
            <a:normAutofit/>
          </a:bodyPr>
          <a:lstStyle/>
          <a:p>
            <a:r>
              <a:rPr lang="en-US" sz="2800" dirty="0"/>
              <a:t>To constraint the DM-neutrino scattering, we consider the DM density profile around the SMBH to be the spike-form, and include the DM self annihilation.</a:t>
            </a:r>
          </a:p>
        </p:txBody>
      </p:sp>
      <p:sp>
        <p:nvSpPr>
          <p:cNvPr id="3" name="投影片編號版面配置區 2">
            <a:extLst>
              <a:ext uri="{FF2B5EF4-FFF2-40B4-BE49-F238E27FC236}">
                <a16:creationId xmlns:a16="http://schemas.microsoft.com/office/drawing/2014/main" id="{18845788-4C4E-0371-6D6E-8EAD4F158899}"/>
              </a:ext>
            </a:extLst>
          </p:cNvPr>
          <p:cNvSpPr>
            <a:spLocks noGrp="1"/>
          </p:cNvSpPr>
          <p:nvPr>
            <p:ph type="sldNum" sz="quarter" idx="12"/>
          </p:nvPr>
        </p:nvSpPr>
        <p:spPr/>
        <p:txBody>
          <a:bodyPr/>
          <a:lstStyle/>
          <a:p>
            <a:fld id="{02914E68-4405-479D-916A-E40E677A5E68}" type="slidenum">
              <a:rPr lang="en-US" smtClean="0"/>
              <a:pPr/>
              <a:t>15</a:t>
            </a:fld>
            <a:endParaRPr lang="en-US" dirty="0"/>
          </a:p>
        </p:txBody>
      </p:sp>
      <p:sp>
        <p:nvSpPr>
          <p:cNvPr id="4" name="標題 3">
            <a:extLst>
              <a:ext uri="{FF2B5EF4-FFF2-40B4-BE49-F238E27FC236}">
                <a16:creationId xmlns:a16="http://schemas.microsoft.com/office/drawing/2014/main" id="{B602065B-96AC-08C3-79AC-ABB13DD6508C}"/>
              </a:ext>
            </a:extLst>
          </p:cNvPr>
          <p:cNvSpPr>
            <a:spLocks noGrp="1"/>
          </p:cNvSpPr>
          <p:nvPr>
            <p:ph type="title"/>
          </p:nvPr>
        </p:nvSpPr>
        <p:spPr/>
        <p:txBody>
          <a:bodyPr/>
          <a:lstStyle/>
          <a:p>
            <a:r>
              <a:rPr lang="en-US" sz="5400" b="1" dirty="0"/>
              <a:t>AGN</a:t>
            </a:r>
            <a:endParaRPr lang="en-US" dirty="0"/>
          </a:p>
        </p:txBody>
      </p:sp>
      <p:pic>
        <p:nvPicPr>
          <p:cNvPr id="6" name="圖片 5">
            <a:extLst>
              <a:ext uri="{FF2B5EF4-FFF2-40B4-BE49-F238E27FC236}">
                <a16:creationId xmlns:a16="http://schemas.microsoft.com/office/drawing/2014/main" id="{4DC97276-F3A9-A479-C112-02E79B466297}"/>
              </a:ext>
            </a:extLst>
          </p:cNvPr>
          <p:cNvPicPr>
            <a:picLocks noChangeAspect="1"/>
          </p:cNvPicPr>
          <p:nvPr/>
        </p:nvPicPr>
        <p:blipFill>
          <a:blip r:embed="rId3"/>
          <a:stretch>
            <a:fillRect/>
          </a:stretch>
        </p:blipFill>
        <p:spPr>
          <a:xfrm>
            <a:off x="2944686" y="5693008"/>
            <a:ext cx="3181794" cy="905001"/>
          </a:xfrm>
          <a:prstGeom prst="rect">
            <a:avLst/>
          </a:prstGeom>
        </p:spPr>
      </p:pic>
      <p:pic>
        <p:nvPicPr>
          <p:cNvPr id="8" name="圖片 7">
            <a:extLst>
              <a:ext uri="{FF2B5EF4-FFF2-40B4-BE49-F238E27FC236}">
                <a16:creationId xmlns:a16="http://schemas.microsoft.com/office/drawing/2014/main" id="{C58775F1-A81F-70C6-76FD-BAA8FF69508F}"/>
              </a:ext>
            </a:extLst>
          </p:cNvPr>
          <p:cNvPicPr>
            <a:picLocks noChangeAspect="1"/>
          </p:cNvPicPr>
          <p:nvPr/>
        </p:nvPicPr>
        <p:blipFill>
          <a:blip r:embed="rId4"/>
          <a:stretch>
            <a:fillRect/>
          </a:stretch>
        </p:blipFill>
        <p:spPr>
          <a:xfrm>
            <a:off x="3258094" y="3086131"/>
            <a:ext cx="5887272" cy="2276793"/>
          </a:xfrm>
          <a:prstGeom prst="rect">
            <a:avLst/>
          </a:prstGeom>
        </p:spPr>
      </p:pic>
      <p:pic>
        <p:nvPicPr>
          <p:cNvPr id="10" name="圖片 9">
            <a:extLst>
              <a:ext uri="{FF2B5EF4-FFF2-40B4-BE49-F238E27FC236}">
                <a16:creationId xmlns:a16="http://schemas.microsoft.com/office/drawing/2014/main" id="{7190C8EC-A4CF-52C4-B773-46C6359FA0CA}"/>
              </a:ext>
            </a:extLst>
          </p:cNvPr>
          <p:cNvPicPr>
            <a:picLocks noChangeAspect="1"/>
          </p:cNvPicPr>
          <p:nvPr/>
        </p:nvPicPr>
        <p:blipFill>
          <a:blip r:embed="rId5"/>
          <a:stretch>
            <a:fillRect/>
          </a:stretch>
        </p:blipFill>
        <p:spPr>
          <a:xfrm>
            <a:off x="6777918" y="5693007"/>
            <a:ext cx="2471102" cy="905001"/>
          </a:xfrm>
          <a:prstGeom prst="rect">
            <a:avLst/>
          </a:prstGeom>
        </p:spPr>
      </p:pic>
      <p:cxnSp>
        <p:nvCxnSpPr>
          <p:cNvPr id="12" name="直線接點 11">
            <a:extLst>
              <a:ext uri="{FF2B5EF4-FFF2-40B4-BE49-F238E27FC236}">
                <a16:creationId xmlns:a16="http://schemas.microsoft.com/office/drawing/2014/main" id="{1D260F55-CCB4-967C-F0E9-CA7AAE1CF167}"/>
              </a:ext>
            </a:extLst>
          </p:cNvPr>
          <p:cNvCxnSpPr/>
          <p:nvPr/>
        </p:nvCxnSpPr>
        <p:spPr>
          <a:xfrm flipV="1">
            <a:off x="5385816" y="5495544"/>
            <a:ext cx="0" cy="2418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7245D644-CF75-E74F-FC68-185EF77D8769}"/>
              </a:ext>
            </a:extLst>
          </p:cNvPr>
          <p:cNvCxnSpPr/>
          <p:nvPr/>
        </p:nvCxnSpPr>
        <p:spPr>
          <a:xfrm flipH="1">
            <a:off x="4672584" y="5495544"/>
            <a:ext cx="71323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A052676B-86D0-1FDB-27CF-CB728EF2E604}"/>
              </a:ext>
            </a:extLst>
          </p:cNvPr>
          <p:cNvSpPr txBox="1"/>
          <p:nvPr/>
        </p:nvSpPr>
        <p:spPr>
          <a:xfrm>
            <a:off x="2557133" y="5275681"/>
            <a:ext cx="2192065" cy="461665"/>
          </a:xfrm>
          <a:prstGeom prst="rect">
            <a:avLst/>
          </a:prstGeom>
          <a:noFill/>
        </p:spPr>
        <p:txBody>
          <a:bodyPr wrap="square" rtlCol="0">
            <a:spAutoFit/>
          </a:bodyPr>
          <a:lstStyle/>
          <a:p>
            <a:r>
              <a:rPr lang="en-US" sz="2400" dirty="0"/>
              <a:t>size of the spike</a:t>
            </a:r>
          </a:p>
        </p:txBody>
      </p:sp>
      <p:pic>
        <p:nvPicPr>
          <p:cNvPr id="25" name="圖片 24">
            <a:extLst>
              <a:ext uri="{FF2B5EF4-FFF2-40B4-BE49-F238E27FC236}">
                <a16:creationId xmlns:a16="http://schemas.microsoft.com/office/drawing/2014/main" id="{F04BE6B6-E4DF-881D-59BC-E3DCE9588075}"/>
              </a:ext>
            </a:extLst>
          </p:cNvPr>
          <p:cNvPicPr>
            <a:picLocks noChangeAspect="1"/>
          </p:cNvPicPr>
          <p:nvPr/>
        </p:nvPicPr>
        <p:blipFill>
          <a:blip r:embed="rId6"/>
          <a:stretch>
            <a:fillRect/>
          </a:stretch>
        </p:blipFill>
        <p:spPr>
          <a:xfrm>
            <a:off x="2267275" y="84721"/>
            <a:ext cx="7868910" cy="6431037"/>
          </a:xfrm>
          <a:prstGeom prst="rect">
            <a:avLst/>
          </a:prstGeom>
        </p:spPr>
      </p:pic>
      <p:cxnSp>
        <p:nvCxnSpPr>
          <p:cNvPr id="27" name="直線單箭頭接點 26">
            <a:extLst>
              <a:ext uri="{FF2B5EF4-FFF2-40B4-BE49-F238E27FC236}">
                <a16:creationId xmlns:a16="http://schemas.microsoft.com/office/drawing/2014/main" id="{E6F57EEC-F263-9F89-838F-9B7EC79152A5}"/>
              </a:ext>
            </a:extLst>
          </p:cNvPr>
          <p:cNvCxnSpPr/>
          <p:nvPr/>
        </p:nvCxnSpPr>
        <p:spPr>
          <a:xfrm>
            <a:off x="4452311" y="965471"/>
            <a:ext cx="722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文字方塊 27">
                <a:extLst>
                  <a:ext uri="{FF2B5EF4-FFF2-40B4-BE49-F238E27FC236}">
                    <a16:creationId xmlns:a16="http://schemas.microsoft.com/office/drawing/2014/main" id="{9AB9C7F3-C208-F7C6-98FB-807CC8D25066}"/>
                  </a:ext>
                </a:extLst>
              </p:cNvPr>
              <p:cNvSpPr txBox="1"/>
              <p:nvPr/>
            </p:nvSpPr>
            <p:spPr>
              <a:xfrm>
                <a:off x="5174687" y="792624"/>
                <a:ext cx="4812792" cy="948208"/>
              </a:xfrm>
              <a:prstGeom prst="rect">
                <a:avLst/>
              </a:prstGeom>
              <a:noFill/>
            </p:spPr>
            <p:txBody>
              <a:bodyPr wrap="square" rtlCol="0">
                <a:spAutoFit/>
              </a:bodyPr>
              <a:lstStyle/>
              <a:p>
                <a:r>
                  <a:rPr lang="en-US" dirty="0"/>
                  <a:t>Black solid line:</a:t>
                </a:r>
              </a:p>
              <a:p>
                <a:r>
                  <a:rPr lang="en-US" dirty="0"/>
                  <a:t>no </a:t>
                </a:r>
                <a14:m>
                  <m:oMath xmlns:m="http://schemas.openxmlformats.org/officeDocument/2006/math">
                    <m:r>
                      <a:rPr lang="en-US" b="0" i="1" smtClean="0">
                        <a:latin typeface="Cambria Math" panose="02040503050406030204" pitchFamily="18" charset="0"/>
                      </a:rPr>
                      <m:t>𝜙</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𝜙</m:t>
                        </m:r>
                      </m:e>
                      <m:sup>
                        <m:r>
                          <a:rPr lang="en-US" b="0" i="1" smtClean="0">
                            <a:latin typeface="Cambria Math" panose="02040503050406030204" pitchFamily="18" charset="0"/>
                          </a:rPr>
                          <m:t>∗</m:t>
                        </m:r>
                      </m:sup>
                    </m:sSup>
                  </m:oMath>
                </a14:m>
                <a:r>
                  <a:rPr lang="en-US" dirty="0"/>
                  <a:t> annihilation</a:t>
                </a: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m:rPr>
                              <m:sty m:val="p"/>
                            </m:rPr>
                            <a:rPr lang="en-US" b="0" i="0" smtClean="0">
                              <a:latin typeface="Cambria Math" panose="02040503050406030204" pitchFamily="18" charset="0"/>
                            </a:rPr>
                            <m:t>DM</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m:rPr>
                              <m:sty m:val="p"/>
                            </m:rPr>
                            <a:rPr lang="en-US" b="0" i="0" smtClean="0">
                              <a:latin typeface="Cambria Math" panose="02040503050406030204" pitchFamily="18" charset="0"/>
                            </a:rPr>
                            <m:t>sp</m:t>
                          </m:r>
                        </m:sub>
                      </m:sSub>
                    </m:oMath>
                  </m:oMathPara>
                </a14:m>
                <a:endParaRPr lang="en-US" dirty="0"/>
              </a:p>
            </p:txBody>
          </p:sp>
        </mc:Choice>
        <mc:Fallback>
          <p:sp>
            <p:nvSpPr>
              <p:cNvPr id="28" name="文字方塊 27">
                <a:extLst>
                  <a:ext uri="{FF2B5EF4-FFF2-40B4-BE49-F238E27FC236}">
                    <a16:creationId xmlns:a16="http://schemas.microsoft.com/office/drawing/2014/main" id="{9AB9C7F3-C208-F7C6-98FB-807CC8D25066}"/>
                  </a:ext>
                </a:extLst>
              </p:cNvPr>
              <p:cNvSpPr txBox="1">
                <a:spLocks noRot="1" noChangeAspect="1" noMove="1" noResize="1" noEditPoints="1" noAdjustHandles="1" noChangeArrowheads="1" noChangeShapeType="1" noTextEdit="1"/>
              </p:cNvSpPr>
              <p:nvPr/>
            </p:nvSpPr>
            <p:spPr>
              <a:xfrm>
                <a:off x="5174687" y="792624"/>
                <a:ext cx="4812792" cy="948208"/>
              </a:xfrm>
              <a:prstGeom prst="rect">
                <a:avLst/>
              </a:prstGeom>
              <a:blipFill>
                <a:blip r:embed="rId7"/>
                <a:stretch>
                  <a:fillRect l="-1141" t="-3205" b="-1282"/>
                </a:stretch>
              </a:blipFill>
            </p:spPr>
            <p:txBody>
              <a:bodyPr/>
              <a:lstStyle/>
              <a:p>
                <a:r>
                  <a:rPr lang="en-US">
                    <a:noFill/>
                  </a:rPr>
                  <a:t> </a:t>
                </a:r>
              </a:p>
            </p:txBody>
          </p:sp>
        </mc:Fallback>
      </mc:AlternateContent>
      <p:cxnSp>
        <p:nvCxnSpPr>
          <p:cNvPr id="30" name="直線單箭頭接點 29">
            <a:extLst>
              <a:ext uri="{FF2B5EF4-FFF2-40B4-BE49-F238E27FC236}">
                <a16:creationId xmlns:a16="http://schemas.microsoft.com/office/drawing/2014/main" id="{55707EEF-B87F-FD1C-21AB-C6781BED5F71}"/>
              </a:ext>
            </a:extLst>
          </p:cNvPr>
          <p:cNvCxnSpPr/>
          <p:nvPr/>
        </p:nvCxnSpPr>
        <p:spPr>
          <a:xfrm>
            <a:off x="3336743" y="5316414"/>
            <a:ext cx="2560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F9AE2726-EB7B-3446-954B-4EBFD7C19DFE}"/>
              </a:ext>
            </a:extLst>
          </p:cNvPr>
          <p:cNvCxnSpPr>
            <a:cxnSpLocks/>
          </p:cNvCxnSpPr>
          <p:nvPr/>
        </p:nvCxnSpPr>
        <p:spPr>
          <a:xfrm flipH="1">
            <a:off x="3864047" y="5316414"/>
            <a:ext cx="2560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2" name="文字方塊 31">
                <a:extLst>
                  <a:ext uri="{FF2B5EF4-FFF2-40B4-BE49-F238E27FC236}">
                    <a16:creationId xmlns:a16="http://schemas.microsoft.com/office/drawing/2014/main" id="{1E9764E4-6331-0854-A6FE-913A5F5B8198}"/>
                  </a:ext>
                </a:extLst>
              </p:cNvPr>
              <p:cNvSpPr txBox="1"/>
              <p:nvPr/>
            </p:nvSpPr>
            <p:spPr>
              <a:xfrm>
                <a:off x="3403581" y="4874755"/>
                <a:ext cx="678489" cy="307777"/>
              </a:xfrm>
              <a:prstGeom prst="rect">
                <a:avLst/>
              </a:prstGeom>
              <a:solidFill>
                <a:srgbClr val="00206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4</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𝑅</m:t>
                          </m:r>
                        </m:e>
                        <m:sub>
                          <m:r>
                            <a:rPr lang="en-US" sz="2000" b="0" i="1" smtClean="0">
                              <a:solidFill>
                                <a:schemeClr val="bg1"/>
                              </a:solidFill>
                              <a:latin typeface="Cambria Math" panose="02040503050406030204" pitchFamily="18" charset="0"/>
                            </a:rPr>
                            <m:t>𝑠</m:t>
                          </m:r>
                        </m:sub>
                      </m:sSub>
                    </m:oMath>
                  </m:oMathPara>
                </a14:m>
                <a:endParaRPr lang="en-US" sz="2000" dirty="0">
                  <a:solidFill>
                    <a:schemeClr val="bg1"/>
                  </a:solidFill>
                </a:endParaRPr>
              </a:p>
            </p:txBody>
          </p:sp>
        </mc:Choice>
        <mc:Fallback>
          <p:sp>
            <p:nvSpPr>
              <p:cNvPr id="32" name="文字方塊 31">
                <a:extLst>
                  <a:ext uri="{FF2B5EF4-FFF2-40B4-BE49-F238E27FC236}">
                    <a16:creationId xmlns:a16="http://schemas.microsoft.com/office/drawing/2014/main" id="{1E9764E4-6331-0854-A6FE-913A5F5B8198}"/>
                  </a:ext>
                </a:extLst>
              </p:cNvPr>
              <p:cNvSpPr txBox="1">
                <a:spLocks noRot="1" noChangeAspect="1" noMove="1" noResize="1" noEditPoints="1" noAdjustHandles="1" noChangeArrowheads="1" noChangeShapeType="1" noTextEdit="1"/>
              </p:cNvSpPr>
              <p:nvPr/>
            </p:nvSpPr>
            <p:spPr>
              <a:xfrm>
                <a:off x="3403581" y="4874755"/>
                <a:ext cx="678489" cy="307777"/>
              </a:xfrm>
              <a:prstGeom prst="rect">
                <a:avLst/>
              </a:prstGeom>
              <a:blipFill>
                <a:blip r:embed="rId8"/>
                <a:stretch>
                  <a:fillRect b="-12000"/>
                </a:stretch>
              </a:blipFill>
            </p:spPr>
            <p:txBody>
              <a:bodyPr/>
              <a:lstStyle/>
              <a:p>
                <a:r>
                  <a:rPr lang="en-US">
                    <a:noFill/>
                  </a:rPr>
                  <a:t> </a:t>
                </a:r>
              </a:p>
            </p:txBody>
          </p:sp>
        </mc:Fallback>
      </mc:AlternateContent>
      <p:cxnSp>
        <p:nvCxnSpPr>
          <p:cNvPr id="34" name="直線單箭頭接點 33">
            <a:extLst>
              <a:ext uri="{FF2B5EF4-FFF2-40B4-BE49-F238E27FC236}">
                <a16:creationId xmlns:a16="http://schemas.microsoft.com/office/drawing/2014/main" id="{7F5FEC67-9B92-F7AA-AC33-89974F672200}"/>
              </a:ext>
            </a:extLst>
          </p:cNvPr>
          <p:cNvCxnSpPr/>
          <p:nvPr/>
        </p:nvCxnSpPr>
        <p:spPr>
          <a:xfrm>
            <a:off x="4370015" y="2449802"/>
            <a:ext cx="311055" cy="589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文字方塊 34">
                <a:extLst>
                  <a:ext uri="{FF2B5EF4-FFF2-40B4-BE49-F238E27FC236}">
                    <a16:creationId xmlns:a16="http://schemas.microsoft.com/office/drawing/2014/main" id="{01D629D8-465D-B7CD-CCE5-02874E4997E2}"/>
                  </a:ext>
                </a:extLst>
              </p:cNvPr>
              <p:cNvSpPr txBox="1"/>
              <p:nvPr/>
            </p:nvSpPr>
            <p:spPr>
              <a:xfrm>
                <a:off x="3992063" y="3102616"/>
                <a:ext cx="2633472" cy="671081"/>
              </a:xfrm>
              <a:prstGeom prst="rect">
                <a:avLst/>
              </a:prstGeom>
              <a:noFill/>
            </p:spPr>
            <p:txBody>
              <a:bodyPr wrap="square" rtlCol="0">
                <a:spAutoFit/>
              </a:bodyPr>
              <a:lstStyle/>
              <a:p>
                <a:r>
                  <a:rPr lang="en-US" dirty="0"/>
                  <a:t>The DM density decreases</a:t>
                </a:r>
              </a:p>
              <a:p>
                <a:r>
                  <a:rPr lang="en-US" dirty="0"/>
                  <a:t>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𝜙𝜙</m:t>
                        </m:r>
                      </m:sub>
                    </m:sSub>
                  </m:oMath>
                </a14:m>
                <a:r>
                  <a:rPr lang="en-US" dirty="0"/>
                  <a:t> gets larger </a:t>
                </a:r>
              </a:p>
            </p:txBody>
          </p:sp>
        </mc:Choice>
        <mc:Fallback>
          <p:sp>
            <p:nvSpPr>
              <p:cNvPr id="35" name="文字方塊 34">
                <a:extLst>
                  <a:ext uri="{FF2B5EF4-FFF2-40B4-BE49-F238E27FC236}">
                    <a16:creationId xmlns:a16="http://schemas.microsoft.com/office/drawing/2014/main" id="{01D629D8-465D-B7CD-CCE5-02874E4997E2}"/>
                  </a:ext>
                </a:extLst>
              </p:cNvPr>
              <p:cNvSpPr txBox="1">
                <a:spLocks noRot="1" noChangeAspect="1" noMove="1" noResize="1" noEditPoints="1" noAdjustHandles="1" noChangeArrowheads="1" noChangeShapeType="1" noTextEdit="1"/>
              </p:cNvSpPr>
              <p:nvPr/>
            </p:nvSpPr>
            <p:spPr>
              <a:xfrm>
                <a:off x="3992063" y="3102616"/>
                <a:ext cx="2633472" cy="671081"/>
              </a:xfrm>
              <a:prstGeom prst="rect">
                <a:avLst/>
              </a:prstGeom>
              <a:blipFill>
                <a:blip r:embed="rId9"/>
                <a:stretch>
                  <a:fillRect l="-2083" t="-5455" r="-1852" b="-10909"/>
                </a:stretch>
              </a:blipFill>
            </p:spPr>
            <p:txBody>
              <a:bodyPr/>
              <a:lstStyle/>
              <a:p>
                <a:r>
                  <a:rPr lang="en-US">
                    <a:noFill/>
                  </a:rPr>
                  <a:t> </a:t>
                </a:r>
              </a:p>
            </p:txBody>
          </p:sp>
        </mc:Fallback>
      </mc:AlternateContent>
      <p:cxnSp>
        <p:nvCxnSpPr>
          <p:cNvPr id="37" name="直線單箭頭接點 36">
            <a:extLst>
              <a:ext uri="{FF2B5EF4-FFF2-40B4-BE49-F238E27FC236}">
                <a16:creationId xmlns:a16="http://schemas.microsoft.com/office/drawing/2014/main" id="{42CAAB54-2124-E6CC-CF94-974919C879D9}"/>
              </a:ext>
            </a:extLst>
          </p:cNvPr>
          <p:cNvCxnSpPr/>
          <p:nvPr/>
        </p:nvCxnSpPr>
        <p:spPr>
          <a:xfrm flipV="1">
            <a:off x="8237927" y="4004282"/>
            <a:ext cx="283464" cy="4297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文字方塊 37">
                <a:extLst>
                  <a:ext uri="{FF2B5EF4-FFF2-40B4-BE49-F238E27FC236}">
                    <a16:creationId xmlns:a16="http://schemas.microsoft.com/office/drawing/2014/main" id="{571A7AE9-E351-E57F-BA88-61A19D2C7F3E}"/>
                  </a:ext>
                </a:extLst>
              </p:cNvPr>
              <p:cNvSpPr txBox="1"/>
              <p:nvPr/>
            </p:nvSpPr>
            <p:spPr>
              <a:xfrm>
                <a:off x="7941817" y="3672404"/>
                <a:ext cx="1293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m:rPr>
                              <m:sty m:val="p"/>
                            </m:rPr>
                            <a:rPr lang="en-US" b="0" i="0" smtClean="0">
                              <a:latin typeface="Cambria Math" panose="02040503050406030204" pitchFamily="18" charset="0"/>
                            </a:rPr>
                            <m:t>DM</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m:rPr>
                              <m:sty m:val="p"/>
                            </m:rPr>
                            <a:rPr lang="en-US" b="0" i="0" smtClean="0">
                              <a:latin typeface="Cambria Math" panose="02040503050406030204" pitchFamily="18" charset="0"/>
                            </a:rPr>
                            <m:t>NFW</m:t>
                          </m:r>
                        </m:sub>
                      </m:sSub>
                    </m:oMath>
                  </m:oMathPara>
                </a14:m>
                <a:endParaRPr lang="en-US" dirty="0"/>
              </a:p>
            </p:txBody>
          </p:sp>
        </mc:Choice>
        <mc:Fallback>
          <p:sp>
            <p:nvSpPr>
              <p:cNvPr id="38" name="文字方塊 37">
                <a:extLst>
                  <a:ext uri="{FF2B5EF4-FFF2-40B4-BE49-F238E27FC236}">
                    <a16:creationId xmlns:a16="http://schemas.microsoft.com/office/drawing/2014/main" id="{571A7AE9-E351-E57F-BA88-61A19D2C7F3E}"/>
                  </a:ext>
                </a:extLst>
              </p:cNvPr>
              <p:cNvSpPr txBox="1">
                <a:spLocks noRot="1" noChangeAspect="1" noMove="1" noResize="1" noEditPoints="1" noAdjustHandles="1" noChangeArrowheads="1" noChangeShapeType="1" noTextEdit="1"/>
              </p:cNvSpPr>
              <p:nvPr/>
            </p:nvSpPr>
            <p:spPr>
              <a:xfrm>
                <a:off x="7941817" y="3672404"/>
                <a:ext cx="1293367" cy="276999"/>
              </a:xfrm>
              <a:prstGeom prst="rect">
                <a:avLst/>
              </a:prstGeom>
              <a:blipFill>
                <a:blip r:embed="rId10"/>
                <a:stretch>
                  <a:fillRect l="-4245" r="-472" b="-23913"/>
                </a:stretch>
              </a:blipFill>
            </p:spPr>
            <p:txBody>
              <a:bodyPr/>
              <a:lstStyle/>
              <a:p>
                <a:r>
                  <a:rPr lang="en-US">
                    <a:noFill/>
                  </a:rPr>
                  <a:t> </a:t>
                </a:r>
              </a:p>
            </p:txBody>
          </p:sp>
        </mc:Fallback>
      </mc:AlternateContent>
    </p:spTree>
    <p:extLst>
      <p:ext uri="{BB962C8B-B14F-4D97-AF65-F5344CB8AC3E}">
        <p14:creationId xmlns:p14="http://schemas.microsoft.com/office/powerpoint/2010/main" val="7492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32" grpId="0" animBg="1"/>
      <p:bldP spid="35"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587E13C-2EEE-534B-525B-7CF7A1E298FC}"/>
              </a:ext>
            </a:extLst>
          </p:cNvPr>
          <p:cNvSpPr>
            <a:spLocks noGrp="1"/>
          </p:cNvSpPr>
          <p:nvPr>
            <p:ph idx="1"/>
          </p:nvPr>
        </p:nvSpPr>
        <p:spPr/>
        <p:txBody>
          <a:bodyPr>
            <a:normAutofit/>
          </a:bodyPr>
          <a:lstStyle/>
          <a:p>
            <a:r>
              <a:rPr lang="en-US" sz="2800" dirty="0"/>
              <a:t>For AGNs emitting high-energy neutrinos, we adopt the kinematic region such that the cross section is proportional to neutrino energy:</a:t>
            </a:r>
          </a:p>
        </p:txBody>
      </p:sp>
      <p:sp>
        <p:nvSpPr>
          <p:cNvPr id="3" name="投影片編號版面配置區 2">
            <a:extLst>
              <a:ext uri="{FF2B5EF4-FFF2-40B4-BE49-F238E27FC236}">
                <a16:creationId xmlns:a16="http://schemas.microsoft.com/office/drawing/2014/main" id="{54575EE1-91A7-3028-1B0C-3084B8413A3C}"/>
              </a:ext>
            </a:extLst>
          </p:cNvPr>
          <p:cNvSpPr>
            <a:spLocks noGrp="1"/>
          </p:cNvSpPr>
          <p:nvPr>
            <p:ph type="sldNum" sz="quarter" idx="12"/>
          </p:nvPr>
        </p:nvSpPr>
        <p:spPr/>
        <p:txBody>
          <a:bodyPr/>
          <a:lstStyle/>
          <a:p>
            <a:fld id="{02914E68-4405-479D-916A-E40E677A5E68}" type="slidenum">
              <a:rPr lang="en-US" smtClean="0"/>
              <a:pPr/>
              <a:t>16</a:t>
            </a:fld>
            <a:endParaRPr lang="en-US" dirty="0"/>
          </a:p>
        </p:txBody>
      </p:sp>
      <p:sp>
        <p:nvSpPr>
          <p:cNvPr id="4" name="標題 3">
            <a:extLst>
              <a:ext uri="{FF2B5EF4-FFF2-40B4-BE49-F238E27FC236}">
                <a16:creationId xmlns:a16="http://schemas.microsoft.com/office/drawing/2014/main" id="{E935E74F-FACA-6051-15ED-76A24F579C1D}"/>
              </a:ext>
            </a:extLst>
          </p:cNvPr>
          <p:cNvSpPr>
            <a:spLocks noGrp="1"/>
          </p:cNvSpPr>
          <p:nvPr>
            <p:ph type="title"/>
          </p:nvPr>
        </p:nvSpPr>
        <p:spPr/>
        <p:txBody>
          <a:bodyPr>
            <a:normAutofit/>
          </a:bodyPr>
          <a:lstStyle/>
          <a:p>
            <a:r>
              <a:rPr lang="en-US" sz="5400" b="1" dirty="0"/>
              <a:t>AGN</a:t>
            </a:r>
            <a:endParaRPr lang="en-US" sz="5400" dirty="0"/>
          </a:p>
        </p:txBody>
      </p:sp>
      <p:pic>
        <p:nvPicPr>
          <p:cNvPr id="5" name="圖片 4" descr="一張含有 文字, 筆跡, 字型, 行 的圖片&#10;&#10;AI 產生的內容可能不正確。">
            <a:extLst>
              <a:ext uri="{FF2B5EF4-FFF2-40B4-BE49-F238E27FC236}">
                <a16:creationId xmlns:a16="http://schemas.microsoft.com/office/drawing/2014/main" id="{89E7567E-4277-9FC0-61E4-06A84F0FF3EE}"/>
              </a:ext>
            </a:extLst>
          </p:cNvPr>
          <p:cNvPicPr>
            <a:picLocks noChangeAspect="1"/>
          </p:cNvPicPr>
          <p:nvPr/>
        </p:nvPicPr>
        <p:blipFill>
          <a:blip r:embed="rId3">
            <a:extLst>
              <a:ext uri="{28A0092B-C50C-407E-A947-70E740481C1C}">
                <a14:useLocalDpi xmlns:a14="http://schemas.microsoft.com/office/drawing/2010/main" val="0"/>
              </a:ext>
            </a:extLst>
          </a:blip>
          <a:srcRect t="72687"/>
          <a:stretch>
            <a:fillRect/>
          </a:stretch>
        </p:blipFill>
        <p:spPr>
          <a:xfrm>
            <a:off x="1723678" y="2929749"/>
            <a:ext cx="8744643" cy="927665"/>
          </a:xfrm>
          <a:prstGeom prst="rect">
            <a:avLst/>
          </a:prstGeom>
        </p:spPr>
      </p:pic>
      <p:pic>
        <p:nvPicPr>
          <p:cNvPr id="7" name="圖片 6">
            <a:extLst>
              <a:ext uri="{FF2B5EF4-FFF2-40B4-BE49-F238E27FC236}">
                <a16:creationId xmlns:a16="http://schemas.microsoft.com/office/drawing/2014/main" id="{6CEBA22E-C351-B355-19B5-F506C1843759}"/>
              </a:ext>
            </a:extLst>
          </p:cNvPr>
          <p:cNvPicPr>
            <a:picLocks noChangeAspect="1"/>
          </p:cNvPicPr>
          <p:nvPr/>
        </p:nvPicPr>
        <p:blipFill>
          <a:blip r:embed="rId4"/>
          <a:stretch>
            <a:fillRect/>
          </a:stretch>
        </p:blipFill>
        <p:spPr>
          <a:xfrm>
            <a:off x="3828733" y="3957469"/>
            <a:ext cx="2267266" cy="390580"/>
          </a:xfrm>
          <a:prstGeom prst="rect">
            <a:avLst/>
          </a:prstGeom>
        </p:spPr>
      </p:pic>
      <p:pic>
        <p:nvPicPr>
          <p:cNvPr id="9" name="圖片 8">
            <a:extLst>
              <a:ext uri="{FF2B5EF4-FFF2-40B4-BE49-F238E27FC236}">
                <a16:creationId xmlns:a16="http://schemas.microsoft.com/office/drawing/2014/main" id="{27FF838D-85AF-E152-18D9-09B323958AD1}"/>
              </a:ext>
            </a:extLst>
          </p:cNvPr>
          <p:cNvPicPr>
            <a:picLocks noChangeAspect="1"/>
          </p:cNvPicPr>
          <p:nvPr/>
        </p:nvPicPr>
        <p:blipFill>
          <a:blip r:embed="rId5"/>
          <a:srcRect l="-1737" t="20595" r="1737" b="-988"/>
          <a:stretch>
            <a:fillRect/>
          </a:stretch>
        </p:blipFill>
        <p:spPr>
          <a:xfrm>
            <a:off x="6419936" y="3957469"/>
            <a:ext cx="2105319" cy="390580"/>
          </a:xfrm>
          <a:prstGeom prst="rect">
            <a:avLst/>
          </a:prstGeom>
        </p:spPr>
      </p:pic>
      <p:pic>
        <p:nvPicPr>
          <p:cNvPr id="11" name="圖片 10">
            <a:extLst>
              <a:ext uri="{FF2B5EF4-FFF2-40B4-BE49-F238E27FC236}">
                <a16:creationId xmlns:a16="http://schemas.microsoft.com/office/drawing/2014/main" id="{59383792-B1EB-2E1B-F04F-EB3A1F4DE373}"/>
              </a:ext>
            </a:extLst>
          </p:cNvPr>
          <p:cNvPicPr>
            <a:picLocks noChangeAspect="1"/>
          </p:cNvPicPr>
          <p:nvPr/>
        </p:nvPicPr>
        <p:blipFill>
          <a:blip r:embed="rId6"/>
          <a:stretch>
            <a:fillRect/>
          </a:stretch>
        </p:blipFill>
        <p:spPr>
          <a:xfrm>
            <a:off x="1723678" y="4935514"/>
            <a:ext cx="4077269" cy="933580"/>
          </a:xfrm>
          <a:prstGeom prst="rect">
            <a:avLst/>
          </a:prstGeom>
        </p:spPr>
      </p:pic>
      <p:cxnSp>
        <p:nvCxnSpPr>
          <p:cNvPr id="19" name="直線接點 18">
            <a:extLst>
              <a:ext uri="{FF2B5EF4-FFF2-40B4-BE49-F238E27FC236}">
                <a16:creationId xmlns:a16="http://schemas.microsoft.com/office/drawing/2014/main" id="{9EC128BD-9D64-6B1D-49F7-A5934D00811E}"/>
              </a:ext>
            </a:extLst>
          </p:cNvPr>
          <p:cNvCxnSpPr/>
          <p:nvPr/>
        </p:nvCxnSpPr>
        <p:spPr>
          <a:xfrm>
            <a:off x="4626864" y="5495544"/>
            <a:ext cx="0" cy="5029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E669F88B-1D18-2DC7-D568-1F471BB17F4D}"/>
              </a:ext>
            </a:extLst>
          </p:cNvPr>
          <p:cNvCxnSpPr/>
          <p:nvPr/>
        </p:nvCxnSpPr>
        <p:spPr>
          <a:xfrm>
            <a:off x="4626864" y="5998464"/>
            <a:ext cx="2286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圖片 22">
            <a:extLst>
              <a:ext uri="{FF2B5EF4-FFF2-40B4-BE49-F238E27FC236}">
                <a16:creationId xmlns:a16="http://schemas.microsoft.com/office/drawing/2014/main" id="{59F24B40-A802-878E-80C9-FD28067D79F6}"/>
              </a:ext>
            </a:extLst>
          </p:cNvPr>
          <p:cNvPicPr>
            <a:picLocks noChangeAspect="1"/>
          </p:cNvPicPr>
          <p:nvPr/>
        </p:nvPicPr>
        <p:blipFill>
          <a:blip r:embed="rId7"/>
          <a:stretch>
            <a:fillRect/>
          </a:stretch>
        </p:blipFill>
        <p:spPr>
          <a:xfrm>
            <a:off x="7073978" y="5864627"/>
            <a:ext cx="1877998" cy="322537"/>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54B6EBDC-D0DA-121A-8293-E011F070818E}"/>
                  </a:ext>
                </a:extLst>
              </p:cNvPr>
              <p:cNvSpPr txBox="1"/>
              <p:nvPr/>
            </p:nvSpPr>
            <p:spPr>
              <a:xfrm>
                <a:off x="9596628" y="5518281"/>
                <a:ext cx="13655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NGC</m:t>
                      </m:r>
                      <m:r>
                        <a:rPr lang="en-US" smtClean="0">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𝛾</m:t>
                          </m:r>
                        </m:e>
                      </m:acc>
                      <m:r>
                        <a:rPr lang="en-US" i="1">
                          <a:latin typeface="Cambria Math" panose="02040503050406030204" pitchFamily="18" charset="0"/>
                        </a:rPr>
                        <m:t>=3.2</m:t>
                      </m:r>
                    </m:oMath>
                  </m:oMathPara>
                </a14:m>
                <a:endParaRPr lang="en-US" dirty="0"/>
              </a:p>
            </p:txBody>
          </p:sp>
        </mc:Choice>
        <mc:Fallback xmlns="">
          <p:sp>
            <p:nvSpPr>
              <p:cNvPr id="6" name="文字方塊 5">
                <a:extLst>
                  <a:ext uri="{FF2B5EF4-FFF2-40B4-BE49-F238E27FC236}">
                    <a16:creationId xmlns:a16="http://schemas.microsoft.com/office/drawing/2014/main" id="{54B6EBDC-D0DA-121A-8293-E011F070818E}"/>
                  </a:ext>
                </a:extLst>
              </p:cNvPr>
              <p:cNvSpPr txBox="1">
                <a:spLocks noRot="1" noChangeAspect="1" noMove="1" noResize="1" noEditPoints="1" noAdjustHandles="1" noChangeArrowheads="1" noChangeShapeType="1" noTextEdit="1"/>
              </p:cNvSpPr>
              <p:nvPr/>
            </p:nvSpPr>
            <p:spPr>
              <a:xfrm>
                <a:off x="9596628" y="5518281"/>
                <a:ext cx="1365566" cy="276999"/>
              </a:xfrm>
              <a:prstGeom prst="rect">
                <a:avLst/>
              </a:prstGeom>
              <a:blipFill>
                <a:blip r:embed="rId8"/>
                <a:stretch>
                  <a:fillRect l="-3571" t="-23913" r="-4018"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8982C7C6-9566-685A-5E85-B0B347030A09}"/>
                  </a:ext>
                </a:extLst>
              </p:cNvPr>
              <p:cNvSpPr txBox="1"/>
              <p:nvPr/>
            </p:nvSpPr>
            <p:spPr>
              <a:xfrm>
                <a:off x="9596628" y="5977468"/>
                <a:ext cx="11427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T</m:t>
                      </m:r>
                      <m:r>
                        <m:rPr>
                          <m:sty m:val="p"/>
                        </m:rPr>
                        <a:rPr lang="en-US" b="0" i="0" smtClean="0">
                          <a:latin typeface="Cambria Math" panose="02040503050406030204" pitchFamily="18" charset="0"/>
                        </a:rPr>
                        <m:t>XS</m:t>
                      </m:r>
                      <m:r>
                        <a:rPr lang="en-US" smtClean="0">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𝛾</m:t>
                          </m:r>
                        </m:e>
                      </m:acc>
                      <m:r>
                        <a:rPr lang="en-US" i="1">
                          <a:latin typeface="Cambria Math" panose="02040503050406030204" pitchFamily="18" charset="0"/>
                        </a:rPr>
                        <m:t>=2</m:t>
                      </m:r>
                    </m:oMath>
                  </m:oMathPara>
                </a14:m>
                <a:endParaRPr lang="en-US" dirty="0"/>
              </a:p>
            </p:txBody>
          </p:sp>
        </mc:Choice>
        <mc:Fallback xmlns="">
          <p:sp>
            <p:nvSpPr>
              <p:cNvPr id="8" name="文字方塊 7">
                <a:extLst>
                  <a:ext uri="{FF2B5EF4-FFF2-40B4-BE49-F238E27FC236}">
                    <a16:creationId xmlns:a16="http://schemas.microsoft.com/office/drawing/2014/main" id="{8982C7C6-9566-685A-5E85-B0B347030A09}"/>
                  </a:ext>
                </a:extLst>
              </p:cNvPr>
              <p:cNvSpPr txBox="1">
                <a:spLocks noRot="1" noChangeAspect="1" noMove="1" noResize="1" noEditPoints="1" noAdjustHandles="1" noChangeArrowheads="1" noChangeShapeType="1" noTextEdit="1"/>
              </p:cNvSpPr>
              <p:nvPr/>
            </p:nvSpPr>
            <p:spPr>
              <a:xfrm>
                <a:off x="9596628" y="5977468"/>
                <a:ext cx="1142749" cy="276999"/>
              </a:xfrm>
              <a:prstGeom prst="rect">
                <a:avLst/>
              </a:prstGeom>
              <a:blipFill>
                <a:blip r:embed="rId9"/>
                <a:stretch>
                  <a:fillRect l="-4255" t="-26667" r="-4255" b="-22222"/>
                </a:stretch>
              </a:blipFill>
            </p:spPr>
            <p:txBody>
              <a:bodyPr/>
              <a:lstStyle/>
              <a:p>
                <a:r>
                  <a:rPr lang="en-US">
                    <a:noFill/>
                  </a:rPr>
                  <a:t> </a:t>
                </a:r>
              </a:p>
            </p:txBody>
          </p:sp>
        </mc:Fallback>
      </mc:AlternateContent>
    </p:spTree>
    <p:extLst>
      <p:ext uri="{BB962C8B-B14F-4D97-AF65-F5344CB8AC3E}">
        <p14:creationId xmlns:p14="http://schemas.microsoft.com/office/powerpoint/2010/main" val="419470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8C939323-DB13-E294-913D-CEB4D35DBD30}"/>
              </a:ext>
            </a:extLst>
          </p:cNvPr>
          <p:cNvSpPr>
            <a:spLocks noGrp="1"/>
          </p:cNvSpPr>
          <p:nvPr>
            <p:ph type="sldNum" sz="quarter" idx="12"/>
          </p:nvPr>
        </p:nvSpPr>
        <p:spPr/>
        <p:txBody>
          <a:bodyPr/>
          <a:lstStyle/>
          <a:p>
            <a:fld id="{02914E68-4405-479D-916A-E40E677A5E68}" type="slidenum">
              <a:rPr lang="en-US" smtClean="0"/>
              <a:pPr/>
              <a:t>17</a:t>
            </a:fld>
            <a:endParaRPr lang="en-US" dirty="0"/>
          </a:p>
        </p:txBody>
      </p:sp>
      <p:sp>
        <p:nvSpPr>
          <p:cNvPr id="4" name="標題 3">
            <a:extLst>
              <a:ext uri="{FF2B5EF4-FFF2-40B4-BE49-F238E27FC236}">
                <a16:creationId xmlns:a16="http://schemas.microsoft.com/office/drawing/2014/main" id="{F304EDA0-EA6F-67CE-A957-BECFC7F207AF}"/>
              </a:ext>
            </a:extLst>
          </p:cNvPr>
          <p:cNvSpPr>
            <a:spLocks noGrp="1"/>
          </p:cNvSpPr>
          <p:nvPr>
            <p:ph type="title"/>
          </p:nvPr>
        </p:nvSpPr>
        <p:spPr/>
        <p:txBody>
          <a:bodyPr>
            <a:normAutofit/>
          </a:bodyPr>
          <a:lstStyle/>
          <a:p>
            <a:r>
              <a:rPr lang="en-US" sz="5400" b="1" dirty="0"/>
              <a:t>AGN</a:t>
            </a:r>
            <a:endParaRPr lang="en-US" sz="5400" dirty="0"/>
          </a:p>
        </p:txBody>
      </p:sp>
      <mc:AlternateContent xmlns:mc="http://schemas.openxmlformats.org/markup-compatibility/2006" xmlns:a14="http://schemas.microsoft.com/office/drawing/2010/main">
        <mc:Choice Requires="a14">
          <p:sp>
            <p:nvSpPr>
              <p:cNvPr id="9" name="內容版面配置區 1">
                <a:extLst>
                  <a:ext uri="{FF2B5EF4-FFF2-40B4-BE49-F238E27FC236}">
                    <a16:creationId xmlns:a16="http://schemas.microsoft.com/office/drawing/2014/main" id="{DC938C96-5DE1-1900-9A05-F49FBC03FF85}"/>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To give constraints on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𝜙</m:t>
                        </m:r>
                      </m:sub>
                    </m:sSub>
                  </m:oMath>
                </a14:m>
                <a:r>
                  <a:rPr lang="zh-TW" altLang="en-US" sz="2800" dirty="0"/>
                  <a:t> </a:t>
                </a:r>
                <a:r>
                  <a:rPr lang="en-US" sz="2800" dirty="0"/>
                  <a:t>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0</m:t>
                        </m:r>
                      </m:sub>
                    </m:sSub>
                  </m:oMath>
                </a14:m>
                <a:r>
                  <a:rPr lang="en-US" sz="2800" dirty="0"/>
                  <a:t>, we set a lower limit </a:t>
                </a:r>
                <a14:m>
                  <m:oMath xmlns:m="http://schemas.openxmlformats.org/officeDocument/2006/math">
                    <m:r>
                      <a:rPr lang="en-US" sz="2800" b="0" i="1" smtClean="0">
                        <a:latin typeface="Cambria Math" panose="02040503050406030204" pitchFamily="18" charset="0"/>
                      </a:rPr>
                      <m:t>𝑄</m:t>
                    </m:r>
                  </m:oMath>
                </a14:m>
                <a:r>
                  <a:rPr lang="en-US" sz="2800" dirty="0"/>
                  <a:t> to the ratio of scattered/</a:t>
                </a:r>
                <a:r>
                  <a:rPr lang="en-US" sz="2800" dirty="0" err="1"/>
                  <a:t>unscattered</a:t>
                </a:r>
                <a:r>
                  <a:rPr lang="en-US" sz="2800" dirty="0"/>
                  <a:t> event number </a:t>
                </a:r>
              </a:p>
            </p:txBody>
          </p:sp>
        </mc:Choice>
        <mc:Fallback xmlns="">
          <p:sp>
            <p:nvSpPr>
              <p:cNvPr id="9" name="內容版面配置區 1">
                <a:extLst>
                  <a:ext uri="{FF2B5EF4-FFF2-40B4-BE49-F238E27FC236}">
                    <a16:creationId xmlns:a16="http://schemas.microsoft.com/office/drawing/2014/main" id="{DC938C96-5DE1-1900-9A05-F49FBC03FF85}"/>
                  </a:ext>
                </a:extLst>
              </p:cNvPr>
              <p:cNvSpPr txBox="1">
                <a:spLocks noRot="1" noChangeAspect="1" noMove="1" noResize="1" noEditPoints="1" noAdjustHandles="1" noChangeArrowheads="1" noChangeShapeType="1" noTextEdit="1"/>
              </p:cNvSpPr>
              <p:nvPr/>
            </p:nvSpPr>
            <p:spPr>
              <a:xfrm>
                <a:off x="1097280" y="1845734"/>
                <a:ext cx="10058400" cy="4023360"/>
              </a:xfrm>
              <a:prstGeom prst="rect">
                <a:avLst/>
              </a:prstGeom>
              <a:blipFill>
                <a:blip r:embed="rId3"/>
                <a:stretch>
                  <a:fillRect l="-1212" t="-2273" r="-1091"/>
                </a:stretch>
              </a:blipFill>
            </p:spPr>
            <p:txBody>
              <a:bodyPr/>
              <a:lstStyle/>
              <a:p>
                <a:r>
                  <a:rPr lang="en-US">
                    <a:noFill/>
                  </a:rPr>
                  <a:t> </a:t>
                </a:r>
              </a:p>
            </p:txBody>
          </p:sp>
        </mc:Fallback>
      </mc:AlternateContent>
      <p:pic>
        <p:nvPicPr>
          <p:cNvPr id="13" name="圖片 12">
            <a:extLst>
              <a:ext uri="{FF2B5EF4-FFF2-40B4-BE49-F238E27FC236}">
                <a16:creationId xmlns:a16="http://schemas.microsoft.com/office/drawing/2014/main" id="{9626D3EB-84C5-8B5E-BAEA-2D7A9761C088}"/>
              </a:ext>
            </a:extLst>
          </p:cNvPr>
          <p:cNvPicPr>
            <a:picLocks noChangeAspect="1"/>
          </p:cNvPicPr>
          <p:nvPr/>
        </p:nvPicPr>
        <p:blipFill>
          <a:blip r:embed="rId4"/>
          <a:stretch>
            <a:fillRect/>
          </a:stretch>
        </p:blipFill>
        <p:spPr>
          <a:xfrm>
            <a:off x="2563043" y="2992274"/>
            <a:ext cx="7065913" cy="1730280"/>
          </a:xfrm>
          <a:prstGeom prst="rect">
            <a:avLst/>
          </a:prstGeom>
        </p:spPr>
      </p:pic>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E6EF080F-502C-B0C2-C324-665A921047D4}"/>
                  </a:ext>
                </a:extLst>
              </p:cNvPr>
              <p:cNvSpPr txBox="1"/>
              <p:nvPr/>
            </p:nvSpPr>
            <p:spPr>
              <a:xfrm>
                <a:off x="813816" y="5202936"/>
                <a:ext cx="4581144" cy="1023229"/>
              </a:xfrm>
              <a:prstGeom prst="rect">
                <a:avLst/>
              </a:prstGeom>
              <a:noFill/>
            </p:spPr>
            <p:txBody>
              <a:bodyPr wrap="square" rtlCol="0">
                <a:spAutoFit/>
              </a:bodyPr>
              <a:lstStyle/>
              <a:p>
                <a:r>
                  <a:rPr lang="en-US" sz="2000" dirty="0"/>
                  <a:t>IceCube observed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79</m:t>
                        </m:r>
                      </m:e>
                      <m:sub>
                        <m:r>
                          <a:rPr lang="en-US" sz="2000" b="0" i="1" smtClean="0">
                            <a:latin typeface="Cambria Math" panose="02040503050406030204" pitchFamily="18" charset="0"/>
                          </a:rPr>
                          <m:t>−20</m:t>
                        </m:r>
                      </m:sub>
                      <m:sup>
                        <m:r>
                          <a:rPr lang="en-US" sz="2000" b="0" i="1" smtClean="0">
                            <a:latin typeface="Cambria Math" panose="02040503050406030204" pitchFamily="18" charset="0"/>
                          </a:rPr>
                          <m:t>+22</m:t>
                        </m:r>
                      </m:sup>
                    </m:sSubSup>
                  </m:oMath>
                </a14:m>
                <a:r>
                  <a:rPr lang="en-US" sz="2000" dirty="0"/>
                  <a:t> events from NGC 1068. 90% C. L. limit requires at least 46 events. So we set Q=0.5.</a:t>
                </a:r>
              </a:p>
            </p:txBody>
          </p:sp>
        </mc:Choice>
        <mc:Fallback xmlns="">
          <p:sp>
            <p:nvSpPr>
              <p:cNvPr id="14" name="文字方塊 13">
                <a:extLst>
                  <a:ext uri="{FF2B5EF4-FFF2-40B4-BE49-F238E27FC236}">
                    <a16:creationId xmlns:a16="http://schemas.microsoft.com/office/drawing/2014/main" id="{E6EF080F-502C-B0C2-C324-665A921047D4}"/>
                  </a:ext>
                </a:extLst>
              </p:cNvPr>
              <p:cNvSpPr txBox="1">
                <a:spLocks noRot="1" noChangeAspect="1" noMove="1" noResize="1" noEditPoints="1" noAdjustHandles="1" noChangeArrowheads="1" noChangeShapeType="1" noTextEdit="1"/>
              </p:cNvSpPr>
              <p:nvPr/>
            </p:nvSpPr>
            <p:spPr>
              <a:xfrm>
                <a:off x="813816" y="5202936"/>
                <a:ext cx="4581144" cy="1023229"/>
              </a:xfrm>
              <a:prstGeom prst="rect">
                <a:avLst/>
              </a:prstGeom>
              <a:blipFill>
                <a:blip r:embed="rId5"/>
                <a:stretch>
                  <a:fillRect l="-1465" t="-2395" r="-1731" b="-9581"/>
                </a:stretch>
              </a:blipFill>
            </p:spPr>
            <p:txBody>
              <a:bodyPr/>
              <a:lstStyle/>
              <a:p>
                <a:r>
                  <a:rPr lang="en-US">
                    <a:noFill/>
                  </a:rPr>
                  <a:t> </a:t>
                </a:r>
              </a:p>
            </p:txBody>
          </p:sp>
        </mc:Fallback>
      </mc:AlternateContent>
      <p:sp>
        <p:nvSpPr>
          <p:cNvPr id="16" name="文字方塊 15">
            <a:extLst>
              <a:ext uri="{FF2B5EF4-FFF2-40B4-BE49-F238E27FC236}">
                <a16:creationId xmlns:a16="http://schemas.microsoft.com/office/drawing/2014/main" id="{CFC6F9BE-189A-B331-3F55-C0549CF84F65}"/>
              </a:ext>
            </a:extLst>
          </p:cNvPr>
          <p:cNvSpPr txBox="1"/>
          <p:nvPr/>
        </p:nvSpPr>
        <p:spPr>
          <a:xfrm>
            <a:off x="6388608" y="5202936"/>
            <a:ext cx="4581144" cy="707886"/>
          </a:xfrm>
          <a:prstGeom prst="rect">
            <a:avLst/>
          </a:prstGeom>
          <a:noFill/>
        </p:spPr>
        <p:txBody>
          <a:bodyPr wrap="square" rtlCol="0">
            <a:spAutoFit/>
          </a:bodyPr>
          <a:lstStyle/>
          <a:p>
            <a:r>
              <a:rPr lang="en-US" sz="2000" dirty="0"/>
              <a:t>2 events for TXS. 90% C. L. limit requires at least 0.1 events. So we set Q=0.05.</a:t>
            </a:r>
          </a:p>
        </p:txBody>
      </p:sp>
      <p:grpSp>
        <p:nvGrpSpPr>
          <p:cNvPr id="20" name="群組 19">
            <a:extLst>
              <a:ext uri="{FF2B5EF4-FFF2-40B4-BE49-F238E27FC236}">
                <a16:creationId xmlns:a16="http://schemas.microsoft.com/office/drawing/2014/main" id="{8F58D6B5-ED4C-2CBC-EE17-6B6C2B1A1FC1}"/>
              </a:ext>
            </a:extLst>
          </p:cNvPr>
          <p:cNvGrpSpPr/>
          <p:nvPr/>
        </p:nvGrpSpPr>
        <p:grpSpPr>
          <a:xfrm>
            <a:off x="6894574" y="2292918"/>
            <a:ext cx="4581144" cy="1015663"/>
            <a:chOff x="6894576" y="2292918"/>
            <a:chExt cx="1501989" cy="1015663"/>
          </a:xfrm>
        </p:grpSpPr>
        <p:cxnSp>
          <p:nvCxnSpPr>
            <p:cNvPr id="18" name="直線單箭頭接點 17">
              <a:extLst>
                <a:ext uri="{FF2B5EF4-FFF2-40B4-BE49-F238E27FC236}">
                  <a16:creationId xmlns:a16="http://schemas.microsoft.com/office/drawing/2014/main" id="{17B17269-8329-0FB7-0B14-2008724B41F1}"/>
                </a:ext>
              </a:extLst>
            </p:cNvPr>
            <p:cNvCxnSpPr>
              <a:cxnSpLocks/>
            </p:cNvCxnSpPr>
            <p:nvPr/>
          </p:nvCxnSpPr>
          <p:spPr>
            <a:xfrm flipV="1">
              <a:off x="6894576" y="2883900"/>
              <a:ext cx="130389" cy="1954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E3A3E666-62B7-1053-582F-7A1107A3BF4C}"/>
                    </a:ext>
                  </a:extLst>
                </p:cNvPr>
                <p:cNvSpPr txBox="1"/>
                <p:nvPr/>
              </p:nvSpPr>
              <p:spPr>
                <a:xfrm>
                  <a:off x="7024965" y="2292918"/>
                  <a:ext cx="1371600" cy="1015663"/>
                </a:xfrm>
                <a:prstGeom prst="rect">
                  <a:avLst/>
                </a:prstGeom>
                <a:noFill/>
              </p:spPr>
              <p:txBody>
                <a:bodyPr wrap="square" rtlCol="0">
                  <a:spAutoFit/>
                </a:bodyPr>
                <a:lstStyle/>
                <a:p>
                  <a:r>
                    <a:rPr lang="en-US" sz="2000" dirty="0"/>
                    <a:t>calculate </a:t>
                  </a:r>
                  <a14:m>
                    <m:oMath xmlns:m="http://schemas.openxmlformats.org/officeDocument/2006/math">
                      <m:r>
                        <a:rPr lang="en-US" sz="2000" b="0" i="1" smtClean="0">
                          <a:latin typeface="Cambria Math" panose="02040503050406030204" pitchFamily="18" charset="0"/>
                        </a:rPr>
                        <m:t>𝜒</m:t>
                      </m:r>
                    </m:oMath>
                  </a14:m>
                  <a:r>
                    <a:rPr lang="en-US" sz="2000" dirty="0"/>
                    <a:t> using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𝜌</m:t>
                          </m:r>
                        </m:e>
                        <m:sub>
                          <m:r>
                            <m:rPr>
                              <m:sty m:val="p"/>
                            </m:rPr>
                            <a:rPr lang="en-US" sz="2000" b="0" i="0" smtClean="0">
                              <a:latin typeface="Cambria Math" panose="02040503050406030204" pitchFamily="18" charset="0"/>
                            </a:rPr>
                            <m:t>DM</m:t>
                          </m:r>
                        </m:sub>
                      </m:sSub>
                    </m:oMath>
                  </a14:m>
                  <a:r>
                    <a:rPr lang="en-US" sz="2000" dirty="0"/>
                    <a:t>, then calculate transmittance from </a:t>
                  </a:r>
                  <a14:m>
                    <m:oMath xmlns:m="http://schemas.openxmlformats.org/officeDocument/2006/math">
                      <m:r>
                        <a:rPr lang="en-US" sz="2000" b="0" i="1" smtClean="0">
                          <a:latin typeface="Cambria Math" panose="02040503050406030204" pitchFamily="18" charset="0"/>
                        </a:rPr>
                        <m:t>𝜈</m:t>
                      </m:r>
                    </m:oMath>
                  </a14:m>
                  <a:r>
                    <a:rPr lang="en-US" sz="2000" dirty="0"/>
                    <a:t>FATE. </a:t>
                  </a:r>
                </a:p>
              </p:txBody>
            </p:sp>
          </mc:Choice>
          <mc:Fallback xmlns="">
            <p:sp>
              <p:nvSpPr>
                <p:cNvPr id="19" name="文字方塊 18">
                  <a:extLst>
                    <a:ext uri="{FF2B5EF4-FFF2-40B4-BE49-F238E27FC236}">
                      <a16:creationId xmlns:a16="http://schemas.microsoft.com/office/drawing/2014/main" id="{E3A3E666-62B7-1053-582F-7A1107A3BF4C}"/>
                    </a:ext>
                  </a:extLst>
                </p:cNvPr>
                <p:cNvSpPr txBox="1">
                  <a:spLocks noRot="1" noChangeAspect="1" noMove="1" noResize="1" noEditPoints="1" noAdjustHandles="1" noChangeArrowheads="1" noChangeShapeType="1" noTextEdit="1"/>
                </p:cNvSpPr>
                <p:nvPr/>
              </p:nvSpPr>
              <p:spPr>
                <a:xfrm>
                  <a:off x="7024965" y="2292918"/>
                  <a:ext cx="1371600" cy="1015663"/>
                </a:xfrm>
                <a:prstGeom prst="rect">
                  <a:avLst/>
                </a:prstGeom>
                <a:blipFill>
                  <a:blip r:embed="rId6"/>
                  <a:stretch>
                    <a:fillRect l="-1458" t="-2994"/>
                  </a:stretch>
                </a:blipFill>
              </p:spPr>
              <p:txBody>
                <a:bodyPr/>
                <a:lstStyle/>
                <a:p>
                  <a:r>
                    <a:rPr lang="en-US">
                      <a:noFill/>
                    </a:rPr>
                    <a:t> </a:t>
                  </a:r>
                </a:p>
              </p:txBody>
            </p:sp>
          </mc:Fallback>
        </mc:AlternateContent>
      </p:grpSp>
      <p:grpSp>
        <p:nvGrpSpPr>
          <p:cNvPr id="10" name="群組 9">
            <a:extLst>
              <a:ext uri="{FF2B5EF4-FFF2-40B4-BE49-F238E27FC236}">
                <a16:creationId xmlns:a16="http://schemas.microsoft.com/office/drawing/2014/main" id="{92B2E067-D001-6073-6C96-2F8625522054}"/>
              </a:ext>
            </a:extLst>
          </p:cNvPr>
          <p:cNvGrpSpPr/>
          <p:nvPr/>
        </p:nvGrpSpPr>
        <p:grpSpPr>
          <a:xfrm>
            <a:off x="2783811" y="-29835"/>
            <a:ext cx="9016912" cy="1635378"/>
            <a:chOff x="2783811" y="-29835"/>
            <a:chExt cx="9016912" cy="1635378"/>
          </a:xfrm>
        </p:grpSpPr>
        <p:grpSp>
          <p:nvGrpSpPr>
            <p:cNvPr id="5" name="群組 4">
              <a:extLst>
                <a:ext uri="{FF2B5EF4-FFF2-40B4-BE49-F238E27FC236}">
                  <a16:creationId xmlns:a16="http://schemas.microsoft.com/office/drawing/2014/main" id="{6644A1DF-0075-AE08-B2C4-F398FCBFFFBF}"/>
                </a:ext>
              </a:extLst>
            </p:cNvPr>
            <p:cNvGrpSpPr/>
            <p:nvPr/>
          </p:nvGrpSpPr>
          <p:grpSpPr>
            <a:xfrm>
              <a:off x="2783811" y="191570"/>
              <a:ext cx="9016912" cy="1413973"/>
              <a:chOff x="1855304" y="5202935"/>
              <a:chExt cx="9016912" cy="1413973"/>
            </a:xfrm>
          </p:grpSpPr>
          <p:sp>
            <p:nvSpPr>
              <p:cNvPr id="2" name="矩形 1">
                <a:extLst>
                  <a:ext uri="{FF2B5EF4-FFF2-40B4-BE49-F238E27FC236}">
                    <a16:creationId xmlns:a16="http://schemas.microsoft.com/office/drawing/2014/main" id="{86C76E37-129E-7A37-EC87-5824118B2B57}"/>
                  </a:ext>
                </a:extLst>
              </p:cNvPr>
              <p:cNvSpPr/>
              <p:nvPr/>
            </p:nvSpPr>
            <p:spPr>
              <a:xfrm>
                <a:off x="1855304" y="5202935"/>
                <a:ext cx="9016912" cy="141397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a:extLst>
                  <a:ext uri="{FF2B5EF4-FFF2-40B4-BE49-F238E27FC236}">
                    <a16:creationId xmlns:a16="http://schemas.microsoft.com/office/drawing/2014/main" id="{3815022F-FB45-F044-90F9-C45B6D90ACF2}"/>
                  </a:ext>
                </a:extLst>
              </p:cNvPr>
              <p:cNvPicPr>
                <a:picLocks noChangeAspect="1"/>
              </p:cNvPicPr>
              <p:nvPr/>
            </p:nvPicPr>
            <p:blipFill>
              <a:blip r:embed="rId7"/>
              <a:stretch>
                <a:fillRect/>
              </a:stretch>
            </p:blipFill>
            <p:spPr>
              <a:xfrm>
                <a:off x="2011006" y="5266030"/>
                <a:ext cx="3134162" cy="1095528"/>
              </a:xfrm>
              <a:prstGeom prst="rect">
                <a:avLst/>
              </a:prstGeom>
            </p:spPr>
          </p:pic>
          <p:pic>
            <p:nvPicPr>
              <p:cNvPr id="8" name="圖片 7">
                <a:extLst>
                  <a:ext uri="{FF2B5EF4-FFF2-40B4-BE49-F238E27FC236}">
                    <a16:creationId xmlns:a16="http://schemas.microsoft.com/office/drawing/2014/main" id="{1924E13F-EF5D-4E4A-2D71-3C8BFE98EB7B}"/>
                  </a:ext>
                </a:extLst>
              </p:cNvPr>
              <p:cNvPicPr>
                <a:picLocks noChangeAspect="1"/>
              </p:cNvPicPr>
              <p:nvPr/>
            </p:nvPicPr>
            <p:blipFill>
              <a:blip r:embed="rId8"/>
              <a:stretch>
                <a:fillRect/>
              </a:stretch>
            </p:blipFill>
            <p:spPr>
              <a:xfrm>
                <a:off x="5532900" y="5259879"/>
                <a:ext cx="5201376" cy="1238423"/>
              </a:xfrm>
              <a:prstGeom prst="rect">
                <a:avLst/>
              </a:prstGeom>
            </p:spPr>
          </p:pic>
        </p:grpSp>
        <p:sp>
          <p:nvSpPr>
            <p:cNvPr id="7" name="文字方塊 6">
              <a:extLst>
                <a:ext uri="{FF2B5EF4-FFF2-40B4-BE49-F238E27FC236}">
                  <a16:creationId xmlns:a16="http://schemas.microsoft.com/office/drawing/2014/main" id="{D917DD83-8A6E-2E51-4CDC-690AF7DD1A76}"/>
                </a:ext>
              </a:extLst>
            </p:cNvPr>
            <p:cNvSpPr txBox="1"/>
            <p:nvPr/>
          </p:nvSpPr>
          <p:spPr>
            <a:xfrm>
              <a:off x="7830497" y="-29835"/>
              <a:ext cx="1231598" cy="461665"/>
            </a:xfrm>
            <a:prstGeom prst="rect">
              <a:avLst/>
            </a:prstGeom>
            <a:noFill/>
          </p:spPr>
          <p:txBody>
            <a:bodyPr wrap="square" rtlCol="0">
              <a:spAutoFit/>
            </a:bodyPr>
            <a:lstStyle/>
            <a:p>
              <a:r>
                <a:rPr lang="en-US" sz="2400" dirty="0"/>
                <a:t>1.4Gpc</a:t>
              </a:r>
            </a:p>
          </p:txBody>
        </p:sp>
      </p:grpSp>
    </p:spTree>
    <p:extLst>
      <p:ext uri="{BB962C8B-B14F-4D97-AF65-F5344CB8AC3E}">
        <p14:creationId xmlns:p14="http://schemas.microsoft.com/office/powerpoint/2010/main" val="36113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6D6BAF31-6A73-3DE5-CD32-41AC50FB4C4E}"/>
              </a:ext>
            </a:extLst>
          </p:cNvPr>
          <p:cNvSpPr>
            <a:spLocks noGrp="1"/>
          </p:cNvSpPr>
          <p:nvPr>
            <p:ph type="sldNum" sz="quarter" idx="12"/>
          </p:nvPr>
        </p:nvSpPr>
        <p:spPr/>
        <p:txBody>
          <a:bodyPr/>
          <a:lstStyle/>
          <a:p>
            <a:fld id="{02914E68-4405-479D-916A-E40E677A5E68}" type="slidenum">
              <a:rPr lang="en-US" smtClean="0"/>
              <a:pPr/>
              <a:t>18</a:t>
            </a:fld>
            <a:endParaRPr lang="en-US" dirty="0"/>
          </a:p>
        </p:txBody>
      </p:sp>
      <p:sp>
        <p:nvSpPr>
          <p:cNvPr id="4" name="標題 3">
            <a:extLst>
              <a:ext uri="{FF2B5EF4-FFF2-40B4-BE49-F238E27FC236}">
                <a16:creationId xmlns:a16="http://schemas.microsoft.com/office/drawing/2014/main" id="{06FFFF7F-6B55-AAB9-8F85-B10FDCD1CC72}"/>
              </a:ext>
            </a:extLst>
          </p:cNvPr>
          <p:cNvSpPr>
            <a:spLocks noGrp="1"/>
          </p:cNvSpPr>
          <p:nvPr>
            <p:ph type="title"/>
          </p:nvPr>
        </p:nvSpPr>
        <p:spPr/>
        <p:txBody>
          <a:bodyPr>
            <a:normAutofit/>
          </a:bodyPr>
          <a:lstStyle/>
          <a:p>
            <a:r>
              <a:rPr lang="en-US" sz="5400" b="1" dirty="0"/>
              <a:t>AGN</a:t>
            </a:r>
            <a:endParaRPr lang="en-US" sz="5400" dirty="0"/>
          </a:p>
        </p:txBody>
      </p:sp>
      <p:pic>
        <p:nvPicPr>
          <p:cNvPr id="1026" name="Picture 2">
            <a:extLst>
              <a:ext uri="{FF2B5EF4-FFF2-40B4-BE49-F238E27FC236}">
                <a16:creationId xmlns:a16="http://schemas.microsoft.com/office/drawing/2014/main" id="{B4F8AC87-5E4C-38CC-E335-36549E6B1B3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698" t="4159" r="7800"/>
          <a:stretch>
            <a:fillRect/>
          </a:stretch>
        </p:blipFill>
        <p:spPr bwMode="auto">
          <a:xfrm>
            <a:off x="2843097" y="1825394"/>
            <a:ext cx="6505806" cy="503260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單箭頭接點 5">
            <a:extLst>
              <a:ext uri="{FF2B5EF4-FFF2-40B4-BE49-F238E27FC236}">
                <a16:creationId xmlns:a16="http://schemas.microsoft.com/office/drawing/2014/main" id="{2DA93CEB-B267-2C0F-A9EF-4EB56A70B1F5}"/>
              </a:ext>
            </a:extLst>
          </p:cNvPr>
          <p:cNvCxnSpPr/>
          <p:nvPr/>
        </p:nvCxnSpPr>
        <p:spPr>
          <a:xfrm>
            <a:off x="8284464" y="4160520"/>
            <a:ext cx="12801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5F1DEA07-CB75-19BB-DFF9-E6A2DF9E997F}"/>
              </a:ext>
            </a:extLst>
          </p:cNvPr>
          <p:cNvSpPr txBox="1"/>
          <p:nvPr/>
        </p:nvSpPr>
        <p:spPr>
          <a:xfrm>
            <a:off x="9637776" y="4003369"/>
            <a:ext cx="2554224" cy="369332"/>
          </a:xfrm>
          <a:prstGeom prst="rect">
            <a:avLst/>
          </a:prstGeom>
          <a:noFill/>
        </p:spPr>
        <p:txBody>
          <a:bodyPr wrap="square" rtlCol="0">
            <a:spAutoFit/>
          </a:bodyPr>
          <a:lstStyle/>
          <a:p>
            <a:r>
              <a:rPr lang="en-US" dirty="0"/>
              <a:t>without  DM annihilation</a:t>
            </a:r>
          </a:p>
        </p:txBody>
      </p:sp>
      <p:cxnSp>
        <p:nvCxnSpPr>
          <p:cNvPr id="11" name="直線接點 10">
            <a:extLst>
              <a:ext uri="{FF2B5EF4-FFF2-40B4-BE49-F238E27FC236}">
                <a16:creationId xmlns:a16="http://schemas.microsoft.com/office/drawing/2014/main" id="{7F90DF90-0097-3C10-6196-B24D723E59C2}"/>
              </a:ext>
            </a:extLst>
          </p:cNvPr>
          <p:cNvCxnSpPr/>
          <p:nvPr/>
        </p:nvCxnSpPr>
        <p:spPr>
          <a:xfrm>
            <a:off x="4645152" y="5312664"/>
            <a:ext cx="0" cy="2926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8A304548-52B3-DBBD-E5E9-14C424FCEF70}"/>
              </a:ext>
            </a:extLst>
          </p:cNvPr>
          <p:cNvCxnSpPr/>
          <p:nvPr/>
        </p:nvCxnSpPr>
        <p:spPr>
          <a:xfrm flipH="1">
            <a:off x="3273552" y="5596128"/>
            <a:ext cx="1371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8C4C6530-B939-A7E8-2695-A5B250BBF078}"/>
                  </a:ext>
                </a:extLst>
              </p:cNvPr>
              <p:cNvSpPr txBox="1"/>
              <p:nvPr/>
            </p:nvSpPr>
            <p:spPr>
              <a:xfrm>
                <a:off x="621794" y="5260587"/>
                <a:ext cx="2651758" cy="67108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𝜙</m:t>
                        </m:r>
                      </m:sub>
                    </m:sSub>
                  </m:oMath>
                </a14:m>
                <a:r>
                  <a:rPr lang="en-US" dirty="0"/>
                  <a:t> light enough, DM annihilation is negligible.</a:t>
                </a:r>
              </a:p>
            </p:txBody>
          </p:sp>
        </mc:Choice>
        <mc:Fallback xmlns="">
          <p:sp>
            <p:nvSpPr>
              <p:cNvPr id="14" name="文字方塊 13">
                <a:extLst>
                  <a:ext uri="{FF2B5EF4-FFF2-40B4-BE49-F238E27FC236}">
                    <a16:creationId xmlns:a16="http://schemas.microsoft.com/office/drawing/2014/main" id="{8C4C6530-B939-A7E8-2695-A5B250BBF078}"/>
                  </a:ext>
                </a:extLst>
              </p:cNvPr>
              <p:cNvSpPr txBox="1">
                <a:spLocks noRot="1" noChangeAspect="1" noMove="1" noResize="1" noEditPoints="1" noAdjustHandles="1" noChangeArrowheads="1" noChangeShapeType="1" noTextEdit="1"/>
              </p:cNvSpPr>
              <p:nvPr/>
            </p:nvSpPr>
            <p:spPr>
              <a:xfrm>
                <a:off x="621794" y="5260587"/>
                <a:ext cx="2651758" cy="671081"/>
              </a:xfrm>
              <a:prstGeom prst="rect">
                <a:avLst/>
              </a:prstGeom>
              <a:blipFill>
                <a:blip r:embed="rId4"/>
                <a:stretch>
                  <a:fillRect l="-1839" t="-4545" b="-13636"/>
                </a:stretch>
              </a:blipFill>
            </p:spPr>
            <p:txBody>
              <a:bodyPr/>
              <a:lstStyle/>
              <a:p>
                <a:r>
                  <a:rPr lang="en-US">
                    <a:noFill/>
                  </a:rPr>
                  <a:t> </a:t>
                </a:r>
              </a:p>
            </p:txBody>
          </p:sp>
        </mc:Fallback>
      </mc:AlternateContent>
      <p:cxnSp>
        <p:nvCxnSpPr>
          <p:cNvPr id="16" name="直線單箭頭接點 15">
            <a:extLst>
              <a:ext uri="{FF2B5EF4-FFF2-40B4-BE49-F238E27FC236}">
                <a16:creationId xmlns:a16="http://schemas.microsoft.com/office/drawing/2014/main" id="{8767DE73-5B13-DD8E-772A-CC75D00969C4}"/>
              </a:ext>
            </a:extLst>
          </p:cNvPr>
          <p:cNvCxnSpPr/>
          <p:nvPr/>
        </p:nvCxnSpPr>
        <p:spPr>
          <a:xfrm flipV="1">
            <a:off x="7900416" y="1527048"/>
            <a:ext cx="0" cy="1691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F18626DF-AA79-BC65-5539-1C063B6A9218}"/>
                  </a:ext>
                </a:extLst>
              </p:cNvPr>
              <p:cNvSpPr txBox="1"/>
              <p:nvPr/>
            </p:nvSpPr>
            <p:spPr>
              <a:xfrm>
                <a:off x="5949696" y="537941"/>
                <a:ext cx="5416295" cy="948080"/>
              </a:xfrm>
              <a:prstGeom prst="rect">
                <a:avLst/>
              </a:prstGeom>
              <a:noFill/>
            </p:spPr>
            <p:txBody>
              <a:bodyPr wrap="square" rtlCol="0">
                <a:spAutoFit/>
              </a:bodyPr>
              <a:lstStyle/>
              <a:p>
                <a:r>
                  <a:rPr lang="en-US" dirty="0"/>
                  <a:t>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𝜙</m:t>
                        </m:r>
                      </m:sub>
                    </m:sSub>
                    <m:r>
                      <a:rPr lang="en-US" b="0" i="1" smtClean="0">
                        <a:latin typeface="Cambria Math" panose="02040503050406030204" pitchFamily="18" charset="0"/>
                        <a:ea typeface="Cambria Math" panose="02040503050406030204" pitchFamily="18" charset="0"/>
                      </a:rPr>
                      <m:t>≳0.1 </m:t>
                    </m:r>
                    <m:r>
                      <m:rPr>
                        <m:sty m:val="p"/>
                      </m:rPr>
                      <a:rPr lang="en-US" b="0" i="0" smtClean="0">
                        <a:latin typeface="Cambria Math" panose="02040503050406030204" pitchFamily="18" charset="0"/>
                        <a:ea typeface="Cambria Math" panose="02040503050406030204" pitchFamily="18" charset="0"/>
                      </a:rPr>
                      <m:t>MeV</m:t>
                    </m:r>
                  </m:oMath>
                </a14:m>
                <a:r>
                  <a:rPr lang="en-US" dirty="0"/>
                  <a:t> , annihilation becomes significant to reduce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m:rPr>
                            <m:sty m:val="p"/>
                          </m:rPr>
                          <a:rPr lang="en-US" b="0" i="0" smtClean="0">
                            <a:latin typeface="Cambria Math" panose="02040503050406030204" pitchFamily="18" charset="0"/>
                          </a:rPr>
                          <m:t>DM</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0</m:t>
                        </m:r>
                      </m:sub>
                    </m:sSub>
                  </m:oMath>
                </a14:m>
                <a:r>
                  <a:rPr lang="en-US" dirty="0"/>
                  <a:t> increases to  compensate the decrease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𝜌</m:t>
                        </m:r>
                      </m:e>
                      <m:sub>
                        <m:r>
                          <m:rPr>
                            <m:sty m:val="p"/>
                          </m:rPr>
                          <a:rPr lang="en-US">
                            <a:latin typeface="Cambria Math" panose="02040503050406030204" pitchFamily="18" charset="0"/>
                          </a:rPr>
                          <m:t>DM</m:t>
                        </m:r>
                      </m:sub>
                    </m:sSub>
                  </m:oMath>
                </a14:m>
                <a:r>
                  <a:rPr lang="en-US" dirty="0"/>
                  <a:t>.</a:t>
                </a:r>
              </a:p>
            </p:txBody>
          </p:sp>
        </mc:Choice>
        <mc:Fallback xmlns="">
          <p:sp>
            <p:nvSpPr>
              <p:cNvPr id="17" name="文字方塊 16">
                <a:extLst>
                  <a:ext uri="{FF2B5EF4-FFF2-40B4-BE49-F238E27FC236}">
                    <a16:creationId xmlns:a16="http://schemas.microsoft.com/office/drawing/2014/main" id="{F18626DF-AA79-BC65-5539-1C063B6A9218}"/>
                  </a:ext>
                </a:extLst>
              </p:cNvPr>
              <p:cNvSpPr txBox="1">
                <a:spLocks noRot="1" noChangeAspect="1" noMove="1" noResize="1" noEditPoints="1" noAdjustHandles="1" noChangeArrowheads="1" noChangeShapeType="1" noTextEdit="1"/>
              </p:cNvSpPr>
              <p:nvPr/>
            </p:nvSpPr>
            <p:spPr>
              <a:xfrm>
                <a:off x="5949696" y="537941"/>
                <a:ext cx="5416295" cy="948080"/>
              </a:xfrm>
              <a:prstGeom prst="rect">
                <a:avLst/>
              </a:prstGeom>
              <a:blipFill>
                <a:blip r:embed="rId5"/>
                <a:stretch>
                  <a:fillRect l="-901" t="-2564" r="-338" b="-8974"/>
                </a:stretch>
              </a:blipFill>
            </p:spPr>
            <p:txBody>
              <a:bodyPr/>
              <a:lstStyle/>
              <a:p>
                <a:r>
                  <a:rPr lang="en-US">
                    <a:noFill/>
                  </a:rPr>
                  <a:t> </a:t>
                </a:r>
              </a:p>
            </p:txBody>
          </p:sp>
        </mc:Fallback>
      </mc:AlternateContent>
      <p:cxnSp>
        <p:nvCxnSpPr>
          <p:cNvPr id="19" name="直線單箭頭接點 18">
            <a:extLst>
              <a:ext uri="{FF2B5EF4-FFF2-40B4-BE49-F238E27FC236}">
                <a16:creationId xmlns:a16="http://schemas.microsoft.com/office/drawing/2014/main" id="{3C2E571E-BE0E-5760-C6CA-3C275DE1AB25}"/>
              </a:ext>
            </a:extLst>
          </p:cNvPr>
          <p:cNvCxnSpPr>
            <a:cxnSpLocks/>
          </p:cNvCxnSpPr>
          <p:nvPr/>
        </p:nvCxnSpPr>
        <p:spPr>
          <a:xfrm flipV="1">
            <a:off x="8714232" y="3310128"/>
            <a:ext cx="634671" cy="192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6BB6579A-2C70-01EA-D8B0-68E44FD15A8B}"/>
                  </a:ext>
                </a:extLst>
              </p:cNvPr>
              <p:cNvSpPr txBox="1"/>
              <p:nvPr/>
            </p:nvSpPr>
            <p:spPr>
              <a:xfrm>
                <a:off x="9348903" y="2926774"/>
                <a:ext cx="2654254" cy="948208"/>
              </a:xfrm>
              <a:prstGeom prst="rect">
                <a:avLst/>
              </a:prstGeom>
              <a:noFill/>
            </p:spPr>
            <p:txBody>
              <a:bodyPr wrap="square" rtlCol="0">
                <a:spAutoFit/>
              </a:bodyPr>
              <a:lstStyle/>
              <a:p>
                <a:r>
                  <a:rPr lang="en-US" dirty="0"/>
                  <a:t>TXS is less sensitive to DM annihilation than NGC, since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𝜈</m:t>
                        </m:r>
                      </m:sub>
                      <m:sup>
                        <m:r>
                          <m:rPr>
                            <m:sty m:val="p"/>
                          </m:rPr>
                          <a:rPr lang="en-US" b="0" i="0" smtClean="0">
                            <a:latin typeface="Cambria Math" panose="02040503050406030204" pitchFamily="18" charset="0"/>
                          </a:rPr>
                          <m:t>TXS</m:t>
                        </m:r>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𝜈</m:t>
                        </m:r>
                      </m:sub>
                      <m:sup>
                        <m:r>
                          <m:rPr>
                            <m:sty m:val="p"/>
                          </m:rPr>
                          <a:rPr lang="en-US" b="0" i="0" smtClean="0">
                            <a:latin typeface="Cambria Math" panose="02040503050406030204" pitchFamily="18" charset="0"/>
                          </a:rPr>
                          <m:t>NGC</m:t>
                        </m:r>
                      </m:sup>
                    </m:sSubSup>
                  </m:oMath>
                </a14:m>
                <a:r>
                  <a:rPr lang="en-US" dirty="0"/>
                  <a:t>.</a:t>
                </a:r>
              </a:p>
            </p:txBody>
          </p:sp>
        </mc:Choice>
        <mc:Fallback xmlns="">
          <p:sp>
            <p:nvSpPr>
              <p:cNvPr id="20" name="文字方塊 19">
                <a:extLst>
                  <a:ext uri="{FF2B5EF4-FFF2-40B4-BE49-F238E27FC236}">
                    <a16:creationId xmlns:a16="http://schemas.microsoft.com/office/drawing/2014/main" id="{6BB6579A-2C70-01EA-D8B0-68E44FD15A8B}"/>
                  </a:ext>
                </a:extLst>
              </p:cNvPr>
              <p:cNvSpPr txBox="1">
                <a:spLocks noRot="1" noChangeAspect="1" noMove="1" noResize="1" noEditPoints="1" noAdjustHandles="1" noChangeArrowheads="1" noChangeShapeType="1" noTextEdit="1"/>
              </p:cNvSpPr>
              <p:nvPr/>
            </p:nvSpPr>
            <p:spPr>
              <a:xfrm>
                <a:off x="9348903" y="2926774"/>
                <a:ext cx="2654254" cy="948208"/>
              </a:xfrm>
              <a:prstGeom prst="rect">
                <a:avLst/>
              </a:prstGeom>
              <a:blipFill>
                <a:blip r:embed="rId6"/>
                <a:stretch>
                  <a:fillRect l="-2069" t="-3205" r="-2069" b="-7051"/>
                </a:stretch>
              </a:blipFill>
            </p:spPr>
            <p:txBody>
              <a:bodyPr/>
              <a:lstStyle/>
              <a:p>
                <a:r>
                  <a:rPr lang="en-US">
                    <a:noFill/>
                  </a:rPr>
                  <a:t> </a:t>
                </a:r>
              </a:p>
            </p:txBody>
          </p:sp>
        </mc:Fallback>
      </mc:AlternateContent>
    </p:spTree>
    <p:extLst>
      <p:ext uri="{BB962C8B-B14F-4D97-AF65-F5344CB8AC3E}">
        <p14:creationId xmlns:p14="http://schemas.microsoft.com/office/powerpoint/2010/main" val="8273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C0600C1F-3638-C773-0C7B-75BD4E21F618}"/>
              </a:ext>
            </a:extLst>
          </p:cNvPr>
          <p:cNvSpPr>
            <a:spLocks noGrp="1"/>
          </p:cNvSpPr>
          <p:nvPr>
            <p:ph type="sldNum" sz="quarter" idx="12"/>
          </p:nvPr>
        </p:nvSpPr>
        <p:spPr/>
        <p:txBody>
          <a:bodyPr/>
          <a:lstStyle/>
          <a:p>
            <a:fld id="{02914E68-4405-479D-916A-E40E677A5E68}" type="slidenum">
              <a:rPr lang="en-US" smtClean="0"/>
              <a:pPr/>
              <a:t>19</a:t>
            </a:fld>
            <a:endParaRPr lang="en-US" dirty="0"/>
          </a:p>
        </p:txBody>
      </p:sp>
      <p:sp>
        <p:nvSpPr>
          <p:cNvPr id="4" name="標題 3">
            <a:extLst>
              <a:ext uri="{FF2B5EF4-FFF2-40B4-BE49-F238E27FC236}">
                <a16:creationId xmlns:a16="http://schemas.microsoft.com/office/drawing/2014/main" id="{01F07B41-1725-60B6-9D1E-BD3D981CB6E7}"/>
              </a:ext>
            </a:extLst>
          </p:cNvPr>
          <p:cNvSpPr>
            <a:spLocks noGrp="1"/>
          </p:cNvSpPr>
          <p:nvPr>
            <p:ph type="title"/>
          </p:nvPr>
        </p:nvSpPr>
        <p:spPr/>
        <p:txBody>
          <a:bodyPr>
            <a:normAutofit/>
          </a:bodyPr>
          <a:lstStyle/>
          <a:p>
            <a:r>
              <a:rPr lang="en-US" sz="5400" b="1" dirty="0"/>
              <a:t>AGN</a:t>
            </a:r>
            <a:endParaRPr lang="en-US" sz="5400" dirty="0"/>
          </a:p>
        </p:txBody>
      </p:sp>
      <p:pic>
        <p:nvPicPr>
          <p:cNvPr id="1026" name="Picture 2">
            <a:extLst>
              <a:ext uri="{FF2B5EF4-FFF2-40B4-BE49-F238E27FC236}">
                <a16:creationId xmlns:a16="http://schemas.microsoft.com/office/drawing/2014/main" id="{733F9CFE-E9F3-4EDE-A270-C70DC51A5D2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335" r="9296"/>
          <a:stretch>
            <a:fillRect/>
          </a:stretch>
        </p:blipFill>
        <p:spPr bwMode="auto">
          <a:xfrm>
            <a:off x="493776" y="1855406"/>
            <a:ext cx="5502744" cy="4499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DA78B4B-3728-E232-4F6D-BD6EEBFDE3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81" r="8752"/>
          <a:stretch>
            <a:fillRect/>
          </a:stretch>
        </p:blipFill>
        <p:spPr bwMode="auto">
          <a:xfrm>
            <a:off x="6195482" y="1855406"/>
            <a:ext cx="5502744" cy="4499674"/>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CC79F137-42CD-39AA-D862-BC4270C5269D}"/>
              </a:ext>
            </a:extLst>
          </p:cNvPr>
          <p:cNvSpPr txBox="1"/>
          <p:nvPr/>
        </p:nvSpPr>
        <p:spPr>
          <a:xfrm>
            <a:off x="2639569" y="1737359"/>
            <a:ext cx="2157984" cy="461665"/>
          </a:xfrm>
          <a:prstGeom prst="rect">
            <a:avLst/>
          </a:prstGeom>
          <a:noFill/>
        </p:spPr>
        <p:txBody>
          <a:bodyPr wrap="square" rtlCol="0">
            <a:spAutoFit/>
          </a:bodyPr>
          <a:lstStyle/>
          <a:p>
            <a:r>
              <a:rPr lang="en-US" sz="2400" dirty="0"/>
              <a:t>NGC 1068</a:t>
            </a:r>
          </a:p>
        </p:txBody>
      </p:sp>
      <p:sp>
        <p:nvSpPr>
          <p:cNvPr id="7" name="文字方塊 6">
            <a:extLst>
              <a:ext uri="{FF2B5EF4-FFF2-40B4-BE49-F238E27FC236}">
                <a16:creationId xmlns:a16="http://schemas.microsoft.com/office/drawing/2014/main" id="{A1AF36F5-A8AE-A446-E43D-12EAA3883EE2}"/>
              </a:ext>
            </a:extLst>
          </p:cNvPr>
          <p:cNvSpPr txBox="1"/>
          <p:nvPr/>
        </p:nvSpPr>
        <p:spPr>
          <a:xfrm>
            <a:off x="8253983" y="1737360"/>
            <a:ext cx="2157984" cy="461665"/>
          </a:xfrm>
          <a:prstGeom prst="rect">
            <a:avLst/>
          </a:prstGeom>
          <a:noFill/>
        </p:spPr>
        <p:txBody>
          <a:bodyPr wrap="square" rtlCol="0">
            <a:spAutoFit/>
          </a:bodyPr>
          <a:lstStyle/>
          <a:p>
            <a:r>
              <a:rPr lang="en-US" sz="2400" dirty="0"/>
              <a:t>TXS 0506+056</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744CB033-F96C-A59A-87DE-C39D098C206D}"/>
                  </a:ext>
                </a:extLst>
              </p:cNvPr>
              <p:cNvSpPr/>
              <p:nvPr/>
            </p:nvSpPr>
            <p:spPr>
              <a:xfrm>
                <a:off x="4683042" y="1103886"/>
                <a:ext cx="2626956"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𝜎</m:t>
                          </m:r>
                        </m:e>
                        <m:sub>
                          <m:r>
                            <a:rPr lang="en-US" b="0" i="1" smtClean="0">
                              <a:solidFill>
                                <a:schemeClr val="tx1"/>
                              </a:solidFill>
                              <a:latin typeface="Cambria Math" panose="02040503050406030204" pitchFamily="18" charset="0"/>
                            </a:rPr>
                            <m:t>𝜈𝜙</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𝐸</m:t>
                          </m:r>
                        </m:e>
                        <m:sub>
                          <m:r>
                            <a:rPr lang="en-US" b="0" i="1" smtClean="0">
                              <a:solidFill>
                                <a:schemeClr val="tx1"/>
                              </a:solidFill>
                              <a:latin typeface="Cambria Math" panose="02040503050406030204" pitchFamily="18" charset="0"/>
                            </a:rPr>
                            <m:t>𝜈</m:t>
                          </m:r>
                        </m:sub>
                      </m:sSub>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𝜎</m:t>
                          </m:r>
                        </m:e>
                        <m:sub>
                          <m:r>
                            <a:rPr lang="en-US" i="1">
                              <a:solidFill>
                                <a:schemeClr val="tx1"/>
                              </a:solidFill>
                              <a:latin typeface="Cambria Math" panose="02040503050406030204" pitchFamily="18" charset="0"/>
                            </a:rPr>
                            <m:t>𝜈𝜙</m:t>
                          </m:r>
                        </m:sub>
                      </m:sSub>
                      <m:r>
                        <a:rPr lang="en-US" i="1">
                          <a:solidFill>
                            <a:schemeClr val="tx1"/>
                          </a:solidFill>
                          <a:latin typeface="Cambria Math" panose="02040503050406030204" pitchFamily="18" charset="0"/>
                        </a:rPr>
                        <m:t>∝</m:t>
                      </m:r>
                      <m:sSubSup>
                        <m:sSubSupPr>
                          <m:ctrlPr>
                            <a:rPr lang="en-US" b="0"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𝜈</m:t>
                          </m:r>
                        </m:sub>
                        <m:sup>
                          <m:r>
                            <a:rPr lang="en-US" b="0" i="1" smtClean="0">
                              <a:solidFill>
                                <a:schemeClr val="tx1"/>
                              </a:solidFill>
                              <a:latin typeface="Cambria Math" panose="02040503050406030204" pitchFamily="18" charset="0"/>
                            </a:rPr>
                            <m:t>−1</m:t>
                          </m:r>
                        </m:sup>
                      </m:sSubSup>
                    </m:oMath>
                  </m:oMathPara>
                </a14:m>
                <a:endParaRPr lang="en-US" dirty="0">
                  <a:solidFill>
                    <a:schemeClr val="tx1"/>
                  </a:solidFill>
                </a:endParaRPr>
              </a:p>
            </p:txBody>
          </p:sp>
        </mc:Choice>
        <mc:Fallback xmlns="">
          <p:sp>
            <p:nvSpPr>
              <p:cNvPr id="8" name="矩形 7">
                <a:extLst>
                  <a:ext uri="{FF2B5EF4-FFF2-40B4-BE49-F238E27FC236}">
                    <a16:creationId xmlns:a16="http://schemas.microsoft.com/office/drawing/2014/main" id="{744CB033-F96C-A59A-87DE-C39D098C206D}"/>
                  </a:ext>
                </a:extLst>
              </p:cNvPr>
              <p:cNvSpPr>
                <a:spLocks noRot="1" noChangeAspect="1" noMove="1" noResize="1" noEditPoints="1" noAdjustHandles="1" noChangeArrowheads="1" noChangeShapeType="1" noTextEdit="1"/>
              </p:cNvSpPr>
              <p:nvPr/>
            </p:nvSpPr>
            <p:spPr>
              <a:xfrm>
                <a:off x="4683042" y="1103886"/>
                <a:ext cx="2626956" cy="461665"/>
              </a:xfrm>
              <a:prstGeom prst="rect">
                <a:avLst/>
              </a:prstGeom>
              <a:blipFill>
                <a:blip r:embed="rId5"/>
                <a:stretch>
                  <a:fillRect/>
                </a:stretch>
              </a:blipFill>
              <a:ln>
                <a:noFill/>
              </a:ln>
            </p:spPr>
            <p:txBody>
              <a:bodyPr/>
              <a:lstStyle/>
              <a:p>
                <a:r>
                  <a:rPr lang="en-US">
                    <a:noFill/>
                  </a:rPr>
                  <a:t> </a:t>
                </a:r>
              </a:p>
            </p:txBody>
          </p:sp>
        </mc:Fallback>
      </mc:AlternateContent>
      <p:cxnSp>
        <p:nvCxnSpPr>
          <p:cNvPr id="10" name="直線單箭頭接點 9">
            <a:extLst>
              <a:ext uri="{FF2B5EF4-FFF2-40B4-BE49-F238E27FC236}">
                <a16:creationId xmlns:a16="http://schemas.microsoft.com/office/drawing/2014/main" id="{51CD5DA9-749C-569C-1CAF-E3D0A6E71C42}"/>
              </a:ext>
            </a:extLst>
          </p:cNvPr>
          <p:cNvCxnSpPr/>
          <p:nvPr/>
        </p:nvCxnSpPr>
        <p:spPr>
          <a:xfrm flipV="1">
            <a:off x="10725912" y="1334718"/>
            <a:ext cx="0" cy="8643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7BC7137B-C929-45F6-DF35-31C6956F7C5C}"/>
                  </a:ext>
                </a:extLst>
              </p:cNvPr>
              <p:cNvSpPr txBox="1"/>
              <p:nvPr/>
            </p:nvSpPr>
            <p:spPr>
              <a:xfrm>
                <a:off x="9688197" y="688387"/>
                <a:ext cx="2415126" cy="646331"/>
              </a:xfrm>
              <a:prstGeom prst="rect">
                <a:avLst/>
              </a:prstGeom>
              <a:noFill/>
            </p:spPr>
            <p:txBody>
              <a:bodyPr wrap="square" rtlCol="0">
                <a:spAutoFit/>
              </a:bodyPr>
              <a:lstStyle/>
              <a:p>
                <a:r>
                  <a:rPr lang="en-US" dirty="0"/>
                  <a:t>higher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𝜈</m:t>
                        </m:r>
                      </m:sub>
                    </m:sSub>
                  </m:oMath>
                </a14:m>
                <a:r>
                  <a:rPr lang="en-US" dirty="0"/>
                  <a:t>, higher </a:t>
                </a:r>
                <a14:m>
                  <m:oMath xmlns:m="http://schemas.openxmlformats.org/officeDocument/2006/math">
                    <m:r>
                      <a:rPr lang="en-US" b="0" i="1" smtClean="0">
                        <a:latin typeface="Cambria Math" panose="02040503050406030204" pitchFamily="18" charset="0"/>
                      </a:rPr>
                      <m:t>𝑦</m:t>
                    </m:r>
                  </m:oMath>
                </a14:m>
                <a:endParaRPr lang="en-US" dirty="0"/>
              </a:p>
              <a:p>
                <a:r>
                  <a:rPr lang="en-US" dirty="0"/>
                  <a:t>Weaker constraints.</a:t>
                </a:r>
              </a:p>
            </p:txBody>
          </p:sp>
        </mc:Choice>
        <mc:Fallback xmlns="">
          <p:sp>
            <p:nvSpPr>
              <p:cNvPr id="11" name="文字方塊 10">
                <a:extLst>
                  <a:ext uri="{FF2B5EF4-FFF2-40B4-BE49-F238E27FC236}">
                    <a16:creationId xmlns:a16="http://schemas.microsoft.com/office/drawing/2014/main" id="{7BC7137B-C929-45F6-DF35-31C6956F7C5C}"/>
                  </a:ext>
                </a:extLst>
              </p:cNvPr>
              <p:cNvSpPr txBox="1">
                <a:spLocks noRot="1" noChangeAspect="1" noMove="1" noResize="1" noEditPoints="1" noAdjustHandles="1" noChangeArrowheads="1" noChangeShapeType="1" noTextEdit="1"/>
              </p:cNvSpPr>
              <p:nvPr/>
            </p:nvSpPr>
            <p:spPr>
              <a:xfrm>
                <a:off x="9688197" y="688387"/>
                <a:ext cx="2415126" cy="646331"/>
              </a:xfrm>
              <a:prstGeom prst="rect">
                <a:avLst/>
              </a:prstGeom>
              <a:blipFill>
                <a:blip r:embed="rId6"/>
                <a:stretch>
                  <a:fillRect l="-2020"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123522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5104D83-4151-7F25-8B33-8DF1015CDDDB}"/>
              </a:ext>
            </a:extLst>
          </p:cNvPr>
          <p:cNvSpPr>
            <a:spLocks noGrp="1"/>
          </p:cNvSpPr>
          <p:nvPr>
            <p:ph idx="1"/>
          </p:nvPr>
        </p:nvSpPr>
        <p:spPr/>
        <p:txBody>
          <a:bodyPr>
            <a:normAutofit lnSpcReduction="10000"/>
          </a:bodyPr>
          <a:lstStyle/>
          <a:p>
            <a:pPr>
              <a:buFont typeface="Arial" panose="020B0604020202020204" pitchFamily="34" charset="0"/>
              <a:buChar char="•"/>
            </a:pPr>
            <a:r>
              <a:rPr lang="en-US" sz="3200" dirty="0"/>
              <a:t>DM-Neutrino Interaction</a:t>
            </a:r>
          </a:p>
          <a:p>
            <a:pPr>
              <a:buFont typeface="Arial" panose="020B0604020202020204" pitchFamily="34" charset="0"/>
              <a:buChar char="•"/>
            </a:pPr>
            <a:r>
              <a:rPr lang="en-US" sz="3200" dirty="0"/>
              <a:t>Neutrino Sources </a:t>
            </a:r>
          </a:p>
          <a:p>
            <a:pPr marL="0" indent="0">
              <a:buNone/>
            </a:pPr>
            <a:r>
              <a:rPr lang="en-US" sz="3200" dirty="0"/>
              <a:t>  -</a:t>
            </a:r>
            <a:r>
              <a:rPr lang="it-IT" sz="3200" dirty="0"/>
              <a:t> Diffuse Supernova Neutrino Background (DSNB)</a:t>
            </a:r>
          </a:p>
          <a:p>
            <a:pPr marL="0" indent="0">
              <a:buNone/>
            </a:pPr>
            <a:r>
              <a:rPr lang="it-IT" sz="3200" dirty="0"/>
              <a:t>  - Active Galactic Nuclei (AGN)</a:t>
            </a:r>
          </a:p>
          <a:p>
            <a:pPr>
              <a:buFont typeface="Arial" panose="020B0604020202020204" pitchFamily="34" charset="0"/>
              <a:buChar char="•"/>
            </a:pPr>
            <a:r>
              <a:rPr lang="en-US" sz="3200" dirty="0"/>
              <a:t>Neutrino flux detector</a:t>
            </a:r>
          </a:p>
          <a:p>
            <a:pPr marL="0" indent="0">
              <a:buNone/>
            </a:pPr>
            <a:r>
              <a:rPr lang="en-US" sz="3200" dirty="0"/>
              <a:t>  - Super-K and future DUNE/Hyper-K</a:t>
            </a:r>
            <a:endParaRPr lang="it-IT" sz="3200" dirty="0"/>
          </a:p>
          <a:p>
            <a:pPr marL="0" indent="0">
              <a:buNone/>
            </a:pPr>
            <a:r>
              <a:rPr lang="it-IT" sz="3200" dirty="0"/>
              <a:t>  - IceCube</a:t>
            </a:r>
            <a:endParaRPr lang="en-US" sz="3200" dirty="0"/>
          </a:p>
        </p:txBody>
      </p:sp>
      <p:sp>
        <p:nvSpPr>
          <p:cNvPr id="3" name="投影片編號版面配置區 2">
            <a:extLst>
              <a:ext uri="{FF2B5EF4-FFF2-40B4-BE49-F238E27FC236}">
                <a16:creationId xmlns:a16="http://schemas.microsoft.com/office/drawing/2014/main" id="{220B57AE-EDC5-3966-AE19-B6D690161BC4}"/>
              </a:ext>
            </a:extLst>
          </p:cNvPr>
          <p:cNvSpPr>
            <a:spLocks noGrp="1"/>
          </p:cNvSpPr>
          <p:nvPr>
            <p:ph type="sldNum" sz="quarter" idx="12"/>
          </p:nvPr>
        </p:nvSpPr>
        <p:spPr/>
        <p:txBody>
          <a:bodyPr/>
          <a:lstStyle/>
          <a:p>
            <a:fld id="{02914E68-4405-479D-916A-E40E677A5E68}" type="slidenum">
              <a:rPr lang="en-US" smtClean="0"/>
              <a:pPr/>
              <a:t>2</a:t>
            </a:fld>
            <a:endParaRPr lang="en-US" dirty="0"/>
          </a:p>
        </p:txBody>
      </p:sp>
      <p:cxnSp>
        <p:nvCxnSpPr>
          <p:cNvPr id="5" name="直線單箭頭接點 4">
            <a:extLst>
              <a:ext uri="{FF2B5EF4-FFF2-40B4-BE49-F238E27FC236}">
                <a16:creationId xmlns:a16="http://schemas.microsoft.com/office/drawing/2014/main" id="{3601BA19-3A8D-5FEF-4C43-BAC869076B2E}"/>
              </a:ext>
            </a:extLst>
          </p:cNvPr>
          <p:cNvCxnSpPr/>
          <p:nvPr/>
        </p:nvCxnSpPr>
        <p:spPr>
          <a:xfrm>
            <a:off x="9473184" y="3227832"/>
            <a:ext cx="2926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81C9F593-23FE-54F3-C6D8-187285054ED9}"/>
                  </a:ext>
                </a:extLst>
              </p:cNvPr>
              <p:cNvSpPr txBox="1"/>
              <p:nvPr/>
            </p:nvSpPr>
            <p:spPr>
              <a:xfrm>
                <a:off x="9900458" y="3013948"/>
                <a:ext cx="184262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𝐸</m:t>
                          </m:r>
                        </m:e>
                        <m:sub>
                          <m:r>
                            <a:rPr lang="en-US" sz="2400" b="0" i="1" smtClean="0">
                              <a:latin typeface="Cambria Math" panose="02040503050406030204" pitchFamily="18" charset="0"/>
                              <a:ea typeface="Cambria Math" panose="02040503050406030204" pitchFamily="18" charset="0"/>
                            </a:rPr>
                            <m:t>𝜈</m:t>
                          </m:r>
                        </m:sub>
                      </m:sSub>
                      <m:r>
                        <a:rPr lang="en-US" sz="2400" b="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𝒪</m:t>
                      </m:r>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MeV</m:t>
                      </m:r>
                      <m:r>
                        <a:rPr lang="en-US" sz="24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6" name="文字方塊 5">
                <a:extLst>
                  <a:ext uri="{FF2B5EF4-FFF2-40B4-BE49-F238E27FC236}">
                    <a16:creationId xmlns:a16="http://schemas.microsoft.com/office/drawing/2014/main" id="{81C9F593-23FE-54F3-C6D8-187285054ED9}"/>
                  </a:ext>
                </a:extLst>
              </p:cNvPr>
              <p:cNvSpPr txBox="1">
                <a:spLocks noRot="1" noChangeAspect="1" noMove="1" noResize="1" noEditPoints="1" noAdjustHandles="1" noChangeArrowheads="1" noChangeShapeType="1" noTextEdit="1"/>
              </p:cNvSpPr>
              <p:nvPr/>
            </p:nvSpPr>
            <p:spPr>
              <a:xfrm>
                <a:off x="9900458" y="3013948"/>
                <a:ext cx="1842620" cy="369332"/>
              </a:xfrm>
              <a:prstGeom prst="rect">
                <a:avLst/>
              </a:prstGeom>
              <a:blipFill>
                <a:blip r:embed="rId3"/>
                <a:stretch>
                  <a:fillRect l="-3311" r="-5629" b="-34426"/>
                </a:stretch>
              </a:blipFill>
            </p:spPr>
            <p:txBody>
              <a:bodyPr/>
              <a:lstStyle/>
              <a:p>
                <a:r>
                  <a:rPr lang="en-US">
                    <a:noFill/>
                  </a:rPr>
                  <a:t> </a:t>
                </a:r>
              </a:p>
            </p:txBody>
          </p:sp>
        </mc:Fallback>
      </mc:AlternateContent>
      <p:cxnSp>
        <p:nvCxnSpPr>
          <p:cNvPr id="7" name="直線單箭頭接點 6">
            <a:extLst>
              <a:ext uri="{FF2B5EF4-FFF2-40B4-BE49-F238E27FC236}">
                <a16:creationId xmlns:a16="http://schemas.microsoft.com/office/drawing/2014/main" id="{E61E37BE-E005-B768-B545-B10985550B09}"/>
              </a:ext>
            </a:extLst>
          </p:cNvPr>
          <p:cNvCxnSpPr/>
          <p:nvPr/>
        </p:nvCxnSpPr>
        <p:spPr>
          <a:xfrm>
            <a:off x="6324600" y="3773424"/>
            <a:ext cx="2926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066C2BD3-D308-82D5-017E-B1CD9EFA74D2}"/>
                  </a:ext>
                </a:extLst>
              </p:cNvPr>
              <p:cNvSpPr txBox="1"/>
              <p:nvPr/>
            </p:nvSpPr>
            <p:spPr>
              <a:xfrm>
                <a:off x="6733586" y="3588758"/>
                <a:ext cx="17736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𝐸</m:t>
                          </m:r>
                        </m:e>
                        <m:sub>
                          <m:r>
                            <a:rPr lang="en-US" sz="2400" b="0" i="1" smtClean="0">
                              <a:latin typeface="Cambria Math" panose="02040503050406030204" pitchFamily="18" charset="0"/>
                              <a:ea typeface="Cambria Math" panose="02040503050406030204" pitchFamily="18" charset="0"/>
                            </a:rPr>
                            <m:t>𝜈</m:t>
                          </m:r>
                        </m:sub>
                      </m:sSub>
                      <m:r>
                        <a:rPr lang="en-US" sz="2400" b="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𝒪</m:t>
                      </m:r>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TeV</m:t>
                      </m:r>
                      <m:r>
                        <a:rPr lang="en-US" sz="24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8" name="文字方塊 7">
                <a:extLst>
                  <a:ext uri="{FF2B5EF4-FFF2-40B4-BE49-F238E27FC236}">
                    <a16:creationId xmlns:a16="http://schemas.microsoft.com/office/drawing/2014/main" id="{066C2BD3-D308-82D5-017E-B1CD9EFA74D2}"/>
                  </a:ext>
                </a:extLst>
              </p:cNvPr>
              <p:cNvSpPr txBox="1">
                <a:spLocks noRot="1" noChangeAspect="1" noMove="1" noResize="1" noEditPoints="1" noAdjustHandles="1" noChangeArrowheads="1" noChangeShapeType="1" noTextEdit="1"/>
              </p:cNvSpPr>
              <p:nvPr/>
            </p:nvSpPr>
            <p:spPr>
              <a:xfrm>
                <a:off x="6733586" y="3588758"/>
                <a:ext cx="1773691" cy="369332"/>
              </a:xfrm>
              <a:prstGeom prst="rect">
                <a:avLst/>
              </a:prstGeom>
              <a:blipFill>
                <a:blip r:embed="rId4"/>
                <a:stretch>
                  <a:fillRect l="-3780" r="-5498" b="-35000"/>
                </a:stretch>
              </a:blipFill>
            </p:spPr>
            <p:txBody>
              <a:bodyPr/>
              <a:lstStyle/>
              <a:p>
                <a:r>
                  <a:rPr lang="en-US">
                    <a:noFill/>
                  </a:rPr>
                  <a:t> </a:t>
                </a:r>
              </a:p>
            </p:txBody>
          </p:sp>
        </mc:Fallback>
      </mc:AlternateContent>
    </p:spTree>
    <p:extLst>
      <p:ext uri="{BB962C8B-B14F-4D97-AF65-F5344CB8AC3E}">
        <p14:creationId xmlns:p14="http://schemas.microsoft.com/office/powerpoint/2010/main" val="259998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a:extLst>
                  <a:ext uri="{FF2B5EF4-FFF2-40B4-BE49-F238E27FC236}">
                    <a16:creationId xmlns:a16="http://schemas.microsoft.com/office/drawing/2014/main" id="{C2475EE2-1403-285D-CBCD-67EC1B19ADDC}"/>
                  </a:ext>
                </a:extLst>
              </p:cNvPr>
              <p:cNvSpPr>
                <a:spLocks noGrp="1"/>
              </p:cNvSpPr>
              <p:nvPr>
                <p:ph idx="1"/>
              </p:nvPr>
            </p:nvSpPr>
            <p:spPr/>
            <p:txBody>
              <a:bodyPr>
                <a:normAutofit/>
              </a:bodyPr>
              <a:lstStyle/>
              <a:p>
                <a:pPr>
                  <a:buFont typeface="Arial" panose="020B0604020202020204" pitchFamily="34" charset="0"/>
                  <a:buChar char="•"/>
                </a:pPr>
                <a:r>
                  <a:rPr lang="en-US" sz="2800" dirty="0"/>
                  <a:t>We consider </a:t>
                </a:r>
                <a14:m>
                  <m:oMath xmlns:m="http://schemas.openxmlformats.org/officeDocument/2006/math">
                    <m:r>
                      <a:rPr lang="en-US" sz="2800" b="0" i="1" smtClean="0">
                        <a:latin typeface="Cambria Math" panose="02040503050406030204" pitchFamily="18" charset="0"/>
                      </a:rPr>
                      <m:t>𝜈𝜙</m:t>
                    </m:r>
                  </m:oMath>
                </a14:m>
                <a:r>
                  <a:rPr lang="en-US" sz="2800" dirty="0"/>
                  <a:t> interaction mediated by a fermionic particle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𝐹</m:t>
                        </m:r>
                      </m:sub>
                    </m:sSub>
                  </m:oMath>
                </a14:m>
                <a:r>
                  <a:rPr lang="en-US" sz="2800" dirty="0"/>
                  <a:t>. </a:t>
                </a:r>
              </a:p>
              <a:p>
                <a:pPr>
                  <a:buFont typeface="Arial" panose="020B0604020202020204" pitchFamily="34" charset="0"/>
                  <a:buChar char="•"/>
                </a:pPr>
                <a:r>
                  <a:rPr lang="en-US" sz="2800" dirty="0"/>
                  <a:t>The cross section exhibits different energy dependence, especially under heavy mediator limits,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𝜈𝜙</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𝜈</m:t>
                        </m:r>
                      </m:sub>
                    </m:sSub>
                  </m:oMath>
                </a14:m>
                <a:r>
                  <a:rPr lang="en-US" sz="2800" dirty="0"/>
                  <a:t>. </a:t>
                </a:r>
              </a:p>
              <a:p>
                <a:pPr>
                  <a:buFont typeface="Arial" panose="020B0604020202020204" pitchFamily="34" charset="0"/>
                  <a:buChar char="•"/>
                </a:pPr>
                <a:r>
                  <a:rPr lang="en-US" sz="2800" dirty="0"/>
                  <a:t>The neutrinos are scattered by DMs during their propagation to earth, resulting in attenuations to their flux. By comparing to the experiment data, we set limits on DM-neutrino interactions via these attenuated flux. </a:t>
                </a:r>
              </a:p>
            </p:txBody>
          </p:sp>
        </mc:Choice>
        <mc:Fallback xmlns="">
          <p:sp>
            <p:nvSpPr>
              <p:cNvPr id="2" name="內容版面配置區 1">
                <a:extLst>
                  <a:ext uri="{FF2B5EF4-FFF2-40B4-BE49-F238E27FC236}">
                    <a16:creationId xmlns:a16="http://schemas.microsoft.com/office/drawing/2014/main" id="{C2475EE2-1403-285D-CBCD-67EC1B19ADDC}"/>
                  </a:ext>
                </a:extLst>
              </p:cNvPr>
              <p:cNvSpPr>
                <a:spLocks noGrp="1" noRot="1" noChangeAspect="1" noMove="1" noResize="1" noEditPoints="1" noAdjustHandles="1" noChangeArrowheads="1" noChangeShapeType="1" noTextEdit="1"/>
              </p:cNvSpPr>
              <p:nvPr>
                <p:ph idx="1"/>
              </p:nvPr>
            </p:nvSpPr>
            <p:spPr>
              <a:blipFill>
                <a:blip r:embed="rId3"/>
                <a:stretch>
                  <a:fillRect l="-2000" t="-2576" r="-2606"/>
                </a:stretch>
              </a:blipFill>
            </p:spPr>
            <p:txBody>
              <a:bodyPr/>
              <a:lstStyle/>
              <a:p>
                <a:r>
                  <a:rPr lang="en-US">
                    <a:noFill/>
                  </a:rPr>
                  <a:t> </a:t>
                </a:r>
              </a:p>
            </p:txBody>
          </p:sp>
        </mc:Fallback>
      </mc:AlternateContent>
      <p:sp>
        <p:nvSpPr>
          <p:cNvPr id="3" name="投影片編號版面配置區 2">
            <a:extLst>
              <a:ext uri="{FF2B5EF4-FFF2-40B4-BE49-F238E27FC236}">
                <a16:creationId xmlns:a16="http://schemas.microsoft.com/office/drawing/2014/main" id="{F1BA6D20-527D-44E5-371C-08B78279654D}"/>
              </a:ext>
            </a:extLst>
          </p:cNvPr>
          <p:cNvSpPr>
            <a:spLocks noGrp="1"/>
          </p:cNvSpPr>
          <p:nvPr>
            <p:ph type="sldNum" sz="quarter" idx="12"/>
          </p:nvPr>
        </p:nvSpPr>
        <p:spPr/>
        <p:txBody>
          <a:bodyPr/>
          <a:lstStyle/>
          <a:p>
            <a:fld id="{02914E68-4405-479D-916A-E40E677A5E68}" type="slidenum">
              <a:rPr lang="en-US" smtClean="0"/>
              <a:pPr/>
              <a:t>20</a:t>
            </a:fld>
            <a:endParaRPr lang="en-US" dirty="0"/>
          </a:p>
        </p:txBody>
      </p:sp>
      <p:sp>
        <p:nvSpPr>
          <p:cNvPr id="4" name="標題 3">
            <a:extLst>
              <a:ext uri="{FF2B5EF4-FFF2-40B4-BE49-F238E27FC236}">
                <a16:creationId xmlns:a16="http://schemas.microsoft.com/office/drawing/2014/main" id="{7599860F-F7F0-3F15-08DA-A15CFBC74119}"/>
              </a:ext>
            </a:extLst>
          </p:cNvPr>
          <p:cNvSpPr>
            <a:spLocks noGrp="1"/>
          </p:cNvSpPr>
          <p:nvPr>
            <p:ph type="title"/>
          </p:nvPr>
        </p:nvSpPr>
        <p:spPr/>
        <p:txBody>
          <a:bodyPr>
            <a:normAutofit/>
          </a:bodyPr>
          <a:lstStyle/>
          <a:p>
            <a:r>
              <a:rPr lang="en-US" sz="5400" b="1" dirty="0"/>
              <a:t>Summary</a:t>
            </a:r>
          </a:p>
        </p:txBody>
      </p:sp>
    </p:spTree>
    <p:extLst>
      <p:ext uri="{BB962C8B-B14F-4D97-AF65-F5344CB8AC3E}">
        <p14:creationId xmlns:p14="http://schemas.microsoft.com/office/powerpoint/2010/main" val="59362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19BF8BA-36B2-4277-B420-FD2A4480ED32}"/>
              </a:ext>
            </a:extLst>
          </p:cNvPr>
          <p:cNvSpPr txBox="1"/>
          <p:nvPr/>
        </p:nvSpPr>
        <p:spPr>
          <a:xfrm>
            <a:off x="3021329" y="2593569"/>
            <a:ext cx="6149341"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Calibri" panose="020F0502020204030204"/>
                <a:ea typeface="+mn-ea"/>
                <a:cs typeface="+mn-cs"/>
              </a:rPr>
              <a:t>END</a:t>
            </a:r>
          </a:p>
        </p:txBody>
      </p:sp>
    </p:spTree>
    <p:extLst>
      <p:ext uri="{BB962C8B-B14F-4D97-AF65-F5344CB8AC3E}">
        <p14:creationId xmlns:p14="http://schemas.microsoft.com/office/powerpoint/2010/main" val="199520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7CD5307-9174-E53C-905C-B93E52C761B7}"/>
              </a:ext>
            </a:extLst>
          </p:cNvPr>
          <p:cNvSpPr>
            <a:spLocks noGrp="1"/>
          </p:cNvSpPr>
          <p:nvPr>
            <p:ph idx="1"/>
          </p:nvPr>
        </p:nvSpPr>
        <p:spPr>
          <a:xfrm>
            <a:off x="1097280" y="1845733"/>
            <a:ext cx="10058400" cy="4614051"/>
          </a:xfrm>
        </p:spPr>
        <p:txBody>
          <a:bodyPr>
            <a:normAutofit/>
          </a:bodyPr>
          <a:lstStyle/>
          <a:p>
            <a:r>
              <a:rPr lang="en-US" sz="2800" dirty="0"/>
              <a:t>Dark Matter is yet identified from particle physics, but they can be inferred from the cosmological observations. For example, the galaxy rotation curve,… </a:t>
            </a:r>
          </a:p>
          <a:p>
            <a:endParaRPr lang="en-US" sz="2800" dirty="0"/>
          </a:p>
          <a:p>
            <a:endParaRPr lang="en-US" sz="2800" dirty="0"/>
          </a:p>
          <a:p>
            <a:endParaRPr lang="en-US" sz="2800" dirty="0"/>
          </a:p>
          <a:p>
            <a:endParaRPr lang="en-US" sz="2800" dirty="0"/>
          </a:p>
          <a:p>
            <a:r>
              <a:rPr lang="en-US" sz="2800" dirty="0"/>
              <a:t>.</a:t>
            </a:r>
          </a:p>
        </p:txBody>
      </p:sp>
      <p:sp>
        <p:nvSpPr>
          <p:cNvPr id="3" name="投影片編號版面配置區 2">
            <a:extLst>
              <a:ext uri="{FF2B5EF4-FFF2-40B4-BE49-F238E27FC236}">
                <a16:creationId xmlns:a16="http://schemas.microsoft.com/office/drawing/2014/main" id="{6170A676-8799-B14A-41A3-4AA82FFB04B2}"/>
              </a:ext>
            </a:extLst>
          </p:cNvPr>
          <p:cNvSpPr>
            <a:spLocks noGrp="1"/>
          </p:cNvSpPr>
          <p:nvPr>
            <p:ph type="sldNum" sz="quarter" idx="12"/>
          </p:nvPr>
        </p:nvSpPr>
        <p:spPr/>
        <p:txBody>
          <a:bodyPr/>
          <a:lstStyle/>
          <a:p>
            <a:fld id="{02914E68-4405-479D-916A-E40E677A5E68}" type="slidenum">
              <a:rPr lang="en-US" smtClean="0"/>
              <a:pPr/>
              <a:t>3</a:t>
            </a:fld>
            <a:endParaRPr lang="en-US" dirty="0"/>
          </a:p>
        </p:txBody>
      </p:sp>
      <p:sp>
        <p:nvSpPr>
          <p:cNvPr id="4" name="標題 3">
            <a:extLst>
              <a:ext uri="{FF2B5EF4-FFF2-40B4-BE49-F238E27FC236}">
                <a16:creationId xmlns:a16="http://schemas.microsoft.com/office/drawing/2014/main" id="{76F299E6-9911-C2C9-0BEE-4D4BB9C163D2}"/>
              </a:ext>
            </a:extLst>
          </p:cNvPr>
          <p:cNvSpPr>
            <a:spLocks noGrp="1"/>
          </p:cNvSpPr>
          <p:nvPr>
            <p:ph type="title"/>
          </p:nvPr>
        </p:nvSpPr>
        <p:spPr/>
        <p:txBody>
          <a:bodyPr>
            <a:normAutofit/>
          </a:bodyPr>
          <a:lstStyle/>
          <a:p>
            <a:r>
              <a:rPr lang="en-US" sz="5400" b="1" dirty="0"/>
              <a:t>DM-Neutrino Interaction</a:t>
            </a:r>
          </a:p>
        </p:txBody>
      </p:sp>
      <p:pic>
        <p:nvPicPr>
          <p:cNvPr id="6" name="圖片 5">
            <a:extLst>
              <a:ext uri="{FF2B5EF4-FFF2-40B4-BE49-F238E27FC236}">
                <a16:creationId xmlns:a16="http://schemas.microsoft.com/office/drawing/2014/main" id="{53144B35-034D-D500-1FDA-76798A6B1153}"/>
              </a:ext>
            </a:extLst>
          </p:cNvPr>
          <p:cNvPicPr>
            <a:picLocks noChangeAspect="1"/>
          </p:cNvPicPr>
          <p:nvPr/>
        </p:nvPicPr>
        <p:blipFill>
          <a:blip r:embed="rId3"/>
          <a:stretch>
            <a:fillRect/>
          </a:stretch>
        </p:blipFill>
        <p:spPr>
          <a:xfrm>
            <a:off x="3338306" y="3147090"/>
            <a:ext cx="5515387" cy="3495257"/>
          </a:xfrm>
          <a:prstGeom prst="rect">
            <a:avLst/>
          </a:prstGeom>
        </p:spPr>
      </p:pic>
    </p:spTree>
    <p:extLst>
      <p:ext uri="{BB962C8B-B14F-4D97-AF65-F5344CB8AC3E}">
        <p14:creationId xmlns:p14="http://schemas.microsoft.com/office/powerpoint/2010/main" val="34984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9364298-B104-297D-85CF-32A118081E6A}"/>
              </a:ext>
            </a:extLst>
          </p:cNvPr>
          <p:cNvSpPr>
            <a:spLocks noGrp="1"/>
          </p:cNvSpPr>
          <p:nvPr>
            <p:ph type="sldNum" sz="quarter" idx="12"/>
          </p:nvPr>
        </p:nvSpPr>
        <p:spPr/>
        <p:txBody>
          <a:bodyPr/>
          <a:lstStyle/>
          <a:p>
            <a:fld id="{02914E68-4405-479D-916A-E40E677A5E68}" type="slidenum">
              <a:rPr lang="en-US" smtClean="0"/>
              <a:pPr/>
              <a:t>4</a:t>
            </a:fld>
            <a:endParaRPr lang="en-US" dirty="0"/>
          </a:p>
        </p:txBody>
      </p:sp>
      <p:sp>
        <p:nvSpPr>
          <p:cNvPr id="4" name="標題 3">
            <a:extLst>
              <a:ext uri="{FF2B5EF4-FFF2-40B4-BE49-F238E27FC236}">
                <a16:creationId xmlns:a16="http://schemas.microsoft.com/office/drawing/2014/main" id="{B39CD733-C88E-7C10-A84A-C6C4F67A8163}"/>
              </a:ext>
            </a:extLst>
          </p:cNvPr>
          <p:cNvSpPr>
            <a:spLocks noGrp="1"/>
          </p:cNvSpPr>
          <p:nvPr>
            <p:ph type="title"/>
          </p:nvPr>
        </p:nvSpPr>
        <p:spPr/>
        <p:txBody>
          <a:bodyPr/>
          <a:lstStyle/>
          <a:p>
            <a:r>
              <a:rPr lang="en-US" sz="5400" b="1" dirty="0"/>
              <a:t>DM-Neutrino Interaction</a:t>
            </a:r>
            <a:endParaRPr lang="en-US" b="1" dirty="0"/>
          </a:p>
        </p:txBody>
      </p: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3E4B42E6-74AD-F955-3BE1-9121F32C0B14}"/>
                  </a:ext>
                </a:extLst>
              </p:cNvPr>
              <p:cNvSpPr txBox="1"/>
              <p:nvPr/>
            </p:nvSpPr>
            <p:spPr>
              <a:xfrm>
                <a:off x="1120666" y="2493565"/>
                <a:ext cx="4998720" cy="461665"/>
              </a:xfrm>
              <a:prstGeom prst="rect">
                <a:avLst/>
              </a:prstGeom>
              <a:noFill/>
            </p:spPr>
            <p:txBody>
              <a:bodyPr wrap="square" rtlCol="0">
                <a:spAutoFit/>
              </a:bodyPr>
              <a:lstStyle/>
              <a:p>
                <a:r>
                  <a:rPr lang="en-US" sz="2400" dirty="0"/>
                  <a:t>Hypothetical</a:t>
                </a:r>
                <a:r>
                  <a:rPr lang="zh-TW" altLang="en-US" sz="2400" dirty="0"/>
                  <a:t> </a:t>
                </a:r>
                <a14:m>
                  <m:oMath xmlns:m="http://schemas.openxmlformats.org/officeDocument/2006/math">
                    <m:r>
                      <a:rPr lang="en-US" altLang="zh-TW" sz="2400" b="0" i="1" smtClean="0">
                        <a:latin typeface="Cambria Math" panose="02040503050406030204" pitchFamily="18" charset="0"/>
                      </a:rPr>
                      <m:t>𝜈𝜙</m:t>
                    </m:r>
                  </m:oMath>
                </a14:m>
                <a:r>
                  <a:rPr lang="en-US" sz="2400" dirty="0"/>
                  <a:t> coupling</a:t>
                </a:r>
              </a:p>
            </p:txBody>
          </p:sp>
        </mc:Choice>
        <mc:Fallback xmlns="">
          <p:sp>
            <p:nvSpPr>
              <p:cNvPr id="20" name="文字方塊 19">
                <a:extLst>
                  <a:ext uri="{FF2B5EF4-FFF2-40B4-BE49-F238E27FC236}">
                    <a16:creationId xmlns:a16="http://schemas.microsoft.com/office/drawing/2014/main" id="{3E4B42E6-74AD-F955-3BE1-9121F32C0B14}"/>
                  </a:ext>
                </a:extLst>
              </p:cNvPr>
              <p:cNvSpPr txBox="1">
                <a:spLocks noRot="1" noChangeAspect="1" noMove="1" noResize="1" noEditPoints="1" noAdjustHandles="1" noChangeArrowheads="1" noChangeShapeType="1" noTextEdit="1"/>
              </p:cNvSpPr>
              <p:nvPr/>
            </p:nvSpPr>
            <p:spPr>
              <a:xfrm>
                <a:off x="1120666" y="2493565"/>
                <a:ext cx="4998720" cy="461665"/>
              </a:xfrm>
              <a:prstGeom prst="rect">
                <a:avLst/>
              </a:prstGeom>
              <a:blipFill>
                <a:blip r:embed="rId3"/>
                <a:stretch>
                  <a:fillRect l="-1951" t="-10526" b="-28947"/>
                </a:stretch>
              </a:blipFill>
            </p:spPr>
            <p:txBody>
              <a:bodyPr/>
              <a:lstStyle/>
              <a:p>
                <a:r>
                  <a:rPr lang="en-US">
                    <a:noFill/>
                  </a:rPr>
                  <a:t> </a:t>
                </a:r>
              </a:p>
            </p:txBody>
          </p:sp>
        </mc:Fallback>
      </mc:AlternateContent>
      <p:grpSp>
        <p:nvGrpSpPr>
          <p:cNvPr id="27" name="群組 26">
            <a:extLst>
              <a:ext uri="{FF2B5EF4-FFF2-40B4-BE49-F238E27FC236}">
                <a16:creationId xmlns:a16="http://schemas.microsoft.com/office/drawing/2014/main" id="{C6F1CBD1-2008-CDC2-16BB-B857D5202558}"/>
              </a:ext>
            </a:extLst>
          </p:cNvPr>
          <p:cNvGrpSpPr/>
          <p:nvPr/>
        </p:nvGrpSpPr>
        <p:grpSpPr>
          <a:xfrm>
            <a:off x="1177051" y="2917618"/>
            <a:ext cx="5032956" cy="3408356"/>
            <a:chOff x="1097280" y="2656954"/>
            <a:chExt cx="5032956" cy="3408356"/>
          </a:xfrm>
        </p:grpSpPr>
        <p:pic>
          <p:nvPicPr>
            <p:cNvPr id="19" name="圖片 18" descr="一張含有 字型, 文字, 印刷術, 行 的圖片&#10;&#10;AI 產生的內容可能不正確。">
              <a:extLst>
                <a:ext uri="{FF2B5EF4-FFF2-40B4-BE49-F238E27FC236}">
                  <a16:creationId xmlns:a16="http://schemas.microsoft.com/office/drawing/2014/main" id="{548F9CC3-78C4-0A06-EFE6-E9112023F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656954"/>
              <a:ext cx="5032956" cy="772046"/>
            </a:xfrm>
            <a:prstGeom prst="rect">
              <a:avLst/>
            </a:prstGeom>
          </p:spPr>
        </p:pic>
        <p:pic>
          <p:nvPicPr>
            <p:cNvPr id="1034" name="Picture 10">
              <a:extLst>
                <a:ext uri="{FF2B5EF4-FFF2-40B4-BE49-F238E27FC236}">
                  <a16:creationId xmlns:a16="http://schemas.microsoft.com/office/drawing/2014/main" id="{8084B656-5C42-1CAA-2A84-8B59C2CFF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80" y="3429000"/>
              <a:ext cx="5032956" cy="2636310"/>
            </a:xfrm>
            <a:prstGeom prst="rect">
              <a:avLst/>
            </a:prstGeom>
            <a:noFill/>
            <a:extLst>
              <a:ext uri="{909E8E84-426E-40DD-AFC4-6F175D3DCCD1}">
                <a14:hiddenFill xmlns:a14="http://schemas.microsoft.com/office/drawing/2010/main">
                  <a:solidFill>
                    <a:srgbClr val="FFFFFF"/>
                  </a:solidFill>
                </a14:hiddenFill>
              </a:ext>
            </a:extLst>
          </p:spPr>
        </p:pic>
        <p:pic>
          <p:nvPicPr>
            <p:cNvPr id="22" name="圖片 21">
              <a:extLst>
                <a:ext uri="{FF2B5EF4-FFF2-40B4-BE49-F238E27FC236}">
                  <a16:creationId xmlns:a16="http://schemas.microsoft.com/office/drawing/2014/main" id="{D88DBB55-B7BE-6C29-4203-1B72F5B8AE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1558" y="3618421"/>
              <a:ext cx="433082" cy="421378"/>
            </a:xfrm>
            <a:prstGeom prst="rect">
              <a:avLst/>
            </a:prstGeom>
          </p:spPr>
        </p:pic>
        <p:pic>
          <p:nvPicPr>
            <p:cNvPr id="24" name="圖片 23">
              <a:extLst>
                <a:ext uri="{FF2B5EF4-FFF2-40B4-BE49-F238E27FC236}">
                  <a16:creationId xmlns:a16="http://schemas.microsoft.com/office/drawing/2014/main" id="{2A8E57DF-3D94-B912-179D-69D9A15FA0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6748" y="5266808"/>
              <a:ext cx="572523" cy="637583"/>
            </a:xfrm>
            <a:prstGeom prst="rect">
              <a:avLst/>
            </a:prstGeom>
          </p:spPr>
        </p:pic>
        <p:pic>
          <p:nvPicPr>
            <p:cNvPr id="26" name="圖片 25">
              <a:extLst>
                <a:ext uri="{FF2B5EF4-FFF2-40B4-BE49-F238E27FC236}">
                  <a16:creationId xmlns:a16="http://schemas.microsoft.com/office/drawing/2014/main" id="{AD1EE014-1BFB-52A7-ECBB-864AE45BD6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837" y="4039800"/>
              <a:ext cx="433083" cy="445458"/>
            </a:xfrm>
            <a:prstGeom prst="rect">
              <a:avLst/>
            </a:prstGeom>
          </p:spPr>
        </p:pic>
      </p:grpSp>
      <p:grpSp>
        <p:nvGrpSpPr>
          <p:cNvPr id="52" name="群組 51">
            <a:extLst>
              <a:ext uri="{FF2B5EF4-FFF2-40B4-BE49-F238E27FC236}">
                <a16:creationId xmlns:a16="http://schemas.microsoft.com/office/drawing/2014/main" id="{925E62D7-7332-DC2A-9414-4479B7094FD9}"/>
              </a:ext>
            </a:extLst>
          </p:cNvPr>
          <p:cNvGrpSpPr/>
          <p:nvPr/>
        </p:nvGrpSpPr>
        <p:grpSpPr>
          <a:xfrm>
            <a:off x="7434514" y="2353486"/>
            <a:ext cx="2581302" cy="3818085"/>
            <a:chOff x="7602142" y="2159383"/>
            <a:chExt cx="2581302" cy="3818085"/>
          </a:xfrm>
        </p:grpSpPr>
        <p:pic>
          <p:nvPicPr>
            <p:cNvPr id="1036" name="Picture 12">
              <a:extLst>
                <a:ext uri="{FF2B5EF4-FFF2-40B4-BE49-F238E27FC236}">
                  <a16:creationId xmlns:a16="http://schemas.microsoft.com/office/drawing/2014/main" id="{A0176972-C18F-E8C3-DA66-D3BDB7395F3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9194"/>
            <a:stretch>
              <a:fillRect/>
            </a:stretch>
          </p:blipFill>
          <p:spPr bwMode="auto">
            <a:xfrm>
              <a:off x="7602142" y="2159383"/>
              <a:ext cx="2581302" cy="17671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D659E3AC-1F46-50A4-3053-DEDA226581C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0905"/>
            <a:stretch>
              <a:fillRect/>
            </a:stretch>
          </p:blipFill>
          <p:spPr bwMode="auto">
            <a:xfrm>
              <a:off x="7602142" y="4148668"/>
              <a:ext cx="258130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 name="圖片 29">
              <a:extLst>
                <a:ext uri="{FF2B5EF4-FFF2-40B4-BE49-F238E27FC236}">
                  <a16:creationId xmlns:a16="http://schemas.microsoft.com/office/drawing/2014/main" id="{0CB6DC97-3750-C156-6C7E-AA0FA5E36E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6886" y="3607428"/>
              <a:ext cx="248924" cy="256037"/>
            </a:xfrm>
            <a:prstGeom prst="rect">
              <a:avLst/>
            </a:prstGeom>
          </p:spPr>
        </p:pic>
        <p:pic>
          <p:nvPicPr>
            <p:cNvPr id="31" name="圖片 30">
              <a:extLst>
                <a:ext uri="{FF2B5EF4-FFF2-40B4-BE49-F238E27FC236}">
                  <a16:creationId xmlns:a16="http://schemas.microsoft.com/office/drawing/2014/main" id="{53BF9144-D492-8366-D5FC-3CB565827E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4744" y="2199124"/>
              <a:ext cx="248924" cy="256037"/>
            </a:xfrm>
            <a:prstGeom prst="rect">
              <a:avLst/>
            </a:prstGeom>
          </p:spPr>
        </p:pic>
        <p:pic>
          <p:nvPicPr>
            <p:cNvPr id="34" name="圖片 33">
              <a:extLst>
                <a:ext uri="{FF2B5EF4-FFF2-40B4-BE49-F238E27FC236}">
                  <a16:creationId xmlns:a16="http://schemas.microsoft.com/office/drawing/2014/main" id="{F718A044-CF88-AF26-2E1D-B821C21FC8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3358" y="2854599"/>
              <a:ext cx="338309" cy="376753"/>
            </a:xfrm>
            <a:prstGeom prst="rect">
              <a:avLst/>
            </a:prstGeom>
          </p:spPr>
        </p:pic>
        <p:pic>
          <p:nvPicPr>
            <p:cNvPr id="36" name="圖片 35">
              <a:extLst>
                <a:ext uri="{FF2B5EF4-FFF2-40B4-BE49-F238E27FC236}">
                  <a16:creationId xmlns:a16="http://schemas.microsoft.com/office/drawing/2014/main" id="{D7FD12E7-C140-83BE-7492-D0B3064859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8431" y="4906494"/>
              <a:ext cx="338309" cy="376753"/>
            </a:xfrm>
            <a:prstGeom prst="rect">
              <a:avLst/>
            </a:prstGeom>
          </p:spPr>
        </p:pic>
        <p:pic>
          <p:nvPicPr>
            <p:cNvPr id="39" name="圖片 38">
              <a:extLst>
                <a:ext uri="{FF2B5EF4-FFF2-40B4-BE49-F238E27FC236}">
                  <a16:creationId xmlns:a16="http://schemas.microsoft.com/office/drawing/2014/main" id="{5475C397-97F6-4CA1-CFB5-8656703A46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40904" y="5374615"/>
              <a:ext cx="355982" cy="316428"/>
            </a:xfrm>
            <a:prstGeom prst="rect">
              <a:avLst/>
            </a:prstGeom>
          </p:spPr>
        </p:pic>
        <p:pic>
          <p:nvPicPr>
            <p:cNvPr id="41" name="圖片 40">
              <a:extLst>
                <a:ext uri="{FF2B5EF4-FFF2-40B4-BE49-F238E27FC236}">
                  <a16:creationId xmlns:a16="http://schemas.microsoft.com/office/drawing/2014/main" id="{69742D87-3D95-6AB1-9932-0A9E770DF7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40904" y="4419734"/>
              <a:ext cx="316428" cy="316428"/>
            </a:xfrm>
            <a:prstGeom prst="rect">
              <a:avLst/>
            </a:prstGeom>
          </p:spPr>
        </p:pic>
        <p:pic>
          <p:nvPicPr>
            <p:cNvPr id="43" name="圖片 42">
              <a:extLst>
                <a:ext uri="{FF2B5EF4-FFF2-40B4-BE49-F238E27FC236}">
                  <a16:creationId xmlns:a16="http://schemas.microsoft.com/office/drawing/2014/main" id="{1E61CD40-02E3-61AE-F55E-00927560F0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7015" y="2168928"/>
              <a:ext cx="316428" cy="316428"/>
            </a:xfrm>
            <a:prstGeom prst="rect">
              <a:avLst/>
            </a:prstGeom>
          </p:spPr>
        </p:pic>
        <p:pic>
          <p:nvPicPr>
            <p:cNvPr id="44" name="圖片 43">
              <a:extLst>
                <a:ext uri="{FF2B5EF4-FFF2-40B4-BE49-F238E27FC236}">
                  <a16:creationId xmlns:a16="http://schemas.microsoft.com/office/drawing/2014/main" id="{DC0AD6D6-6A6A-E858-EFD4-C0FF72AA1A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2778" y="3547037"/>
              <a:ext cx="316428" cy="316428"/>
            </a:xfrm>
            <a:prstGeom prst="rect">
              <a:avLst/>
            </a:prstGeom>
          </p:spPr>
        </p:pic>
        <p:pic>
          <p:nvPicPr>
            <p:cNvPr id="45" name="圖片 44">
              <a:extLst>
                <a:ext uri="{FF2B5EF4-FFF2-40B4-BE49-F238E27FC236}">
                  <a16:creationId xmlns:a16="http://schemas.microsoft.com/office/drawing/2014/main" id="{B1BB267B-F989-0433-A32E-108512410E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0458" y="4476929"/>
              <a:ext cx="248924" cy="256037"/>
            </a:xfrm>
            <a:prstGeom prst="rect">
              <a:avLst/>
            </a:prstGeom>
          </p:spPr>
        </p:pic>
        <p:pic>
          <p:nvPicPr>
            <p:cNvPr id="51" name="圖片 50">
              <a:extLst>
                <a:ext uri="{FF2B5EF4-FFF2-40B4-BE49-F238E27FC236}">
                  <a16:creationId xmlns:a16="http://schemas.microsoft.com/office/drawing/2014/main" id="{E19FBC41-72B3-C10E-203C-8B14F4216B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52244" y="5374615"/>
              <a:ext cx="330371" cy="256037"/>
            </a:xfrm>
            <a:prstGeom prst="rect">
              <a:avLst/>
            </a:prstGeom>
          </p:spPr>
        </p:pic>
      </p:grpSp>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681A26FB-8AD7-B318-A9F1-42A25A113F15}"/>
                  </a:ext>
                </a:extLst>
              </p:cNvPr>
              <p:cNvSpPr txBox="1"/>
              <p:nvPr/>
            </p:nvSpPr>
            <p:spPr>
              <a:xfrm>
                <a:off x="10213146" y="2807304"/>
                <a:ext cx="1417744" cy="1015663"/>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𝜈𝜙</m:t>
                    </m:r>
                  </m:oMath>
                </a14:m>
                <a:r>
                  <a:rPr lang="en-US" sz="2400" b="0" i="1" dirty="0"/>
                  <a:t>  </a:t>
                </a:r>
                <a:r>
                  <a:rPr lang="en-US" sz="2400" b="0" dirty="0"/>
                  <a:t>scattering</a:t>
                </a:r>
              </a:p>
              <a:p>
                <a:endParaRPr lang="en-US" dirty="0"/>
              </a:p>
            </p:txBody>
          </p:sp>
        </mc:Choice>
        <mc:Fallback xmlns="">
          <p:sp>
            <p:nvSpPr>
              <p:cNvPr id="54" name="文字方塊 53">
                <a:extLst>
                  <a:ext uri="{FF2B5EF4-FFF2-40B4-BE49-F238E27FC236}">
                    <a16:creationId xmlns:a16="http://schemas.microsoft.com/office/drawing/2014/main" id="{681A26FB-8AD7-B318-A9F1-42A25A113F15}"/>
                  </a:ext>
                </a:extLst>
              </p:cNvPr>
              <p:cNvSpPr txBox="1">
                <a:spLocks noRot="1" noChangeAspect="1" noMove="1" noResize="1" noEditPoints="1" noAdjustHandles="1" noChangeArrowheads="1" noChangeShapeType="1" noTextEdit="1"/>
              </p:cNvSpPr>
              <p:nvPr/>
            </p:nvSpPr>
            <p:spPr>
              <a:xfrm>
                <a:off x="10213146" y="2807304"/>
                <a:ext cx="1417744" cy="1015663"/>
              </a:xfrm>
              <a:prstGeom prst="rect">
                <a:avLst/>
              </a:prstGeom>
              <a:blipFill>
                <a:blip r:embed="rId13"/>
                <a:stretch>
                  <a:fillRect l="-12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F6CB5321-A2B9-E43D-9C6E-2D72B300C2DC}"/>
                  </a:ext>
                </a:extLst>
              </p:cNvPr>
              <p:cNvSpPr txBox="1"/>
              <p:nvPr/>
            </p:nvSpPr>
            <p:spPr>
              <a:xfrm>
                <a:off x="10213146" y="4967612"/>
                <a:ext cx="1674054" cy="1015663"/>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𝜙</m:t>
                        </m:r>
                      </m:e>
                      <m:sup>
                        <m:r>
                          <a:rPr lang="en-US" sz="2400" b="0" i="1" smtClean="0">
                            <a:latin typeface="Cambria Math" panose="02040503050406030204" pitchFamily="18" charset="0"/>
                          </a:rPr>
                          <m:t>∗</m:t>
                        </m:r>
                      </m:sup>
                    </m:sSup>
                  </m:oMath>
                </a14:m>
                <a:r>
                  <a:rPr lang="en-US" sz="2400" b="0" dirty="0"/>
                  <a:t> annihilation</a:t>
                </a:r>
              </a:p>
              <a:p>
                <a:endParaRPr lang="en-US" dirty="0"/>
              </a:p>
            </p:txBody>
          </p:sp>
        </mc:Choice>
        <mc:Fallback xmlns="">
          <p:sp>
            <p:nvSpPr>
              <p:cNvPr id="55" name="文字方塊 54">
                <a:extLst>
                  <a:ext uri="{FF2B5EF4-FFF2-40B4-BE49-F238E27FC236}">
                    <a16:creationId xmlns:a16="http://schemas.microsoft.com/office/drawing/2014/main" id="{F6CB5321-A2B9-E43D-9C6E-2D72B300C2DC}"/>
                  </a:ext>
                </a:extLst>
              </p:cNvPr>
              <p:cNvSpPr txBox="1">
                <a:spLocks noRot="1" noChangeAspect="1" noMove="1" noResize="1" noEditPoints="1" noAdjustHandles="1" noChangeArrowheads="1" noChangeShapeType="1" noTextEdit="1"/>
              </p:cNvSpPr>
              <p:nvPr/>
            </p:nvSpPr>
            <p:spPr>
              <a:xfrm>
                <a:off x="10213146" y="4967612"/>
                <a:ext cx="1674054" cy="1015663"/>
              </a:xfrm>
              <a:prstGeom prst="rect">
                <a:avLst/>
              </a:prstGeom>
              <a:blipFill>
                <a:blip r:embed="rId14"/>
                <a:stretch>
                  <a:fillRect l="-109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文字方塊 1">
                <a:extLst>
                  <a:ext uri="{FF2B5EF4-FFF2-40B4-BE49-F238E27FC236}">
                    <a16:creationId xmlns:a16="http://schemas.microsoft.com/office/drawing/2014/main" id="{35D13267-B0F9-EDE4-FD12-67ECE0E11A7E}"/>
                  </a:ext>
                </a:extLst>
              </p:cNvPr>
              <p:cNvSpPr txBox="1"/>
              <p:nvPr/>
            </p:nvSpPr>
            <p:spPr>
              <a:xfrm>
                <a:off x="7889704" y="1305573"/>
                <a:ext cx="4598990" cy="1479700"/>
              </a:xfrm>
              <a:prstGeom prst="rect">
                <a:avLst/>
              </a:prstGeom>
              <a:noFill/>
            </p:spPr>
            <p:txBody>
              <a:bodyPr wrap="square" rtlCol="0">
                <a:spAutoFit/>
              </a:bodyPr>
              <a:lstStyle/>
              <a:p>
                <a:r>
                  <a:rPr lang="en-US" altLang="zh-TW" sz="2400" dirty="0">
                    <a:latin typeface="Calibri" panose="020F0502020204030204" pitchFamily="34" charset="0"/>
                    <a:ea typeface="Calibri" panose="020F0502020204030204" pitchFamily="34" charset="0"/>
                    <a:cs typeface="Calibri" panose="020F0502020204030204" pitchFamily="34" charset="0"/>
                  </a:rPr>
                  <a:t>In the limit </a:t>
                </a:r>
                <a14:m>
                  <m:oMath xmlns:m="http://schemas.openxmlformats.org/officeDocument/2006/math">
                    <m:sSub>
                      <m:sSubPr>
                        <m:ctrlPr>
                          <a:rPr lang="en-US" altLang="zh-TW"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TW" sz="2400" b="0" i="1" smtClean="0">
                            <a:latin typeface="Cambria Math" panose="02040503050406030204" pitchFamily="18" charset="0"/>
                            <a:ea typeface="Calibri" panose="020F0502020204030204" pitchFamily="34" charset="0"/>
                            <a:cs typeface="Calibri" panose="020F0502020204030204" pitchFamily="34" charset="0"/>
                          </a:rPr>
                          <m:t>𝑚</m:t>
                        </m:r>
                      </m:e>
                      <m:sub>
                        <m:r>
                          <a:rPr lang="en-US" altLang="zh-TW" sz="2400" b="0" i="1" smtClean="0">
                            <a:latin typeface="Cambria Math" panose="02040503050406030204" pitchFamily="18" charset="0"/>
                            <a:ea typeface="Calibri" panose="020F0502020204030204" pitchFamily="34" charset="0"/>
                            <a:cs typeface="Calibri" panose="020F0502020204030204" pitchFamily="34" charset="0"/>
                          </a:rPr>
                          <m:t>𝐹</m:t>
                        </m:r>
                      </m:sub>
                    </m:sSub>
                    <m:r>
                      <a:rPr lang="en-US" altLang="zh-TW" sz="24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altLang="zh-TW"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TW" sz="2400" b="0" i="1" smtClean="0">
                            <a:latin typeface="Cambria Math" panose="02040503050406030204" pitchFamily="18" charset="0"/>
                            <a:ea typeface="Calibri" panose="020F0502020204030204" pitchFamily="34" charset="0"/>
                            <a:cs typeface="Calibri" panose="020F0502020204030204" pitchFamily="34" charset="0"/>
                          </a:rPr>
                          <m:t>𝑚</m:t>
                        </m:r>
                      </m:e>
                      <m:sub>
                        <m:r>
                          <a:rPr lang="en-US" altLang="zh-TW" sz="2400" b="0" i="1" smtClean="0">
                            <a:latin typeface="Cambria Math" panose="02040503050406030204" pitchFamily="18" charset="0"/>
                            <a:ea typeface="Calibri" panose="020F0502020204030204" pitchFamily="34" charset="0"/>
                            <a:cs typeface="Calibri" panose="020F0502020204030204" pitchFamily="34" charset="0"/>
                          </a:rPr>
                          <m:t>𝜙</m:t>
                        </m:r>
                      </m:sub>
                    </m:sSub>
                    <m:r>
                      <a:rPr lang="en-US" altLang="zh-TW" sz="24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altLang="zh-TW" sz="2400" b="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TW" sz="2400" b="0" i="1" smtClean="0">
                            <a:latin typeface="Cambria Math" panose="02040503050406030204" pitchFamily="18" charset="0"/>
                            <a:ea typeface="Calibri" panose="020F0502020204030204" pitchFamily="34" charset="0"/>
                            <a:cs typeface="Calibri" panose="020F0502020204030204" pitchFamily="34" charset="0"/>
                          </a:rPr>
                          <m:t>𝑚</m:t>
                        </m:r>
                      </m:e>
                      <m:sub>
                        <m:r>
                          <a:rPr lang="en-US" altLang="zh-TW" sz="2400" b="0" i="1" smtClean="0">
                            <a:latin typeface="Cambria Math" panose="02040503050406030204" pitchFamily="18" charset="0"/>
                            <a:ea typeface="Calibri" panose="020F0502020204030204" pitchFamily="34" charset="0"/>
                            <a:cs typeface="Calibri" panose="020F0502020204030204" pitchFamily="34" charset="0"/>
                          </a:rPr>
                          <m:t>𝑓</m:t>
                        </m:r>
                      </m:sub>
                    </m:sSub>
                  </m:oMath>
                </a14:m>
                <a:r>
                  <a:rPr lang="en-US" altLang="zh-TW" sz="2400" dirty="0">
                    <a:latin typeface="Calibri" panose="020F0502020204030204" pitchFamily="34" charset="0"/>
                    <a:ea typeface="Calibri" panose="020F0502020204030204" pitchFamily="34" charset="0"/>
                    <a:cs typeface="Calibri" panose="020F0502020204030204" pitchFamily="34" charset="0"/>
                  </a:rPr>
                  <a:t> </a:t>
                </a:r>
                <a:endParaRPr lang="en-US" altLang="zh-TW" sz="2400" b="0" dirty="0">
                  <a:latin typeface="Calibri" panose="020F0502020204030204" pitchFamily="34" charset="0"/>
                  <a:ea typeface="Calibri" panose="020F0502020204030204" pitchFamily="34" charset="0"/>
                  <a:cs typeface="Calibri" panose="020F0502020204030204" pitchFamily="34" charset="0"/>
                </a:endParaRPr>
              </a:p>
              <a:p>
                <a14:m>
                  <m:oMath xmlns:m="http://schemas.openxmlformats.org/officeDocument/2006/math">
                    <m:r>
                      <a:rPr lang="en-US" altLang="zh-TW" sz="2400" b="0" i="1" smtClean="0">
                        <a:latin typeface="Cambria Math" panose="02040503050406030204" pitchFamily="18" charset="0"/>
                      </a:rPr>
                      <m:t>𝜙</m:t>
                    </m:r>
                    <m:r>
                      <a:rPr lang="en-US" altLang="zh-TW" sz="2400" b="0" i="1" smtClean="0">
                        <a:latin typeface="Cambria Math" panose="02040503050406030204" pitchFamily="18" charset="0"/>
                      </a:rPr>
                      <m:t> (≠</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𝜙</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oMath>
                </a14:m>
                <a:r>
                  <a:rPr lang="en-US" altLang="zh-TW" sz="2400" b="0" i="1" dirty="0"/>
                  <a:t> </a:t>
                </a:r>
                <a:r>
                  <a:rPr lang="en-US" altLang="zh-TW" sz="2400" b="0" dirty="0"/>
                  <a:t>scattered via u-channel</a:t>
                </a:r>
                <a:endParaRPr lang="en-US" altLang="zh-TW" sz="2400" b="0" i="1" dirty="0"/>
              </a:p>
              <a:p>
                <a:endParaRPr lang="en-US" altLang="zh-TW" sz="2000" b="0" dirty="0"/>
              </a:p>
              <a:p>
                <a:endParaRPr lang="en-US" sz="2000" dirty="0"/>
              </a:p>
            </p:txBody>
          </p:sp>
        </mc:Choice>
        <mc:Fallback>
          <p:sp>
            <p:nvSpPr>
              <p:cNvPr id="2" name="文字方塊 1">
                <a:extLst>
                  <a:ext uri="{FF2B5EF4-FFF2-40B4-BE49-F238E27FC236}">
                    <a16:creationId xmlns:a16="http://schemas.microsoft.com/office/drawing/2014/main" id="{35D13267-B0F9-EDE4-FD12-67ECE0E11A7E}"/>
                  </a:ext>
                </a:extLst>
              </p:cNvPr>
              <p:cNvSpPr txBox="1">
                <a:spLocks noRot="1" noChangeAspect="1" noMove="1" noResize="1" noEditPoints="1" noAdjustHandles="1" noChangeArrowheads="1" noChangeShapeType="1" noTextEdit="1"/>
              </p:cNvSpPr>
              <p:nvPr/>
            </p:nvSpPr>
            <p:spPr>
              <a:xfrm>
                <a:off x="7889704" y="1305573"/>
                <a:ext cx="4598990" cy="1479700"/>
              </a:xfrm>
              <a:prstGeom prst="rect">
                <a:avLst/>
              </a:prstGeom>
              <a:blipFill>
                <a:blip r:embed="rId15"/>
                <a:stretch>
                  <a:fillRect l="-1987" t="-2881"/>
                </a:stretch>
              </a:blipFill>
            </p:spPr>
            <p:txBody>
              <a:bodyPr/>
              <a:lstStyle/>
              <a:p>
                <a:r>
                  <a:rPr lang="en-US">
                    <a:noFill/>
                  </a:rPr>
                  <a:t> </a:t>
                </a:r>
              </a:p>
            </p:txBody>
          </p:sp>
        </mc:Fallback>
      </mc:AlternateContent>
      <p:sp>
        <p:nvSpPr>
          <p:cNvPr id="5" name="文字方塊 4">
            <a:extLst>
              <a:ext uri="{FF2B5EF4-FFF2-40B4-BE49-F238E27FC236}">
                <a16:creationId xmlns:a16="http://schemas.microsoft.com/office/drawing/2014/main" id="{656759BF-0D8F-CFF8-2B5D-2ACCE2B40F8A}"/>
              </a:ext>
            </a:extLst>
          </p:cNvPr>
          <p:cNvSpPr txBox="1"/>
          <p:nvPr/>
        </p:nvSpPr>
        <p:spPr>
          <a:xfrm>
            <a:off x="1097280" y="1767685"/>
            <a:ext cx="5410200" cy="830997"/>
          </a:xfrm>
          <a:prstGeom prst="rect">
            <a:avLst/>
          </a:prstGeom>
          <a:noFill/>
        </p:spPr>
        <p:txBody>
          <a:bodyPr wrap="square" rtlCol="0">
            <a:spAutoFit/>
          </a:bodyPr>
          <a:lstStyle/>
          <a:p>
            <a:r>
              <a:rPr lang="en-US" sz="2400" dirty="0" err="1"/>
              <a:t>C.Boehm</a:t>
            </a:r>
            <a:r>
              <a:rPr lang="en-US" sz="2400" dirty="0"/>
              <a:t>, </a:t>
            </a:r>
            <a:r>
              <a:rPr lang="en-US" sz="2400" dirty="0" err="1"/>
              <a:t>P.Fayet</a:t>
            </a:r>
            <a:r>
              <a:rPr lang="en-US" sz="2400" dirty="0"/>
              <a:t>: </a:t>
            </a:r>
            <a:r>
              <a:rPr lang="en-US" sz="2400" dirty="0" err="1"/>
              <a:t>Nucl.Phys.B</a:t>
            </a:r>
            <a:r>
              <a:rPr lang="en-US" sz="2400" dirty="0"/>
              <a:t> 683 (2004) 219-263</a:t>
            </a:r>
          </a:p>
        </p:txBody>
      </p:sp>
    </p:spTree>
    <p:extLst>
      <p:ext uri="{BB962C8B-B14F-4D97-AF65-F5344CB8AC3E}">
        <p14:creationId xmlns:p14="http://schemas.microsoft.com/office/powerpoint/2010/main" val="39746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65BDE20-7C41-4A37-D889-E0BB792240E2}"/>
              </a:ext>
            </a:extLst>
          </p:cNvPr>
          <p:cNvSpPr>
            <a:spLocks noGrp="1"/>
          </p:cNvSpPr>
          <p:nvPr>
            <p:ph idx="1"/>
          </p:nvPr>
        </p:nvSpPr>
        <p:spPr/>
        <p:txBody>
          <a:bodyPr>
            <a:normAutofit/>
          </a:bodyPr>
          <a:lstStyle/>
          <a:p>
            <a:r>
              <a:rPr lang="en-US" sz="2800" dirty="0"/>
              <a:t>The cross section exhibit different dependent on neutrino energy:</a:t>
            </a:r>
          </a:p>
        </p:txBody>
      </p:sp>
      <p:sp>
        <p:nvSpPr>
          <p:cNvPr id="3" name="投影片編號版面配置區 2">
            <a:extLst>
              <a:ext uri="{FF2B5EF4-FFF2-40B4-BE49-F238E27FC236}">
                <a16:creationId xmlns:a16="http://schemas.microsoft.com/office/drawing/2014/main" id="{AFD35543-9F25-FE75-A818-22F13A1D61AC}"/>
              </a:ext>
            </a:extLst>
          </p:cNvPr>
          <p:cNvSpPr>
            <a:spLocks noGrp="1"/>
          </p:cNvSpPr>
          <p:nvPr>
            <p:ph type="sldNum" sz="quarter" idx="12"/>
          </p:nvPr>
        </p:nvSpPr>
        <p:spPr/>
        <p:txBody>
          <a:bodyPr/>
          <a:lstStyle/>
          <a:p>
            <a:fld id="{02914E68-4405-479D-916A-E40E677A5E68}" type="slidenum">
              <a:rPr lang="en-US" smtClean="0"/>
              <a:pPr/>
              <a:t>5</a:t>
            </a:fld>
            <a:endParaRPr lang="en-US" dirty="0"/>
          </a:p>
        </p:txBody>
      </p:sp>
      <p:sp>
        <p:nvSpPr>
          <p:cNvPr id="4" name="標題 3">
            <a:extLst>
              <a:ext uri="{FF2B5EF4-FFF2-40B4-BE49-F238E27FC236}">
                <a16:creationId xmlns:a16="http://schemas.microsoft.com/office/drawing/2014/main" id="{84B27FC0-77C6-C560-BF74-DC6D8BB9D219}"/>
              </a:ext>
            </a:extLst>
          </p:cNvPr>
          <p:cNvSpPr>
            <a:spLocks noGrp="1"/>
          </p:cNvSpPr>
          <p:nvPr>
            <p:ph type="title"/>
          </p:nvPr>
        </p:nvSpPr>
        <p:spPr/>
        <p:txBody>
          <a:bodyPr>
            <a:normAutofit/>
          </a:bodyPr>
          <a:lstStyle/>
          <a:p>
            <a:r>
              <a:rPr lang="en-US" sz="5400" b="1" dirty="0"/>
              <a:t>DM-Neutrino Interaction</a:t>
            </a:r>
            <a:endParaRPr lang="en-US" sz="5400" dirty="0"/>
          </a:p>
        </p:txBody>
      </p:sp>
      <p:pic>
        <p:nvPicPr>
          <p:cNvPr id="6" name="圖片 5" descr="一張含有 文字, 筆跡, 字型, 行 的圖片&#10;&#10;AI 產生的內容可能不正確。">
            <a:extLst>
              <a:ext uri="{FF2B5EF4-FFF2-40B4-BE49-F238E27FC236}">
                <a16:creationId xmlns:a16="http://schemas.microsoft.com/office/drawing/2014/main" id="{9EF5E64D-47B4-4FB5-FBD9-809950AA1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583" y="2472624"/>
            <a:ext cx="8744643" cy="3396470"/>
          </a:xfrm>
          <a:prstGeom prst="rect">
            <a:avLst/>
          </a:prstGeom>
        </p:spPr>
      </p:pic>
      <p:cxnSp>
        <p:nvCxnSpPr>
          <p:cNvPr id="7" name="直線接點 6">
            <a:extLst>
              <a:ext uri="{FF2B5EF4-FFF2-40B4-BE49-F238E27FC236}">
                <a16:creationId xmlns:a16="http://schemas.microsoft.com/office/drawing/2014/main" id="{2CAB16F1-D00A-0193-4FB5-4D29330AC340}"/>
              </a:ext>
            </a:extLst>
          </p:cNvPr>
          <p:cNvCxnSpPr/>
          <p:nvPr/>
        </p:nvCxnSpPr>
        <p:spPr>
          <a:xfrm>
            <a:off x="4517136" y="5641848"/>
            <a:ext cx="2459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2749EE41-6F5C-6884-DD72-5FE7787CB402}"/>
              </a:ext>
            </a:extLst>
          </p:cNvPr>
          <p:cNvSpPr txBox="1"/>
          <p:nvPr/>
        </p:nvSpPr>
        <p:spPr>
          <a:xfrm>
            <a:off x="4425696" y="5742431"/>
            <a:ext cx="2459736" cy="369332"/>
          </a:xfrm>
          <a:prstGeom prst="rect">
            <a:avLst/>
          </a:prstGeom>
          <a:noFill/>
        </p:spPr>
        <p:txBody>
          <a:bodyPr wrap="square" rtlCol="0">
            <a:spAutoFit/>
          </a:bodyPr>
          <a:lstStyle/>
          <a:p>
            <a:r>
              <a:rPr lang="en-US" dirty="0"/>
              <a:t>heavy mediator limit</a:t>
            </a:r>
          </a:p>
        </p:txBody>
      </p:sp>
      <p:pic>
        <p:nvPicPr>
          <p:cNvPr id="9" name="圖片 8">
            <a:extLst>
              <a:ext uri="{FF2B5EF4-FFF2-40B4-BE49-F238E27FC236}">
                <a16:creationId xmlns:a16="http://schemas.microsoft.com/office/drawing/2014/main" id="{5FBD0815-7E0A-FED1-CCB8-30710264089B}"/>
              </a:ext>
            </a:extLst>
          </p:cNvPr>
          <p:cNvPicPr>
            <a:picLocks noChangeAspect="1"/>
          </p:cNvPicPr>
          <p:nvPr/>
        </p:nvPicPr>
        <p:blipFill>
          <a:blip r:embed="rId4"/>
          <a:stretch>
            <a:fillRect/>
          </a:stretch>
        </p:blipFill>
        <p:spPr>
          <a:xfrm>
            <a:off x="1335190" y="2472624"/>
            <a:ext cx="3229256" cy="1025403"/>
          </a:xfrm>
          <a:prstGeom prst="rect">
            <a:avLst/>
          </a:prstGeom>
        </p:spPr>
      </p:pic>
      <p:pic>
        <p:nvPicPr>
          <p:cNvPr id="12" name="圖片 11" descr="一張含有 文字, 筆跡, 字型, 行 的圖片&#10;&#10;AI 產生的內容可能不正確。">
            <a:extLst>
              <a:ext uri="{FF2B5EF4-FFF2-40B4-BE49-F238E27FC236}">
                <a16:creationId xmlns:a16="http://schemas.microsoft.com/office/drawing/2014/main" id="{92D08B7B-6FDA-1913-1637-EC59F6A85D6D}"/>
              </a:ext>
            </a:extLst>
          </p:cNvPr>
          <p:cNvPicPr>
            <a:picLocks noChangeAspect="1"/>
          </p:cNvPicPr>
          <p:nvPr/>
        </p:nvPicPr>
        <p:blipFill>
          <a:blip r:embed="rId3">
            <a:extLst>
              <a:ext uri="{28A0092B-C50C-407E-A947-70E740481C1C}">
                <a14:useLocalDpi xmlns:a14="http://schemas.microsoft.com/office/drawing/2010/main" val="0"/>
              </a:ext>
            </a:extLst>
          </a:blip>
          <a:srcRect l="66174" t="45228" r="8518" b="40336"/>
          <a:stretch>
            <a:fillRect/>
          </a:stretch>
        </p:blipFill>
        <p:spPr>
          <a:xfrm>
            <a:off x="4517136" y="2812823"/>
            <a:ext cx="2213113" cy="490330"/>
          </a:xfrm>
          <a:prstGeom prst="rect">
            <a:avLst/>
          </a:prstGeom>
        </p:spPr>
      </p:pic>
      <p:pic>
        <p:nvPicPr>
          <p:cNvPr id="13" name="圖片 12" descr="一張含有 文字, 筆跡, 字型, 行 的圖片&#10;&#10;AI 產生的內容可能不正確。">
            <a:extLst>
              <a:ext uri="{FF2B5EF4-FFF2-40B4-BE49-F238E27FC236}">
                <a16:creationId xmlns:a16="http://schemas.microsoft.com/office/drawing/2014/main" id="{84DA811E-FBD1-B9C0-45CD-44CAA5A61980}"/>
              </a:ext>
            </a:extLst>
          </p:cNvPr>
          <p:cNvPicPr>
            <a:picLocks noChangeAspect="1"/>
          </p:cNvPicPr>
          <p:nvPr/>
        </p:nvPicPr>
        <p:blipFill>
          <a:blip r:embed="rId3">
            <a:extLst>
              <a:ext uri="{28A0092B-C50C-407E-A947-70E740481C1C}">
                <a14:useLocalDpi xmlns:a14="http://schemas.microsoft.com/office/drawing/2010/main" val="0"/>
              </a:ext>
            </a:extLst>
          </a:blip>
          <a:srcRect l="77692" t="45228" r="18368" b="40336"/>
          <a:stretch>
            <a:fillRect/>
          </a:stretch>
        </p:blipFill>
        <p:spPr>
          <a:xfrm flipH="1">
            <a:off x="5539409" y="2812813"/>
            <a:ext cx="344556" cy="490330"/>
          </a:xfrm>
          <a:prstGeom prst="rect">
            <a:avLst/>
          </a:prstGeom>
        </p:spPr>
      </p:pic>
    </p:spTree>
    <p:extLst>
      <p:ext uri="{BB962C8B-B14F-4D97-AF65-F5344CB8AC3E}">
        <p14:creationId xmlns:p14="http://schemas.microsoft.com/office/powerpoint/2010/main" val="17720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C0CDFA7-836C-DE3E-8672-67BAA4702538}"/>
              </a:ext>
            </a:extLst>
          </p:cNvPr>
          <p:cNvSpPr>
            <a:spLocks noGrp="1"/>
          </p:cNvSpPr>
          <p:nvPr>
            <p:ph idx="1"/>
          </p:nvPr>
        </p:nvSpPr>
        <p:spPr/>
        <p:txBody>
          <a:bodyPr/>
          <a:lstStyle/>
          <a:p>
            <a:r>
              <a:rPr lang="en-US" sz="2800" dirty="0"/>
              <a:t>To quantify the flux attenuation from neutrino sources, we calculate the transmittance T , defined as the ratio of the received and the emitted flux</a:t>
            </a:r>
            <a:endParaRPr lang="en-US" dirty="0"/>
          </a:p>
        </p:txBody>
      </p:sp>
      <p:sp>
        <p:nvSpPr>
          <p:cNvPr id="3" name="投影片編號版面配置區 2">
            <a:extLst>
              <a:ext uri="{FF2B5EF4-FFF2-40B4-BE49-F238E27FC236}">
                <a16:creationId xmlns:a16="http://schemas.microsoft.com/office/drawing/2014/main" id="{230C0558-4FF6-6C5C-96FD-F8FF69B308B1}"/>
              </a:ext>
            </a:extLst>
          </p:cNvPr>
          <p:cNvSpPr>
            <a:spLocks noGrp="1"/>
          </p:cNvSpPr>
          <p:nvPr>
            <p:ph type="sldNum" sz="quarter" idx="12"/>
          </p:nvPr>
        </p:nvSpPr>
        <p:spPr/>
        <p:txBody>
          <a:bodyPr/>
          <a:lstStyle/>
          <a:p>
            <a:fld id="{02914E68-4405-479D-916A-E40E677A5E68}" type="slidenum">
              <a:rPr lang="en-US" smtClean="0"/>
              <a:pPr/>
              <a:t>6</a:t>
            </a:fld>
            <a:endParaRPr lang="en-US" dirty="0"/>
          </a:p>
        </p:txBody>
      </p:sp>
      <p:sp>
        <p:nvSpPr>
          <p:cNvPr id="4" name="標題 3">
            <a:extLst>
              <a:ext uri="{FF2B5EF4-FFF2-40B4-BE49-F238E27FC236}">
                <a16:creationId xmlns:a16="http://schemas.microsoft.com/office/drawing/2014/main" id="{0B51782E-B9E2-1724-345C-64D614970475}"/>
              </a:ext>
            </a:extLst>
          </p:cNvPr>
          <p:cNvSpPr>
            <a:spLocks noGrp="1"/>
          </p:cNvSpPr>
          <p:nvPr>
            <p:ph type="title"/>
          </p:nvPr>
        </p:nvSpPr>
        <p:spPr/>
        <p:txBody>
          <a:bodyPr>
            <a:normAutofit/>
          </a:bodyPr>
          <a:lstStyle/>
          <a:p>
            <a:r>
              <a:rPr lang="en-US" sz="5400" b="1" dirty="0"/>
              <a:t>DM-Neutrino Interaction</a:t>
            </a:r>
            <a:endParaRPr lang="en-US" sz="5400" dirty="0"/>
          </a:p>
        </p:txBody>
      </p:sp>
      <p:pic>
        <p:nvPicPr>
          <p:cNvPr id="6" name="圖片 5" descr="一張含有 字型, 符號, 數字, 螢幕擷取畫面 的圖片&#10;&#10;AI 產生的內容可能不正確。">
            <a:extLst>
              <a:ext uri="{FF2B5EF4-FFF2-40B4-BE49-F238E27FC236}">
                <a16:creationId xmlns:a16="http://schemas.microsoft.com/office/drawing/2014/main" id="{4831A73F-D269-0826-DCD2-B03CF9F0D243}"/>
              </a:ext>
            </a:extLst>
          </p:cNvPr>
          <p:cNvPicPr>
            <a:picLocks noChangeAspect="1"/>
          </p:cNvPicPr>
          <p:nvPr/>
        </p:nvPicPr>
        <p:blipFill>
          <a:blip r:embed="rId3">
            <a:extLst>
              <a:ext uri="{28A0092B-C50C-407E-A947-70E740481C1C}">
                <a14:useLocalDpi xmlns:a14="http://schemas.microsoft.com/office/drawing/2010/main" val="0"/>
              </a:ext>
            </a:extLst>
          </a:blip>
          <a:srcRect l="17630" b="-4349"/>
          <a:stretch>
            <a:fillRect/>
          </a:stretch>
        </p:blipFill>
        <p:spPr>
          <a:xfrm>
            <a:off x="5401828" y="3104447"/>
            <a:ext cx="1388343" cy="667137"/>
          </a:xfrm>
          <a:prstGeom prst="rect">
            <a:avLst/>
          </a:prstGeom>
        </p:spPr>
      </p:pic>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27A68032-AA7D-B0DD-0A68-B20B6323633C}"/>
                  </a:ext>
                </a:extLst>
              </p:cNvPr>
              <p:cNvSpPr txBox="1"/>
              <p:nvPr/>
            </p:nvSpPr>
            <p:spPr>
              <a:xfrm>
                <a:off x="2731770" y="4159339"/>
                <a:ext cx="6789420" cy="85292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r>
                            <m:rPr>
                              <m:sty m:val="p"/>
                            </m:rPr>
                            <a:rPr lang="en-US" sz="2400" b="0" i="1" smtClean="0">
                              <a:latin typeface="Cambria Math" panose="02040503050406030204" pitchFamily="18" charset="0"/>
                            </a:rPr>
                            <m:t>Φ</m:t>
                          </m:r>
                        </m:num>
                        <m:den>
                          <m:r>
                            <a:rPr lang="en-US" sz="2400" b="0" i="1" smtClean="0">
                              <a:latin typeface="Cambria Math" panose="02040503050406030204" pitchFamily="18" charset="0"/>
                            </a:rPr>
                            <m:t>𝑑</m:t>
                          </m:r>
                          <m:r>
                            <a:rPr lang="en-US" sz="2400" b="0" i="1" smtClean="0">
                              <a:latin typeface="Cambria Math" panose="02040503050406030204" pitchFamily="18" charset="0"/>
                            </a:rPr>
                            <m:t>𝜒</m:t>
                          </m:r>
                        </m:den>
                      </m:f>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𝐸</m:t>
                              </m:r>
                            </m:e>
                            <m:sub>
                              <m:r>
                                <a:rPr lang="en-US" sz="2400" b="0" i="1" smtClean="0">
                                  <a:latin typeface="Cambria Math" panose="02040503050406030204" pitchFamily="18" charset="0"/>
                                </a:rPr>
                                <m:t>𝜈</m:t>
                              </m:r>
                            </m:sub>
                            <m:sup>
                              <m:r>
                                <a:rPr lang="en-US" sz="2400" b="0" i="1" smtClean="0">
                                  <a:latin typeface="Cambria Math" panose="02040503050406030204" pitchFamily="18" charset="0"/>
                                </a:rPr>
                                <m:t>′</m:t>
                              </m:r>
                            </m:sup>
                          </m:sSubSup>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𝜎</m:t>
                          </m:r>
                        </m:e>
                        <m:sub>
                          <m:r>
                            <a:rPr lang="en-US" sz="2400" b="0" i="1" smtClean="0">
                              <a:latin typeface="Cambria Math" panose="02040503050406030204" pitchFamily="18" charset="0"/>
                            </a:rPr>
                            <m:t>𝜈𝜙</m:t>
                          </m:r>
                        </m:sub>
                      </m:sSub>
                      <m:r>
                        <m:rPr>
                          <m:sty m:val="p"/>
                        </m:rPr>
                        <a:rPr lang="en-US" sz="2400" b="0" i="1" smtClean="0">
                          <a:latin typeface="Cambria Math" panose="02040503050406030204" pitchFamily="18" charset="0"/>
                        </a:rPr>
                        <m:t>Φ</m:t>
                      </m:r>
                      <m:r>
                        <a:rPr lang="en-US" sz="2400" b="0" i="1" smtClean="0">
                          <a:latin typeface="Cambria Math" panose="02040503050406030204" pitchFamily="18" charset="0"/>
                        </a:rPr>
                        <m:t>+</m:t>
                      </m:r>
                      <m:nary>
                        <m:naryPr>
                          <m:ctrlPr>
                            <a:rPr lang="en-US" sz="2400" b="0" i="1" smtClean="0">
                              <a:latin typeface="Cambria Math" panose="02040503050406030204" pitchFamily="18" charset="0"/>
                            </a:rPr>
                          </m:ctrlPr>
                        </m:naryPr>
                        <m:sub>
                          <m:sSubSup>
                            <m:sSubSupPr>
                              <m:ctrlPr>
                                <a:rPr lang="en-US" sz="2400" b="0" i="1" smtClean="0">
                                  <a:latin typeface="Cambria Math" panose="02040503050406030204" pitchFamily="18" charset="0"/>
                                </a:rPr>
                              </m:ctrlPr>
                            </m:sSubSupPr>
                            <m:e>
                              <m:r>
                                <m:rPr>
                                  <m:brk m:alnAt="23"/>
                                </m:rPr>
                                <a:rPr lang="en-US" sz="2400" b="0" i="1" smtClean="0">
                                  <a:latin typeface="Cambria Math" panose="02040503050406030204" pitchFamily="18" charset="0"/>
                                </a:rPr>
                                <m:t>𝐸</m:t>
                              </m:r>
                            </m:e>
                            <m:sub>
                              <m:r>
                                <m:rPr>
                                  <m:brk m:alnAt="23"/>
                                </m:rPr>
                                <a:rPr lang="en-US" sz="2400" b="0" i="1" smtClean="0">
                                  <a:latin typeface="Cambria Math" panose="02040503050406030204" pitchFamily="18" charset="0"/>
                                </a:rPr>
                                <m:t>𝜈</m:t>
                              </m:r>
                            </m:sub>
                            <m:sup>
                              <m:r>
                                <a:rPr lang="en-US" sz="2400" b="0" i="1" smtClean="0">
                                  <a:latin typeface="Cambria Math" panose="02040503050406030204" pitchFamily="18" charset="0"/>
                                </a:rPr>
                                <m:t>′</m:t>
                              </m:r>
                            </m:sup>
                          </m:sSubSup>
                        </m:sub>
                        <m:sup>
                          <m:r>
                            <a:rPr lang="en-US" sz="2400" b="0" i="1" smtClean="0">
                              <a:latin typeface="Cambria Math" panose="02040503050406030204" pitchFamily="18" charset="0"/>
                            </a:rPr>
                            <m:t>∞</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𝑑𝐸</m:t>
                              </m:r>
                            </m:e>
                            <m:sub>
                              <m:r>
                                <a:rPr lang="en-US" sz="2400" b="0" i="1" smtClean="0">
                                  <a:latin typeface="Cambria Math" panose="02040503050406030204" pitchFamily="18" charset="0"/>
                                </a:rPr>
                                <m:t>𝜈</m:t>
                              </m:r>
                            </m:sub>
                          </m:sSub>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r>
                                    <a:rPr lang="en-US" sz="2400" b="0" i="1" smtClean="0">
                                      <a:latin typeface="Cambria Math" panose="02040503050406030204" pitchFamily="18" charset="0"/>
                                    </a:rPr>
                                    <m:t>𝜎</m:t>
                                  </m:r>
                                </m:e>
                                <m:sub>
                                  <m:r>
                                    <a:rPr lang="en-US" sz="2400" b="0" i="1" smtClean="0">
                                      <a:latin typeface="Cambria Math" panose="02040503050406030204" pitchFamily="18" charset="0"/>
                                    </a:rPr>
                                    <m:t>𝜈𝜙</m:t>
                                  </m:r>
                                </m:sub>
                              </m:sSub>
                            </m:num>
                            <m:den>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𝑑𝐸</m:t>
                                  </m:r>
                                </m:e>
                                <m:sub>
                                  <m:r>
                                    <a:rPr lang="en-US" sz="2400" b="0" i="1" smtClean="0">
                                      <a:latin typeface="Cambria Math" panose="02040503050406030204" pitchFamily="18" charset="0"/>
                                    </a:rPr>
                                    <m:t>𝜈</m:t>
                                  </m:r>
                                </m:sub>
                                <m:sup>
                                  <m:r>
                                    <a:rPr lang="en-US" sz="2400" b="0" i="1" smtClean="0">
                                      <a:latin typeface="Cambria Math" panose="02040503050406030204" pitchFamily="18" charset="0"/>
                                    </a:rPr>
                                    <m:t>′</m:t>
                                  </m:r>
                                </m:sup>
                              </m:sSubSup>
                            </m:den>
                          </m:f>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𝜈</m:t>
                                      </m:r>
                                    </m:sub>
                                  </m:sSub>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𝐸</m:t>
                                  </m:r>
                                </m:e>
                                <m:sub>
                                  <m:r>
                                    <a:rPr lang="en-US" sz="2400" b="0" i="1" smtClean="0">
                                      <a:latin typeface="Cambria Math" panose="02040503050406030204" pitchFamily="18" charset="0"/>
                                    </a:rPr>
                                    <m:t>𝜈</m:t>
                                  </m:r>
                                </m:sub>
                                <m:sup>
                                  <m:r>
                                    <a:rPr lang="en-US" sz="2400" b="0" i="1" smtClean="0">
                                      <a:latin typeface="Cambria Math" panose="02040503050406030204" pitchFamily="18" charset="0"/>
                                    </a:rPr>
                                    <m:t>′</m:t>
                                  </m:r>
                                </m:sup>
                              </m:sSubSup>
                            </m:e>
                          </m:d>
                          <m:sSub>
                            <m:sSubPr>
                              <m:ctrlPr>
                                <a:rPr lang="en-US" sz="2400" b="0" i="1" smtClean="0">
                                  <a:latin typeface="Cambria Math" panose="02040503050406030204" pitchFamily="18" charset="0"/>
                                </a:rPr>
                              </m:ctrlPr>
                            </m:sSubPr>
                            <m:e>
                              <m:r>
                                <m:rPr>
                                  <m:sty m:val="p"/>
                                </m:rPr>
                                <a:rPr lang="en-US" sz="2400" b="0" i="1" smtClean="0">
                                  <a:latin typeface="Cambria Math" panose="02040503050406030204" pitchFamily="18" charset="0"/>
                                </a:rPr>
                                <m:t>Φ</m:t>
                              </m:r>
                              <m:r>
                                <a:rPr lang="en-US" sz="2400" b="0" i="1" smtClean="0">
                                  <a:latin typeface="Cambria Math" panose="02040503050406030204" pitchFamily="18" charset="0"/>
                                </a:rPr>
                                <m:t>(</m:t>
                              </m:r>
                              <m:r>
                                <a:rPr lang="en-US" sz="2400" b="0" i="1" smtClean="0">
                                  <a:latin typeface="Cambria Math" panose="02040503050406030204" pitchFamily="18" charset="0"/>
                                </a:rPr>
                                <m:t>𝐸</m:t>
                              </m:r>
                            </m:e>
                            <m:sub>
                              <m:r>
                                <a:rPr lang="en-US" sz="2400" b="0" i="1" smtClean="0">
                                  <a:latin typeface="Cambria Math" panose="02040503050406030204" pitchFamily="18" charset="0"/>
                                </a:rPr>
                                <m:t>𝜈</m:t>
                              </m:r>
                            </m:sub>
                          </m:sSub>
                          <m:r>
                            <a:rPr lang="en-US" sz="2400" b="0" i="1" smtClean="0">
                              <a:latin typeface="Cambria Math" panose="02040503050406030204" pitchFamily="18" charset="0"/>
                            </a:rPr>
                            <m:t>)</m:t>
                          </m:r>
                        </m:e>
                      </m:nary>
                    </m:oMath>
                  </m:oMathPara>
                </a14:m>
                <a:endParaRPr lang="en-US" dirty="0"/>
              </a:p>
            </p:txBody>
          </p:sp>
        </mc:Choice>
        <mc:Fallback xmlns="">
          <p:sp>
            <p:nvSpPr>
              <p:cNvPr id="8" name="文字方塊 7">
                <a:extLst>
                  <a:ext uri="{FF2B5EF4-FFF2-40B4-BE49-F238E27FC236}">
                    <a16:creationId xmlns:a16="http://schemas.microsoft.com/office/drawing/2014/main" id="{27A68032-AA7D-B0DD-0A68-B20B6323633C}"/>
                  </a:ext>
                </a:extLst>
              </p:cNvPr>
              <p:cNvSpPr txBox="1">
                <a:spLocks noRot="1" noChangeAspect="1" noMove="1" noResize="1" noEditPoints="1" noAdjustHandles="1" noChangeArrowheads="1" noChangeShapeType="1" noTextEdit="1"/>
              </p:cNvSpPr>
              <p:nvPr/>
            </p:nvSpPr>
            <p:spPr>
              <a:xfrm>
                <a:off x="2731770" y="4159339"/>
                <a:ext cx="6789420" cy="852926"/>
              </a:xfrm>
              <a:prstGeom prst="rect">
                <a:avLst/>
              </a:prstGeom>
              <a:blipFill>
                <a:blip r:embed="rId4"/>
                <a:stretch>
                  <a:fillRect/>
                </a:stretch>
              </a:blipFill>
            </p:spPr>
            <p:txBody>
              <a:bodyPr/>
              <a:lstStyle/>
              <a:p>
                <a:r>
                  <a:rPr lang="en-US">
                    <a:noFill/>
                  </a:rPr>
                  <a:t> </a:t>
                </a:r>
              </a:p>
            </p:txBody>
          </p:sp>
        </mc:Fallback>
      </mc:AlternateContent>
      <p:cxnSp>
        <p:nvCxnSpPr>
          <p:cNvPr id="10" name="直線單箭頭接點 9">
            <a:extLst>
              <a:ext uri="{FF2B5EF4-FFF2-40B4-BE49-F238E27FC236}">
                <a16:creationId xmlns:a16="http://schemas.microsoft.com/office/drawing/2014/main" id="{990C5D42-49D3-CFBA-ACDA-C1A9B3382D49}"/>
              </a:ext>
            </a:extLst>
          </p:cNvPr>
          <p:cNvCxnSpPr/>
          <p:nvPr/>
        </p:nvCxnSpPr>
        <p:spPr>
          <a:xfrm flipH="1">
            <a:off x="3995928" y="4937760"/>
            <a:ext cx="649224" cy="7863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940BA5DF-3F40-6681-BA69-4B4922A4D4B3}"/>
              </a:ext>
            </a:extLst>
          </p:cNvPr>
          <p:cNvCxnSpPr/>
          <p:nvPr/>
        </p:nvCxnSpPr>
        <p:spPr>
          <a:xfrm>
            <a:off x="7388352" y="4937760"/>
            <a:ext cx="603504" cy="7863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1F70366D-B901-467F-56B5-484282D6D7F3}"/>
              </a:ext>
            </a:extLst>
          </p:cNvPr>
          <p:cNvSpPr txBox="1"/>
          <p:nvPr/>
        </p:nvSpPr>
        <p:spPr>
          <a:xfrm>
            <a:off x="1828800" y="5724144"/>
            <a:ext cx="4114800" cy="369332"/>
          </a:xfrm>
          <a:prstGeom prst="rect">
            <a:avLst/>
          </a:prstGeom>
          <a:noFill/>
        </p:spPr>
        <p:txBody>
          <a:bodyPr wrap="square" rtlCol="0">
            <a:spAutoFit/>
          </a:bodyPr>
          <a:lstStyle/>
          <a:p>
            <a:r>
              <a:rPr lang="en-US" dirty="0"/>
              <a:t>neutrino scattering out of beam direction</a:t>
            </a:r>
          </a:p>
        </p:txBody>
      </p:sp>
      <p:sp>
        <p:nvSpPr>
          <p:cNvPr id="14" name="文字方塊 13">
            <a:extLst>
              <a:ext uri="{FF2B5EF4-FFF2-40B4-BE49-F238E27FC236}">
                <a16:creationId xmlns:a16="http://schemas.microsoft.com/office/drawing/2014/main" id="{914120D0-DB3C-C3E6-79FE-3A361986EBEE}"/>
              </a:ext>
            </a:extLst>
          </p:cNvPr>
          <p:cNvSpPr txBox="1"/>
          <p:nvPr/>
        </p:nvSpPr>
        <p:spPr>
          <a:xfrm>
            <a:off x="6562344" y="5724144"/>
            <a:ext cx="4114800" cy="369332"/>
          </a:xfrm>
          <a:prstGeom prst="rect">
            <a:avLst/>
          </a:prstGeom>
          <a:noFill/>
        </p:spPr>
        <p:txBody>
          <a:bodyPr wrap="square" rtlCol="0">
            <a:spAutoFit/>
          </a:bodyPr>
          <a:lstStyle/>
          <a:p>
            <a:r>
              <a:rPr lang="en-US" dirty="0"/>
              <a:t>down-scattering of high-energy neutrinos</a:t>
            </a:r>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6062526E-A881-7B04-137E-C2BDDF6AE65E}"/>
                  </a:ext>
                </a:extLst>
              </p:cNvPr>
              <p:cNvSpPr txBox="1"/>
              <p:nvPr/>
            </p:nvSpPr>
            <p:spPr>
              <a:xfrm>
                <a:off x="8967216" y="3013501"/>
                <a:ext cx="2795778" cy="830997"/>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rPr>
                      <m:t>𝜈</m:t>
                    </m:r>
                  </m:oMath>
                </a14:m>
                <a:r>
                  <a:rPr lang="en-US" sz="2400" dirty="0"/>
                  <a:t>FATE</a:t>
                </a:r>
                <a:r>
                  <a:rPr lang="en-US" altLang="zh-TW" sz="2400" dirty="0"/>
                  <a:t>:</a:t>
                </a:r>
                <a:r>
                  <a:rPr lang="en-US" sz="2400" dirty="0"/>
                  <a:t>1706.09895</a:t>
                </a:r>
              </a:p>
              <a:p>
                <a:r>
                  <a:rPr lang="en-US" sz="2400" dirty="0"/>
                  <a:t>input: </a:t>
                </a:r>
                <a14:m>
                  <m:oMath xmlns:m="http://schemas.openxmlformats.org/officeDocument/2006/math">
                    <m:r>
                      <a:rPr lang="en-US" sz="2400" b="0" i="1" smtClean="0">
                        <a:latin typeface="Cambria Math" panose="02040503050406030204" pitchFamily="18" charset="0"/>
                      </a:rPr>
                      <m:t>𝜎</m:t>
                    </m:r>
                    <m:r>
                      <a:rPr lang="en-US" sz="2400" b="0" i="1" smtClean="0">
                        <a:latin typeface="Cambria Math" panose="02040503050406030204" pitchFamily="18" charset="0"/>
                      </a:rPr>
                      <m:t>,  </m:t>
                    </m:r>
                    <m:r>
                      <a:rPr lang="en-US" sz="2400" b="0" i="1" smtClean="0">
                        <a:latin typeface="Cambria Math" panose="02040503050406030204" pitchFamily="18" charset="0"/>
                      </a:rPr>
                      <m:t>𝑑</m:t>
                    </m:r>
                    <m:r>
                      <a:rPr lang="en-US" sz="2400" b="0" i="1" smtClean="0">
                        <a:latin typeface="Cambria Math" panose="02040503050406030204" pitchFamily="18" charset="0"/>
                      </a:rPr>
                      <m:t>𝜎</m:t>
                    </m:r>
                    <m:r>
                      <a:rPr lang="en-US" sz="2400" b="0" i="1" smtClean="0">
                        <a:latin typeface="Cambria Math" panose="02040503050406030204" pitchFamily="18" charset="0"/>
                      </a:rPr>
                      <m:t>/</m:t>
                    </m:r>
                    <m:r>
                      <a:rPr lang="en-US" sz="2400" b="0" i="1" smtClean="0">
                        <a:latin typeface="Cambria Math" panose="02040503050406030204" pitchFamily="18" charset="0"/>
                      </a:rPr>
                      <m:t>𝑑𝐸</m:t>
                    </m:r>
                    <m:r>
                      <a:rPr lang="en-US" sz="2400" b="0" i="1" dirty="0" smtClean="0">
                        <a:latin typeface="Cambria Math" panose="02040503050406030204" pitchFamily="18" charset="0"/>
                      </a:rPr>
                      <m:t>,</m:t>
                    </m:r>
                    <m:r>
                      <a:rPr lang="en-US" sz="2400" b="0" i="1" dirty="0" smtClean="0">
                        <a:latin typeface="Cambria Math" panose="02040503050406030204" pitchFamily="18" charset="0"/>
                      </a:rPr>
                      <m:t>𝜒</m:t>
                    </m:r>
                  </m:oMath>
                </a14:m>
                <a:r>
                  <a:rPr lang="en-US" sz="2400" dirty="0"/>
                  <a:t> </a:t>
                </a:r>
              </a:p>
            </p:txBody>
          </p:sp>
        </mc:Choice>
        <mc:Fallback xmlns="">
          <p:sp>
            <p:nvSpPr>
              <p:cNvPr id="15" name="文字方塊 14">
                <a:extLst>
                  <a:ext uri="{FF2B5EF4-FFF2-40B4-BE49-F238E27FC236}">
                    <a16:creationId xmlns:a16="http://schemas.microsoft.com/office/drawing/2014/main" id="{6062526E-A881-7B04-137E-C2BDDF6AE65E}"/>
                  </a:ext>
                </a:extLst>
              </p:cNvPr>
              <p:cNvSpPr txBox="1">
                <a:spLocks noRot="1" noChangeAspect="1" noMove="1" noResize="1" noEditPoints="1" noAdjustHandles="1" noChangeArrowheads="1" noChangeShapeType="1" noTextEdit="1"/>
              </p:cNvSpPr>
              <p:nvPr/>
            </p:nvSpPr>
            <p:spPr>
              <a:xfrm>
                <a:off x="8967216" y="3013501"/>
                <a:ext cx="2795778" cy="830997"/>
              </a:xfrm>
              <a:prstGeom prst="rect">
                <a:avLst/>
              </a:prstGeom>
              <a:blipFill>
                <a:blip r:embed="rId5"/>
                <a:stretch>
                  <a:fillRect l="-3268" t="-5839" b="-15328"/>
                </a:stretch>
              </a:blipFill>
            </p:spPr>
            <p:txBody>
              <a:bodyPr/>
              <a:lstStyle/>
              <a:p>
                <a:r>
                  <a:rPr lang="en-US">
                    <a:noFill/>
                  </a:rPr>
                  <a:t> </a:t>
                </a:r>
              </a:p>
            </p:txBody>
          </p:sp>
        </mc:Fallback>
      </mc:AlternateContent>
      <p:cxnSp>
        <p:nvCxnSpPr>
          <p:cNvPr id="7" name="直線接點 6">
            <a:extLst>
              <a:ext uri="{FF2B5EF4-FFF2-40B4-BE49-F238E27FC236}">
                <a16:creationId xmlns:a16="http://schemas.microsoft.com/office/drawing/2014/main" id="{ECBA8923-E73A-783F-1CBE-6295378FFD8B}"/>
              </a:ext>
            </a:extLst>
          </p:cNvPr>
          <p:cNvCxnSpPr/>
          <p:nvPr/>
        </p:nvCxnSpPr>
        <p:spPr>
          <a:xfrm>
            <a:off x="3026664" y="5012265"/>
            <a:ext cx="0" cy="245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085EEB69-1BA7-0D6D-3C7F-370022E88AA7}"/>
              </a:ext>
            </a:extLst>
          </p:cNvPr>
          <p:cNvCxnSpPr/>
          <p:nvPr/>
        </p:nvCxnSpPr>
        <p:spPr>
          <a:xfrm flipH="1">
            <a:off x="2505456" y="5257800"/>
            <a:ext cx="521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D91C8DD1-6FF3-A05B-BA80-E11E01B3CADD}"/>
                  </a:ext>
                </a:extLst>
              </p:cNvPr>
              <p:cNvSpPr txBox="1"/>
              <p:nvPr/>
            </p:nvSpPr>
            <p:spPr>
              <a:xfrm>
                <a:off x="489966" y="4853431"/>
                <a:ext cx="2180844" cy="646331"/>
              </a:xfrm>
              <a:prstGeom prst="rect">
                <a:avLst/>
              </a:prstGeom>
              <a:noFill/>
            </p:spPr>
            <p:txBody>
              <a:bodyPr wrap="square" rtlCol="0">
                <a:spAutoFit/>
              </a:bodyPr>
              <a:lstStyle/>
              <a:p>
                <a:r>
                  <a:rPr lang="en-US" dirty="0"/>
                  <a:t>DM column density along </a:t>
                </a:r>
                <a14:m>
                  <m:oMath xmlns:m="http://schemas.openxmlformats.org/officeDocument/2006/math">
                    <m:r>
                      <a:rPr lang="en-US" b="0" i="1" smtClean="0">
                        <a:latin typeface="Cambria Math" panose="02040503050406030204" pitchFamily="18" charset="0"/>
                      </a:rPr>
                      <m:t>𝜈</m:t>
                    </m:r>
                  </m:oMath>
                </a14:m>
                <a:r>
                  <a:rPr lang="en-US" dirty="0"/>
                  <a:t> path</a:t>
                </a:r>
              </a:p>
            </p:txBody>
          </p:sp>
        </mc:Choice>
        <mc:Fallback xmlns="">
          <p:sp>
            <p:nvSpPr>
              <p:cNvPr id="16" name="文字方塊 15">
                <a:extLst>
                  <a:ext uri="{FF2B5EF4-FFF2-40B4-BE49-F238E27FC236}">
                    <a16:creationId xmlns:a16="http://schemas.microsoft.com/office/drawing/2014/main" id="{D91C8DD1-6FF3-A05B-BA80-E11E01B3CADD}"/>
                  </a:ext>
                </a:extLst>
              </p:cNvPr>
              <p:cNvSpPr txBox="1">
                <a:spLocks noRot="1" noChangeAspect="1" noMove="1" noResize="1" noEditPoints="1" noAdjustHandles="1" noChangeArrowheads="1" noChangeShapeType="1" noTextEdit="1"/>
              </p:cNvSpPr>
              <p:nvPr/>
            </p:nvSpPr>
            <p:spPr>
              <a:xfrm>
                <a:off x="489966" y="4853431"/>
                <a:ext cx="2180844" cy="646331"/>
              </a:xfrm>
              <a:prstGeom prst="rect">
                <a:avLst/>
              </a:prstGeom>
              <a:blipFill>
                <a:blip r:embed="rId6"/>
                <a:stretch>
                  <a:fillRect l="-2235"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319065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AF055F5-D6E0-5B42-1ABA-3F68D1DABECB}"/>
              </a:ext>
            </a:extLst>
          </p:cNvPr>
          <p:cNvSpPr>
            <a:spLocks noGrp="1"/>
          </p:cNvSpPr>
          <p:nvPr>
            <p:ph idx="1"/>
          </p:nvPr>
        </p:nvSpPr>
        <p:spPr>
          <a:xfrm>
            <a:off x="1066800" y="3546518"/>
            <a:ext cx="10058400" cy="732874"/>
          </a:xfrm>
        </p:spPr>
        <p:txBody>
          <a:bodyPr>
            <a:normAutofit fontScale="92500" lnSpcReduction="20000"/>
          </a:bodyPr>
          <a:lstStyle/>
          <a:p>
            <a:pPr algn="ctr"/>
            <a:r>
              <a:rPr lang="en-US" sz="5800" dirty="0"/>
              <a:t>Neutrino Sources </a:t>
            </a:r>
          </a:p>
          <a:p>
            <a:endParaRPr lang="en-US" b="1" dirty="0"/>
          </a:p>
        </p:txBody>
      </p:sp>
      <p:sp>
        <p:nvSpPr>
          <p:cNvPr id="3" name="投影片編號版面配置區 2">
            <a:extLst>
              <a:ext uri="{FF2B5EF4-FFF2-40B4-BE49-F238E27FC236}">
                <a16:creationId xmlns:a16="http://schemas.microsoft.com/office/drawing/2014/main" id="{F3F57576-E968-E4C0-5088-D764F2FB1AD0}"/>
              </a:ext>
            </a:extLst>
          </p:cNvPr>
          <p:cNvSpPr>
            <a:spLocks noGrp="1"/>
          </p:cNvSpPr>
          <p:nvPr>
            <p:ph type="sldNum" sz="quarter" idx="12"/>
          </p:nvPr>
        </p:nvSpPr>
        <p:spPr/>
        <p:txBody>
          <a:bodyPr/>
          <a:lstStyle/>
          <a:p>
            <a:fld id="{02914E68-4405-479D-916A-E40E677A5E68}" type="slidenum">
              <a:rPr lang="en-US" smtClean="0"/>
              <a:pPr/>
              <a:t>7</a:t>
            </a:fld>
            <a:endParaRPr lang="en-US" dirty="0"/>
          </a:p>
        </p:txBody>
      </p:sp>
    </p:spTree>
    <p:extLst>
      <p:ext uri="{BB962C8B-B14F-4D97-AF65-F5344CB8AC3E}">
        <p14:creationId xmlns:p14="http://schemas.microsoft.com/office/powerpoint/2010/main" val="48565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356CA69-297C-74EF-76FF-D7E388945046}"/>
              </a:ext>
            </a:extLst>
          </p:cNvPr>
          <p:cNvSpPr>
            <a:spLocks noGrp="1"/>
          </p:cNvSpPr>
          <p:nvPr>
            <p:ph idx="1"/>
          </p:nvPr>
        </p:nvSpPr>
        <p:spPr/>
        <p:txBody>
          <a:bodyPr>
            <a:normAutofit/>
          </a:bodyPr>
          <a:lstStyle/>
          <a:p>
            <a:r>
              <a:rPr lang="en-US" sz="2800" dirty="0"/>
              <a:t>The DSNB is the flux of isotropic neutrino and antineutrino from core-collapse supernovae (CCSN)</a:t>
            </a:r>
          </a:p>
        </p:txBody>
      </p:sp>
      <p:sp>
        <p:nvSpPr>
          <p:cNvPr id="3" name="投影片編號版面配置區 2">
            <a:extLst>
              <a:ext uri="{FF2B5EF4-FFF2-40B4-BE49-F238E27FC236}">
                <a16:creationId xmlns:a16="http://schemas.microsoft.com/office/drawing/2014/main" id="{E25A7EB7-D0DC-48DA-8BA6-AD10EA05C3F4}"/>
              </a:ext>
            </a:extLst>
          </p:cNvPr>
          <p:cNvSpPr>
            <a:spLocks noGrp="1"/>
          </p:cNvSpPr>
          <p:nvPr>
            <p:ph type="sldNum" sz="quarter" idx="12"/>
          </p:nvPr>
        </p:nvSpPr>
        <p:spPr/>
        <p:txBody>
          <a:bodyPr/>
          <a:lstStyle/>
          <a:p>
            <a:fld id="{02914E68-4405-479D-916A-E40E677A5E68}" type="slidenum">
              <a:rPr lang="en-US" smtClean="0"/>
              <a:pPr/>
              <a:t>8</a:t>
            </a:fld>
            <a:endParaRPr lang="en-US" dirty="0"/>
          </a:p>
        </p:txBody>
      </p:sp>
      <p:sp>
        <p:nvSpPr>
          <p:cNvPr id="4" name="標題 3">
            <a:extLst>
              <a:ext uri="{FF2B5EF4-FFF2-40B4-BE49-F238E27FC236}">
                <a16:creationId xmlns:a16="http://schemas.microsoft.com/office/drawing/2014/main" id="{3CFD7482-5E4A-3C6A-ECBA-3C3D71470B53}"/>
              </a:ext>
            </a:extLst>
          </p:cNvPr>
          <p:cNvSpPr>
            <a:spLocks noGrp="1"/>
          </p:cNvSpPr>
          <p:nvPr>
            <p:ph type="title"/>
          </p:nvPr>
        </p:nvSpPr>
        <p:spPr/>
        <p:txBody>
          <a:bodyPr/>
          <a:lstStyle/>
          <a:p>
            <a:r>
              <a:rPr lang="en-US" sz="5400" b="1" dirty="0"/>
              <a:t>DSNB</a:t>
            </a:r>
            <a:endParaRPr lang="en-US" b="1" dirty="0"/>
          </a:p>
        </p:txBody>
      </p:sp>
      <p:pic>
        <p:nvPicPr>
          <p:cNvPr id="6" name="圖片 5" descr="一張含有 文字, 字型, 行, 數字 的圖片&#10;&#10;AI 產生的內容可能不正確。">
            <a:extLst>
              <a:ext uri="{FF2B5EF4-FFF2-40B4-BE49-F238E27FC236}">
                <a16:creationId xmlns:a16="http://schemas.microsoft.com/office/drawing/2014/main" id="{7EF3D0AD-11E5-842A-8D30-F6627A246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256" y="4623711"/>
            <a:ext cx="4607373" cy="939847"/>
          </a:xfrm>
          <a:prstGeom prst="rect">
            <a:avLst/>
          </a:prstGeom>
        </p:spPr>
      </p:pic>
      <p:pic>
        <p:nvPicPr>
          <p:cNvPr id="10" name="圖片 9" descr="一張含有 文字, 字型, 行, 數字 的圖片&#10;&#10;AI 產生的內容可能不正確。">
            <a:extLst>
              <a:ext uri="{FF2B5EF4-FFF2-40B4-BE49-F238E27FC236}">
                <a16:creationId xmlns:a16="http://schemas.microsoft.com/office/drawing/2014/main" id="{8BD0FE1B-929D-7217-F07C-7BDDC0CD8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7472" y="2917567"/>
            <a:ext cx="5378016" cy="939847"/>
          </a:xfrm>
          <a:prstGeom prst="rect">
            <a:avLst/>
          </a:prstGeom>
        </p:spPr>
      </p:pic>
      <p:pic>
        <p:nvPicPr>
          <p:cNvPr id="12" name="圖片 11" descr="一張含有 文字, 字型, 白色, 行 的圖片&#10;&#10;AI 產生的內容可能不正確。">
            <a:extLst>
              <a:ext uri="{FF2B5EF4-FFF2-40B4-BE49-F238E27FC236}">
                <a16:creationId xmlns:a16="http://schemas.microsoft.com/office/drawing/2014/main" id="{CAB32F29-A247-D107-63F5-AB95A3C9A0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4307" y="4623710"/>
            <a:ext cx="4140413" cy="939848"/>
          </a:xfrm>
          <a:prstGeom prst="rect">
            <a:avLst/>
          </a:prstGeom>
        </p:spPr>
      </p:pic>
      <p:sp>
        <p:nvSpPr>
          <p:cNvPr id="14" name="文字方塊 13">
            <a:extLst>
              <a:ext uri="{FF2B5EF4-FFF2-40B4-BE49-F238E27FC236}">
                <a16:creationId xmlns:a16="http://schemas.microsoft.com/office/drawing/2014/main" id="{4DBB1BC6-FF8A-2B59-B895-193A04054785}"/>
              </a:ext>
            </a:extLst>
          </p:cNvPr>
          <p:cNvSpPr txBox="1"/>
          <p:nvPr/>
        </p:nvSpPr>
        <p:spPr>
          <a:xfrm>
            <a:off x="1218256" y="5563558"/>
            <a:ext cx="4607373" cy="400110"/>
          </a:xfrm>
          <a:prstGeom prst="rect">
            <a:avLst/>
          </a:prstGeom>
          <a:noFill/>
        </p:spPr>
        <p:txBody>
          <a:bodyPr wrap="square" rtlCol="0">
            <a:spAutoFit/>
          </a:bodyPr>
          <a:lstStyle/>
          <a:p>
            <a:r>
              <a:rPr lang="en-US" sz="2000" dirty="0"/>
              <a:t>neutrino distribution from supernovae</a:t>
            </a:r>
          </a:p>
        </p:txBody>
      </p:sp>
      <p:sp>
        <p:nvSpPr>
          <p:cNvPr id="15" name="文字方塊 14">
            <a:extLst>
              <a:ext uri="{FF2B5EF4-FFF2-40B4-BE49-F238E27FC236}">
                <a16:creationId xmlns:a16="http://schemas.microsoft.com/office/drawing/2014/main" id="{8A231C79-66C9-F22D-E223-DE33E3B032DD}"/>
              </a:ext>
            </a:extLst>
          </p:cNvPr>
          <p:cNvSpPr txBox="1"/>
          <p:nvPr/>
        </p:nvSpPr>
        <p:spPr>
          <a:xfrm>
            <a:off x="6909646" y="5563558"/>
            <a:ext cx="4607373" cy="400110"/>
          </a:xfrm>
          <a:prstGeom prst="rect">
            <a:avLst/>
          </a:prstGeom>
          <a:noFill/>
        </p:spPr>
        <p:txBody>
          <a:bodyPr wrap="square" rtlCol="0">
            <a:spAutoFit/>
          </a:bodyPr>
          <a:lstStyle/>
          <a:p>
            <a:r>
              <a:rPr lang="en-US" sz="2000" dirty="0"/>
              <a:t>CCSN rate from cosmic star formation</a:t>
            </a:r>
          </a:p>
        </p:txBody>
      </p:sp>
      <p:grpSp>
        <p:nvGrpSpPr>
          <p:cNvPr id="7" name="群組 6">
            <a:extLst>
              <a:ext uri="{FF2B5EF4-FFF2-40B4-BE49-F238E27FC236}">
                <a16:creationId xmlns:a16="http://schemas.microsoft.com/office/drawing/2014/main" id="{D8BDC560-FEB6-12B7-4E93-6BEDFDE9DDBC}"/>
              </a:ext>
            </a:extLst>
          </p:cNvPr>
          <p:cNvGrpSpPr/>
          <p:nvPr/>
        </p:nvGrpSpPr>
        <p:grpSpPr>
          <a:xfrm>
            <a:off x="1218256" y="0"/>
            <a:ext cx="9710737" cy="6858000"/>
            <a:chOff x="1383983" y="0"/>
            <a:chExt cx="9710737" cy="6858000"/>
          </a:xfrm>
        </p:grpSpPr>
        <p:pic>
          <p:nvPicPr>
            <p:cNvPr id="1026" name="Picture 2">
              <a:extLst>
                <a:ext uri="{FF2B5EF4-FFF2-40B4-BE49-F238E27FC236}">
                  <a16:creationId xmlns:a16="http://schemas.microsoft.com/office/drawing/2014/main" id="{F0232D9B-C890-8511-F131-66BD08574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983" y="0"/>
              <a:ext cx="9710737"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D262F6A2-2E2A-8F6E-AE74-619802C29DC5}"/>
                    </a:ext>
                  </a:extLst>
                </p:cNvPr>
                <p:cNvSpPr txBox="1"/>
                <p:nvPr/>
              </p:nvSpPr>
              <p:spPr>
                <a:xfrm>
                  <a:off x="6640270" y="101937"/>
                  <a:ext cx="3260188" cy="369332"/>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𝜈</m:t>
                          </m:r>
                        </m:e>
                        <m:sub>
                          <m:r>
                            <a:rPr lang="en-US" sz="2400" b="0" i="1" smtClean="0">
                              <a:latin typeface="Cambria Math" panose="02040503050406030204" pitchFamily="18" charset="0"/>
                            </a:rPr>
                            <m:t>𝑒</m:t>
                          </m:r>
                        </m:sub>
                      </m:sSub>
                    </m:oMath>
                  </a14:m>
                  <a:r>
                    <a:rPr lang="en-US" sz="2400" dirty="0"/>
                    <a:t> flux with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𝜈</m:t>
                          </m:r>
                        </m:sub>
                      </m:sSub>
                      <m:r>
                        <a:rPr lang="en-US" sz="2400" b="0" i="1" smtClean="0">
                          <a:latin typeface="Cambria Math" panose="02040503050406030204" pitchFamily="18" charset="0"/>
                        </a:rPr>
                        <m:t>=6.6</m:t>
                      </m:r>
                    </m:oMath>
                  </a14:m>
                  <a:r>
                    <a:rPr lang="en-US" sz="2400" dirty="0"/>
                    <a:t> MeV</a:t>
                  </a:r>
                  <a:endParaRPr lang="en-US" dirty="0"/>
                </a:p>
              </p:txBody>
            </p:sp>
          </mc:Choice>
          <mc:Fallback xmlns="">
            <p:sp>
              <p:nvSpPr>
                <p:cNvPr id="5" name="文字方塊 4">
                  <a:extLst>
                    <a:ext uri="{FF2B5EF4-FFF2-40B4-BE49-F238E27FC236}">
                      <a16:creationId xmlns:a16="http://schemas.microsoft.com/office/drawing/2014/main" id="{D262F6A2-2E2A-8F6E-AE74-619802C29DC5}"/>
                    </a:ext>
                  </a:extLst>
                </p:cNvPr>
                <p:cNvSpPr txBox="1">
                  <a:spLocks noRot="1" noChangeAspect="1" noMove="1" noResize="1" noEditPoints="1" noAdjustHandles="1" noChangeArrowheads="1" noChangeShapeType="1" noTextEdit="1"/>
                </p:cNvSpPr>
                <p:nvPr/>
              </p:nvSpPr>
              <p:spPr>
                <a:xfrm>
                  <a:off x="6640270" y="101937"/>
                  <a:ext cx="3260188" cy="369332"/>
                </a:xfrm>
                <a:prstGeom prst="rect">
                  <a:avLst/>
                </a:prstGeom>
                <a:blipFill>
                  <a:blip r:embed="rId7"/>
                  <a:stretch>
                    <a:fillRect l="-2430" t="-26667" r="-4486" b="-50000"/>
                  </a:stretch>
                </a:blipFill>
              </p:spPr>
              <p:txBody>
                <a:bodyPr/>
                <a:lstStyle/>
                <a:p>
                  <a:r>
                    <a:rPr lang="en-US">
                      <a:noFill/>
                    </a:rPr>
                    <a:t> </a:t>
                  </a:r>
                </a:p>
              </p:txBody>
            </p:sp>
          </mc:Fallback>
        </mc:AlternateContent>
        <p:sp>
          <p:nvSpPr>
            <p:cNvPr id="8" name="文字方塊 7">
              <a:extLst>
                <a:ext uri="{FF2B5EF4-FFF2-40B4-BE49-F238E27FC236}">
                  <a16:creationId xmlns:a16="http://schemas.microsoft.com/office/drawing/2014/main" id="{9A42CDDA-79F5-21B2-05F1-B9A0E2FF3779}"/>
                </a:ext>
              </a:extLst>
            </p:cNvPr>
            <p:cNvSpPr txBox="1"/>
            <p:nvPr/>
          </p:nvSpPr>
          <p:spPr>
            <a:xfrm>
              <a:off x="8815488" y="6371342"/>
              <a:ext cx="2088507" cy="400110"/>
            </a:xfrm>
            <a:prstGeom prst="rect">
              <a:avLst/>
            </a:prstGeom>
            <a:noFill/>
          </p:spPr>
          <p:txBody>
            <a:bodyPr wrap="square" rtlCol="0">
              <a:spAutoFit/>
            </a:bodyPr>
            <a:lstStyle/>
            <a:p>
              <a:r>
                <a:rPr lang="en-US" sz="2000" dirty="0" err="1"/>
                <a:t>arxiv</a:t>
              </a:r>
              <a:r>
                <a:rPr lang="en-US" sz="2000" dirty="0"/>
                <a:t>: 2412.08537</a:t>
              </a:r>
            </a:p>
          </p:txBody>
        </p:sp>
      </p:grpSp>
      <p:grpSp>
        <p:nvGrpSpPr>
          <p:cNvPr id="29" name="群組 28">
            <a:extLst>
              <a:ext uri="{FF2B5EF4-FFF2-40B4-BE49-F238E27FC236}">
                <a16:creationId xmlns:a16="http://schemas.microsoft.com/office/drawing/2014/main" id="{D5104033-DFCD-29FA-9931-37CDC85770CF}"/>
              </a:ext>
            </a:extLst>
          </p:cNvPr>
          <p:cNvGrpSpPr/>
          <p:nvPr/>
        </p:nvGrpSpPr>
        <p:grpSpPr>
          <a:xfrm>
            <a:off x="4691346" y="619913"/>
            <a:ext cx="6607685" cy="1633113"/>
            <a:chOff x="4691346" y="600364"/>
            <a:chExt cx="6607685" cy="1633113"/>
          </a:xfrm>
        </p:grpSpPr>
        <p:sp>
          <p:nvSpPr>
            <p:cNvPr id="21" name="矩形 20">
              <a:extLst>
                <a:ext uri="{FF2B5EF4-FFF2-40B4-BE49-F238E27FC236}">
                  <a16:creationId xmlns:a16="http://schemas.microsoft.com/office/drawing/2014/main" id="{E8212AB7-66A2-2785-BDB2-FE157EA83F9B}"/>
                </a:ext>
              </a:extLst>
            </p:cNvPr>
            <p:cNvSpPr/>
            <p:nvPr/>
          </p:nvSpPr>
          <p:spPr>
            <a:xfrm>
              <a:off x="4691346" y="600364"/>
              <a:ext cx="6607685" cy="1633113"/>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矩形 26">
              <a:extLst>
                <a:ext uri="{FF2B5EF4-FFF2-40B4-BE49-F238E27FC236}">
                  <a16:creationId xmlns:a16="http://schemas.microsoft.com/office/drawing/2014/main" id="{F5732618-1C30-DC7E-617D-6B9C5224A178}"/>
                </a:ext>
              </a:extLst>
            </p:cNvPr>
            <p:cNvSpPr/>
            <p:nvPr/>
          </p:nvSpPr>
          <p:spPr>
            <a:xfrm>
              <a:off x="5221897" y="1772727"/>
              <a:ext cx="5990586" cy="380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圖片 17">
              <a:extLst>
                <a:ext uri="{FF2B5EF4-FFF2-40B4-BE49-F238E27FC236}">
                  <a16:creationId xmlns:a16="http://schemas.microsoft.com/office/drawing/2014/main" id="{E9BF911C-31EF-4022-1FC1-B351CE344FF8}"/>
                </a:ext>
              </a:extLst>
            </p:cNvPr>
            <p:cNvPicPr>
              <a:picLocks noChangeAspect="1"/>
            </p:cNvPicPr>
            <p:nvPr/>
          </p:nvPicPr>
          <p:blipFill>
            <a:blip r:embed="rId8"/>
            <a:stretch>
              <a:fillRect/>
            </a:stretch>
          </p:blipFill>
          <p:spPr>
            <a:xfrm>
              <a:off x="4753632" y="682828"/>
              <a:ext cx="6458851" cy="857370"/>
            </a:xfrm>
            <a:prstGeom prst="rect">
              <a:avLst/>
            </a:prstGeom>
          </p:spPr>
        </p:pic>
        <p:pic>
          <p:nvPicPr>
            <p:cNvPr id="20" name="圖片 19">
              <a:extLst>
                <a:ext uri="{FF2B5EF4-FFF2-40B4-BE49-F238E27FC236}">
                  <a16:creationId xmlns:a16="http://schemas.microsoft.com/office/drawing/2014/main" id="{A2168F5E-BE67-5C6D-DDF2-8388DCF5A610}"/>
                </a:ext>
              </a:extLst>
            </p:cNvPr>
            <p:cNvPicPr>
              <a:picLocks noChangeAspect="1"/>
            </p:cNvPicPr>
            <p:nvPr/>
          </p:nvPicPr>
          <p:blipFill>
            <a:blip r:embed="rId9"/>
            <a:stretch>
              <a:fillRect/>
            </a:stretch>
          </p:blipFill>
          <p:spPr>
            <a:xfrm>
              <a:off x="4753632" y="1520537"/>
              <a:ext cx="3591426" cy="333422"/>
            </a:xfrm>
            <a:prstGeom prst="rect">
              <a:avLst/>
            </a:prstGeom>
          </p:spPr>
        </p:pic>
        <p:sp>
          <p:nvSpPr>
            <p:cNvPr id="22" name="矩形 21">
              <a:extLst>
                <a:ext uri="{FF2B5EF4-FFF2-40B4-BE49-F238E27FC236}">
                  <a16:creationId xmlns:a16="http://schemas.microsoft.com/office/drawing/2014/main" id="{2F5411DB-729F-36A6-5B31-FD7BF5417E15}"/>
                </a:ext>
              </a:extLst>
            </p:cNvPr>
            <p:cNvSpPr/>
            <p:nvPr/>
          </p:nvSpPr>
          <p:spPr>
            <a:xfrm>
              <a:off x="8345058" y="1540197"/>
              <a:ext cx="2867425" cy="313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圖片 23">
              <a:extLst>
                <a:ext uri="{FF2B5EF4-FFF2-40B4-BE49-F238E27FC236}">
                  <a16:creationId xmlns:a16="http://schemas.microsoft.com/office/drawing/2014/main" id="{F7A8E213-916C-CFBA-554A-65755C09E6A7}"/>
                </a:ext>
              </a:extLst>
            </p:cNvPr>
            <p:cNvPicPr>
              <a:picLocks noChangeAspect="1"/>
            </p:cNvPicPr>
            <p:nvPr/>
          </p:nvPicPr>
          <p:blipFill>
            <a:blip r:embed="rId10"/>
            <a:stretch>
              <a:fillRect/>
            </a:stretch>
          </p:blipFill>
          <p:spPr>
            <a:xfrm>
              <a:off x="4753632" y="1853959"/>
              <a:ext cx="504895" cy="295316"/>
            </a:xfrm>
            <a:prstGeom prst="rect">
              <a:avLst/>
            </a:prstGeom>
          </p:spPr>
        </p:pic>
        <p:pic>
          <p:nvPicPr>
            <p:cNvPr id="26" name="圖片 25">
              <a:extLst>
                <a:ext uri="{FF2B5EF4-FFF2-40B4-BE49-F238E27FC236}">
                  <a16:creationId xmlns:a16="http://schemas.microsoft.com/office/drawing/2014/main" id="{8DD18C13-59A8-9899-F3CA-0025C602B69E}"/>
                </a:ext>
              </a:extLst>
            </p:cNvPr>
            <p:cNvPicPr>
              <a:picLocks noChangeAspect="1"/>
            </p:cNvPicPr>
            <p:nvPr/>
          </p:nvPicPr>
          <p:blipFill>
            <a:blip r:embed="rId11"/>
            <a:stretch>
              <a:fillRect/>
            </a:stretch>
          </p:blipFill>
          <p:spPr>
            <a:xfrm>
              <a:off x="5294023" y="1871703"/>
              <a:ext cx="4096322" cy="247685"/>
            </a:xfrm>
            <a:prstGeom prst="rect">
              <a:avLst/>
            </a:prstGeom>
          </p:spPr>
        </p:pic>
      </p:grpSp>
      <p:cxnSp>
        <p:nvCxnSpPr>
          <p:cNvPr id="31" name="直線單箭頭接點 30">
            <a:extLst>
              <a:ext uri="{FF2B5EF4-FFF2-40B4-BE49-F238E27FC236}">
                <a16:creationId xmlns:a16="http://schemas.microsoft.com/office/drawing/2014/main" id="{59F89611-242D-F8DE-E2ED-2148CEADBC29}"/>
              </a:ext>
            </a:extLst>
          </p:cNvPr>
          <p:cNvCxnSpPr/>
          <p:nvPr/>
        </p:nvCxnSpPr>
        <p:spPr>
          <a:xfrm>
            <a:off x="3524829" y="1440873"/>
            <a:ext cx="0" cy="241654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4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A3274-83FE-21FD-ACB9-53CA84706F0B}"/>
            </a:ext>
          </a:extLst>
        </p:cNvPr>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623AAB5-EC2A-0E22-EC40-4A935B1A0701}"/>
              </a:ext>
            </a:extLst>
          </p:cNvPr>
          <p:cNvSpPr>
            <a:spLocks noGrp="1"/>
          </p:cNvSpPr>
          <p:nvPr>
            <p:ph idx="1"/>
          </p:nvPr>
        </p:nvSpPr>
        <p:spPr/>
        <p:txBody>
          <a:bodyPr>
            <a:normAutofit/>
          </a:bodyPr>
          <a:lstStyle/>
          <a:p>
            <a:r>
              <a:rPr lang="en-US" sz="2800" dirty="0"/>
              <a:t>We include our hypothetical DM-neutrino interaction by inserting the transmittance into neutrino flux.</a:t>
            </a:r>
          </a:p>
        </p:txBody>
      </p:sp>
      <p:sp>
        <p:nvSpPr>
          <p:cNvPr id="3" name="投影片編號版面配置區 2">
            <a:extLst>
              <a:ext uri="{FF2B5EF4-FFF2-40B4-BE49-F238E27FC236}">
                <a16:creationId xmlns:a16="http://schemas.microsoft.com/office/drawing/2014/main" id="{A95DBB4F-1AB1-3023-7147-C93004F069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914E68-4405-479D-916A-E40E677A5E68}" type="slidenum">
              <a:rPr kumimoji="0" lang="en-US" sz="2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標題 3">
            <a:extLst>
              <a:ext uri="{FF2B5EF4-FFF2-40B4-BE49-F238E27FC236}">
                <a16:creationId xmlns:a16="http://schemas.microsoft.com/office/drawing/2014/main" id="{07925EEC-512D-A0FE-736E-CB4F248F6649}"/>
              </a:ext>
            </a:extLst>
          </p:cNvPr>
          <p:cNvSpPr>
            <a:spLocks noGrp="1"/>
          </p:cNvSpPr>
          <p:nvPr>
            <p:ph type="title"/>
          </p:nvPr>
        </p:nvSpPr>
        <p:spPr/>
        <p:txBody>
          <a:bodyPr/>
          <a:lstStyle/>
          <a:p>
            <a:r>
              <a:rPr lang="en-US" sz="5400" b="1" dirty="0"/>
              <a:t>DSNB</a:t>
            </a:r>
            <a:endParaRPr lang="en-US" b="1" dirty="0"/>
          </a:p>
        </p:txBody>
      </p:sp>
      <p:pic>
        <p:nvPicPr>
          <p:cNvPr id="10" name="圖片 9" descr="一張含有 文字, 字型, 行, 數字 的圖片&#10;&#10;AI 產生的內容可能不正確。">
            <a:extLst>
              <a:ext uri="{FF2B5EF4-FFF2-40B4-BE49-F238E27FC236}">
                <a16:creationId xmlns:a16="http://schemas.microsoft.com/office/drawing/2014/main" id="{EBCB9FC4-17B5-6A03-DFF8-747DC9D80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472" y="2917567"/>
            <a:ext cx="5378016" cy="939847"/>
          </a:xfrm>
          <a:prstGeom prst="rect">
            <a:avLst/>
          </a:prstGeom>
        </p:spPr>
      </p:pic>
      <p:pic>
        <p:nvPicPr>
          <p:cNvPr id="9" name="圖片 8" descr="一張含有 文字, 字型, 行, 白色 的圖片&#10;&#10;AI 產生的內容可能不正確。">
            <a:extLst>
              <a:ext uri="{FF2B5EF4-FFF2-40B4-BE49-F238E27FC236}">
                <a16:creationId xmlns:a16="http://schemas.microsoft.com/office/drawing/2014/main" id="{7434E189-49AB-40B8-12B1-42C3C8D45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840" y="4533769"/>
            <a:ext cx="6140319" cy="937765"/>
          </a:xfrm>
          <a:prstGeom prst="rect">
            <a:avLst/>
          </a:prstGeom>
        </p:spPr>
      </p:pic>
      <p:cxnSp>
        <p:nvCxnSpPr>
          <p:cNvPr id="13" name="直線單箭頭接點 12">
            <a:extLst>
              <a:ext uri="{FF2B5EF4-FFF2-40B4-BE49-F238E27FC236}">
                <a16:creationId xmlns:a16="http://schemas.microsoft.com/office/drawing/2014/main" id="{96305A5E-BF83-DADA-75FF-337466F3EF77}"/>
              </a:ext>
            </a:extLst>
          </p:cNvPr>
          <p:cNvCxnSpPr/>
          <p:nvPr/>
        </p:nvCxnSpPr>
        <p:spPr>
          <a:xfrm>
            <a:off x="8055864" y="4050792"/>
            <a:ext cx="0" cy="3566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群組 10">
            <a:extLst>
              <a:ext uri="{FF2B5EF4-FFF2-40B4-BE49-F238E27FC236}">
                <a16:creationId xmlns:a16="http://schemas.microsoft.com/office/drawing/2014/main" id="{CB4CFC80-190C-E25A-1796-D83AE5B5FF9C}"/>
              </a:ext>
            </a:extLst>
          </p:cNvPr>
          <p:cNvGrpSpPr/>
          <p:nvPr/>
        </p:nvGrpSpPr>
        <p:grpSpPr>
          <a:xfrm>
            <a:off x="2190584" y="5738389"/>
            <a:ext cx="8464164" cy="1249737"/>
            <a:chOff x="2160103" y="5738389"/>
            <a:chExt cx="7871792" cy="1249737"/>
          </a:xfrm>
        </p:grpSpPr>
        <p:sp>
          <p:nvSpPr>
            <p:cNvPr id="6" name="矩形 5">
              <a:extLst>
                <a:ext uri="{FF2B5EF4-FFF2-40B4-BE49-F238E27FC236}">
                  <a16:creationId xmlns:a16="http://schemas.microsoft.com/office/drawing/2014/main" id="{F5BA9388-0383-3C9E-96D3-76E6311DF69F}"/>
                </a:ext>
              </a:extLst>
            </p:cNvPr>
            <p:cNvSpPr/>
            <p:nvPr/>
          </p:nvSpPr>
          <p:spPr>
            <a:xfrm>
              <a:off x="2160103" y="5738389"/>
              <a:ext cx="7871792" cy="93776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文字方塊 4">
                  <a:extLst>
                    <a:ext uri="{FF2B5EF4-FFF2-40B4-BE49-F238E27FC236}">
                      <a16:creationId xmlns:a16="http://schemas.microsoft.com/office/drawing/2014/main" id="{86F0469A-50E5-A791-EAA6-1E4C4E140B3D}"/>
                    </a:ext>
                  </a:extLst>
                </p:cNvPr>
                <p:cNvSpPr txBox="1"/>
                <p:nvPr/>
              </p:nvSpPr>
              <p:spPr>
                <a:xfrm>
                  <a:off x="2324069" y="5787220"/>
                  <a:ext cx="7412424" cy="12009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𝜒</m:t>
                        </m:r>
                        <m:r>
                          <a:rPr lang="en-US" sz="2400" i="1" smtClean="0">
                            <a:latin typeface="Cambria Math" panose="02040503050406030204" pitchFamily="18" charset="0"/>
                          </a:rPr>
                          <m:t>=</m:t>
                        </m:r>
                        <m:nary>
                          <m:naryPr>
                            <m:ctrlPr>
                              <a:rPr lang="en-US" sz="2400" i="1">
                                <a:latin typeface="Cambria Math" panose="02040503050406030204" pitchFamily="18" charset="0"/>
                              </a:rPr>
                            </m:ctrlPr>
                          </m:naryPr>
                          <m:sub>
                            <m:r>
                              <m:rPr>
                                <m:brk m:alnAt="23"/>
                              </m:rPr>
                              <a:rPr lang="en-US" sz="2400" i="1">
                                <a:latin typeface="Cambria Math" panose="02040503050406030204" pitchFamily="18" charset="0"/>
                              </a:rPr>
                              <m:t>0</m:t>
                            </m:r>
                          </m:sub>
                          <m:sup>
                            <m:sSub>
                              <m:sSubPr>
                                <m:ctrlPr>
                                  <a:rPr lang="en-US" sz="2400" b="0" i="1" smtClean="0">
                                    <a:latin typeface="Cambria Math" panose="02040503050406030204" pitchFamily="18" charset="0"/>
                                  </a:rPr>
                                </m:ctrlPr>
                              </m:sSubPr>
                              <m:e>
                                <m:r>
                                  <a:rPr lang="en-US" sz="2400" i="1">
                                    <a:latin typeface="Cambria Math" panose="02040503050406030204" pitchFamily="18" charset="0"/>
                                  </a:rPr>
                                  <m:t>𝑧</m:t>
                                </m:r>
                              </m:e>
                              <m:sub>
                                <m:r>
                                  <m:rPr>
                                    <m:sty m:val="p"/>
                                  </m:rPr>
                                  <a:rPr lang="en-US" sz="2400" b="0" i="0" smtClean="0">
                                    <a:latin typeface="Cambria Math" panose="02040503050406030204" pitchFamily="18" charset="0"/>
                                  </a:rPr>
                                  <m:t>max</m:t>
                                </m:r>
                              </m:sub>
                            </m:sSub>
                          </m:sup>
                          <m:e>
                            <m:f>
                              <m:fPr>
                                <m:ctrlPr>
                                  <a:rPr lang="en-US" sz="2400" i="1">
                                    <a:latin typeface="Cambria Math" panose="02040503050406030204" pitchFamily="18" charset="0"/>
                                  </a:rPr>
                                </m:ctrlPr>
                              </m:fPr>
                              <m:num>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m:rPr>
                                        <m:sty m:val="p"/>
                                      </m:rPr>
                                      <a:rPr lang="en-US" sz="2400">
                                        <a:latin typeface="Cambria Math" panose="02040503050406030204" pitchFamily="18" charset="0"/>
                                      </a:rPr>
                                      <m:t>DM</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𝜙</m:t>
                                    </m:r>
                                  </m:sub>
                                </m:sSub>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i="1">
                                        <a:latin typeface="Cambria Math" panose="02040503050406030204" pitchFamily="18" charset="0"/>
                                      </a:rPr>
                                      <m:t>(1+</m:t>
                                    </m:r>
                                    <m:r>
                                      <a:rPr lang="en-US" sz="2400" i="1">
                                        <a:latin typeface="Cambria Math" panose="02040503050406030204" pitchFamily="18" charset="0"/>
                                      </a:rPr>
                                      <m:t>𝑧</m:t>
                                    </m:r>
                                    <m:r>
                                      <a:rPr lang="en-US" sz="2400" i="1">
                                        <a:latin typeface="Cambria Math" panose="02040503050406030204" pitchFamily="18" charset="0"/>
                                      </a:rPr>
                                      <m:t>)</m:t>
                                    </m:r>
                                  </m:e>
                                  <m:sup>
                                    <m:r>
                                      <a:rPr lang="en-US" sz="2400" b="0" i="1" smtClean="0">
                                        <a:latin typeface="Cambria Math" panose="02040503050406030204" pitchFamily="18" charset="0"/>
                                      </a:rPr>
                                      <m:t>3</m:t>
                                    </m:r>
                                  </m:sup>
                                </m:sSup>
                              </m:num>
                              <m:den>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den>
                            </m:f>
                            <m:r>
                              <a:rPr lang="en-US" sz="2400" i="1">
                                <a:latin typeface="Cambria Math" panose="02040503050406030204" pitchFamily="18" charset="0"/>
                              </a:rPr>
                              <m:t>𝑑𝑧</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m:rPr>
                                    <m:sty m:val="p"/>
                                  </m:rPr>
                                  <a:rPr lang="en-US" sz="2400" b="0" i="0" smtClean="0">
                                    <a:latin typeface="Cambria Math" panose="02040503050406030204" pitchFamily="18" charset="0"/>
                                  </a:rPr>
                                  <m:t>DM</m:t>
                                </m:r>
                              </m:sub>
                            </m:sSub>
                            <m:r>
                              <a:rPr lang="en-US" sz="2400" b="0" i="1" smtClean="0">
                                <a:latin typeface="Cambria Math" panose="02040503050406030204" pitchFamily="18" charset="0"/>
                              </a:rPr>
                              <m:t>=1.27</m:t>
                            </m:r>
                            <m:r>
                              <m:rPr>
                                <m:sty m:val="p"/>
                              </m:rPr>
                              <a:rPr lang="en-US" sz="2400" b="0" i="0" smtClean="0">
                                <a:latin typeface="Cambria Math" panose="02040503050406030204" pitchFamily="18" charset="0"/>
                              </a:rPr>
                              <m:t>GeV</m:t>
                            </m: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−3</m:t>
                                </m:r>
                              </m:sup>
                            </m:sSup>
                            <m:r>
                              <a:rPr lang="en-US" sz="2400" b="0" i="1" smtClean="0">
                                <a:latin typeface="Cambria Math" panose="02040503050406030204" pitchFamily="18" charset="0"/>
                              </a:rPr>
                              <m:t> </m:t>
                            </m:r>
                          </m:e>
                        </m:nary>
                      </m:oMath>
                    </m:oMathPara>
                  </a14:m>
                  <a:endParaRPr lang="en-US" dirty="0"/>
                </a:p>
              </p:txBody>
            </p:sp>
          </mc:Choice>
          <mc:Fallback>
            <p:sp>
              <p:nvSpPr>
                <p:cNvPr id="5" name="文字方塊 4">
                  <a:extLst>
                    <a:ext uri="{FF2B5EF4-FFF2-40B4-BE49-F238E27FC236}">
                      <a16:creationId xmlns:a16="http://schemas.microsoft.com/office/drawing/2014/main" id="{86F0469A-50E5-A791-EAA6-1E4C4E140B3D}"/>
                    </a:ext>
                  </a:extLst>
                </p:cNvPr>
                <p:cNvSpPr txBox="1">
                  <a:spLocks noRot="1" noChangeAspect="1" noMove="1" noResize="1" noEditPoints="1" noAdjustHandles="1" noChangeArrowheads="1" noChangeShapeType="1" noTextEdit="1"/>
                </p:cNvSpPr>
                <p:nvPr/>
              </p:nvSpPr>
              <p:spPr>
                <a:xfrm>
                  <a:off x="2324069" y="5787220"/>
                  <a:ext cx="7412424" cy="1200906"/>
                </a:xfrm>
                <a:prstGeom prst="rect">
                  <a:avLst/>
                </a:prstGeom>
                <a:blipFill>
                  <a:blip r:embed="rId5"/>
                  <a:stretch>
                    <a:fillRect/>
                  </a:stretch>
                </a:blipFill>
              </p:spPr>
              <p:txBody>
                <a:bodyPr/>
                <a:lstStyle/>
                <a:p>
                  <a:r>
                    <a:rPr lang="en-US">
                      <a:noFill/>
                    </a:rPr>
                    <a:t> </a:t>
                  </a:r>
                </a:p>
              </p:txBody>
            </p:sp>
          </mc:Fallback>
        </mc:AlternateContent>
      </p:grpSp>
      <p:sp>
        <p:nvSpPr>
          <p:cNvPr id="7" name="文字方塊 6">
            <a:extLst>
              <a:ext uri="{FF2B5EF4-FFF2-40B4-BE49-F238E27FC236}">
                <a16:creationId xmlns:a16="http://schemas.microsoft.com/office/drawing/2014/main" id="{58D5D3C4-9108-98E9-F691-46697FA0853A}"/>
              </a:ext>
            </a:extLst>
          </p:cNvPr>
          <p:cNvSpPr txBox="1"/>
          <p:nvPr/>
        </p:nvSpPr>
        <p:spPr>
          <a:xfrm>
            <a:off x="5638800" y="3982278"/>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8912392"/>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3619</TotalTime>
  <Words>2851</Words>
  <Application>Microsoft Office PowerPoint</Application>
  <PresentationFormat>寬螢幕</PresentationFormat>
  <Paragraphs>253</Paragraphs>
  <Slides>21</Slides>
  <Notes>21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Aptos</vt:lpstr>
      <vt:lpstr>Arial</vt:lpstr>
      <vt:lpstr>Calibri</vt:lpstr>
      <vt:lpstr>Calibri Light</vt:lpstr>
      <vt:lpstr>Cambria Math</vt:lpstr>
      <vt:lpstr>回顧</vt:lpstr>
      <vt:lpstr>Phenomenology of Neutrino-Dark Matter Interaction in DSNB and AGN</vt:lpstr>
      <vt:lpstr>PowerPoint 簡報</vt:lpstr>
      <vt:lpstr>DM-Neutrino Interaction</vt:lpstr>
      <vt:lpstr>DM-Neutrino Interaction</vt:lpstr>
      <vt:lpstr>DM-Neutrino Interaction</vt:lpstr>
      <vt:lpstr>DM-Neutrino Interaction</vt:lpstr>
      <vt:lpstr>PowerPoint 簡報</vt:lpstr>
      <vt:lpstr>DSNB</vt:lpstr>
      <vt:lpstr>DSNB</vt:lpstr>
      <vt:lpstr>DSNB</vt:lpstr>
      <vt:lpstr>DSNB</vt:lpstr>
      <vt:lpstr>DSNB</vt:lpstr>
      <vt:lpstr>AGN</vt:lpstr>
      <vt:lpstr>AGN</vt:lpstr>
      <vt:lpstr>AGN</vt:lpstr>
      <vt:lpstr>AGN</vt:lpstr>
      <vt:lpstr>AGN</vt:lpstr>
      <vt:lpstr>AGN</vt:lpstr>
      <vt:lpstr>AGN</vt:lpstr>
      <vt:lpstr>Summary</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PY Tseng</dc:creator>
  <cp:lastModifiedBy>PY Tseng</cp:lastModifiedBy>
  <cp:revision>27</cp:revision>
  <dcterms:created xsi:type="dcterms:W3CDTF">2025-06-06T12:28:35Z</dcterms:created>
  <dcterms:modified xsi:type="dcterms:W3CDTF">2025-06-24T10:16:12Z</dcterms:modified>
</cp:coreProperties>
</file>