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440" autoAdjust="0"/>
  </p:normalViewPr>
  <p:slideViewPr>
    <p:cSldViewPr snapToGrid="0">
      <p:cViewPr varScale="1">
        <p:scale>
          <a:sx n="59" d="100"/>
          <a:sy n="59" d="100"/>
        </p:scale>
        <p:origin x="9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13E8B3-54D1-4D63-907E-4BF87DD23C86}" type="datetimeFigureOut">
              <a:rPr lang="en-US" smtClean="0"/>
              <a:t>6/16/2026</a:t>
            </a:fld>
            <a:endParaRPr 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CC6145-571F-4C10-9884-15FD31D641F9}" type="slidenum">
              <a:rPr lang="en-US" smtClean="0"/>
              <a:t>‹#›</a:t>
            </a:fld>
            <a:endParaRPr lang="en-US"/>
          </a:p>
        </p:txBody>
      </p:sp>
    </p:spTree>
    <p:extLst>
      <p:ext uri="{BB962C8B-B14F-4D97-AF65-F5344CB8AC3E}">
        <p14:creationId xmlns:p14="http://schemas.microsoft.com/office/powerpoint/2010/main" val="2388852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I’m going to talk about constraint on PBH by considering memory burden effect, and graviton-photon conversion. </a:t>
            </a:r>
            <a:endParaRPr lang="en-US" dirty="0"/>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1</a:t>
            </a:fld>
            <a:endParaRPr lang="en-US"/>
          </a:p>
        </p:txBody>
      </p:sp>
    </p:spTree>
    <p:extLst>
      <p:ext uri="{BB962C8B-B14F-4D97-AF65-F5344CB8AC3E}">
        <p14:creationId xmlns:p14="http://schemas.microsoft.com/office/powerpoint/2010/main" val="3482462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Hamiltonian of a state is the sum of energy gap for each memory mode times the number operator. So we can write down the energy difference of states with different occupation numbers. If </a:t>
            </a:r>
            <a:r>
              <a:rPr lang="en-US" sz="1200" kern="1200" dirty="0" err="1">
                <a:solidFill>
                  <a:schemeClr val="tx1"/>
                </a:solidFill>
                <a:effectLst/>
                <a:latin typeface="+mn-lt"/>
                <a:ea typeface="+mn-ea"/>
                <a:cs typeface="+mn-cs"/>
              </a:rPr>
              <a:t>epsilon_k</a:t>
            </a:r>
            <a:r>
              <a:rPr lang="en-US" sz="1200" kern="1200" dirty="0">
                <a:solidFill>
                  <a:schemeClr val="tx1"/>
                </a:solidFill>
                <a:effectLst/>
                <a:latin typeface="+mn-lt"/>
                <a:ea typeface="+mn-ea"/>
                <a:cs typeface="+mn-cs"/>
              </a:rPr>
              <a:t> is zero or negligible, we can have many degenerate states contribute the entropy. </a:t>
            </a:r>
          </a:p>
          <a:p>
            <a:endParaRPr lang="en-US" dirty="0"/>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10</a:t>
            </a:fld>
            <a:endParaRPr lang="en-US"/>
          </a:p>
        </p:txBody>
      </p:sp>
    </p:spTree>
    <p:extLst>
      <p:ext uri="{BB962C8B-B14F-4D97-AF65-F5344CB8AC3E}">
        <p14:creationId xmlns:p14="http://schemas.microsoft.com/office/powerpoint/2010/main" val="3196859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Hamiltonian of a state is the sum of energy gap for each memory mode times the number operator. So we can write down the energy difference of states with different occupation numbers. If </a:t>
            </a:r>
            <a:r>
              <a:rPr lang="en-US" sz="1200" kern="1200" dirty="0" err="1">
                <a:solidFill>
                  <a:schemeClr val="tx1"/>
                </a:solidFill>
                <a:effectLst/>
                <a:latin typeface="+mn-lt"/>
                <a:ea typeface="+mn-ea"/>
                <a:cs typeface="+mn-cs"/>
              </a:rPr>
              <a:t>epsilon_k</a:t>
            </a:r>
            <a:r>
              <a:rPr lang="en-US" sz="1200" kern="1200" dirty="0">
                <a:solidFill>
                  <a:schemeClr val="tx1"/>
                </a:solidFill>
                <a:effectLst/>
                <a:latin typeface="+mn-lt"/>
                <a:ea typeface="+mn-ea"/>
                <a:cs typeface="+mn-cs"/>
              </a:rPr>
              <a:t> is zero or negligible, we can have many degenerate states contribute the entropy. </a:t>
            </a:r>
          </a:p>
          <a:p>
            <a:endParaRPr lang="en-US" dirty="0"/>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11</a:t>
            </a:fld>
            <a:endParaRPr lang="en-US"/>
          </a:p>
        </p:txBody>
      </p:sp>
    </p:spTree>
    <p:extLst>
      <p:ext uri="{BB962C8B-B14F-4D97-AF65-F5344CB8AC3E}">
        <p14:creationId xmlns:p14="http://schemas.microsoft.com/office/powerpoint/2010/main" val="1481992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Hamiltonian of a state is the sum of energy gap for each memory mode times the number operator. So we can write down the energy difference of states with different occupation numbers. If </a:t>
            </a:r>
            <a:r>
              <a:rPr lang="en-US" sz="1200" kern="1200" dirty="0" err="1">
                <a:solidFill>
                  <a:schemeClr val="tx1"/>
                </a:solidFill>
                <a:effectLst/>
                <a:latin typeface="+mn-lt"/>
                <a:ea typeface="+mn-ea"/>
                <a:cs typeface="+mn-cs"/>
              </a:rPr>
              <a:t>epsilon_k</a:t>
            </a:r>
            <a:r>
              <a:rPr lang="en-US" sz="1200" kern="1200" dirty="0">
                <a:solidFill>
                  <a:schemeClr val="tx1"/>
                </a:solidFill>
                <a:effectLst/>
                <a:latin typeface="+mn-lt"/>
                <a:ea typeface="+mn-ea"/>
                <a:cs typeface="+mn-cs"/>
              </a:rPr>
              <a:t> is zero or negligible, we can have many degenerate states contribute the entropy. </a:t>
            </a:r>
          </a:p>
          <a:p>
            <a:endParaRPr lang="en-US" dirty="0"/>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12</a:t>
            </a:fld>
            <a:endParaRPr lang="en-US"/>
          </a:p>
        </p:txBody>
      </p:sp>
    </p:spTree>
    <p:extLst>
      <p:ext uri="{BB962C8B-B14F-4D97-AF65-F5344CB8AC3E}">
        <p14:creationId xmlns:p14="http://schemas.microsoft.com/office/powerpoint/2010/main" val="496836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Instead of setting </a:t>
            </a:r>
            <a:r>
              <a:rPr lang="en-US" sz="1200" kern="1200" dirty="0" err="1">
                <a:solidFill>
                  <a:schemeClr val="tx1"/>
                </a:solidFill>
                <a:effectLst/>
                <a:latin typeface="+mn-lt"/>
                <a:ea typeface="+mn-ea"/>
                <a:cs typeface="+mn-cs"/>
              </a:rPr>
              <a:t>epsilon_k</a:t>
            </a:r>
            <a:r>
              <a:rPr lang="en-US" sz="1200" kern="1200" dirty="0">
                <a:solidFill>
                  <a:schemeClr val="tx1"/>
                </a:solidFill>
                <a:effectLst/>
                <a:latin typeface="+mn-lt"/>
                <a:ea typeface="+mn-ea"/>
                <a:cs typeface="+mn-cs"/>
              </a:rPr>
              <a:t> zero, we add a new mode called master mode, and its occupation number is denoted by N_0. We assume that master mode has attractive interaction with all other modes. </a:t>
            </a:r>
            <a:r>
              <a:rPr lang="en-US" sz="1200" kern="1200" dirty="0" err="1">
                <a:solidFill>
                  <a:schemeClr val="tx1"/>
                </a:solidFill>
                <a:effectLst/>
                <a:latin typeface="+mn-lt"/>
                <a:ea typeface="+mn-ea"/>
                <a:cs typeface="+mn-cs"/>
              </a:rPr>
              <a:t>N_c</a:t>
            </a:r>
            <a:r>
              <a:rPr lang="en-US" sz="1200" kern="1200" dirty="0">
                <a:solidFill>
                  <a:schemeClr val="tx1"/>
                </a:solidFill>
                <a:effectLst/>
                <a:latin typeface="+mn-lt"/>
                <a:ea typeface="+mn-ea"/>
                <a:cs typeface="+mn-cs"/>
              </a:rPr>
              <a:t> is the interaction strength and it is much greater than 1, and p is a free parameter.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the master mode is occupied, the effective energy gap is decreased, and when n_0=</a:t>
            </a:r>
            <a:r>
              <a:rPr lang="en-US" sz="1200" kern="1200" dirty="0" err="1">
                <a:solidFill>
                  <a:schemeClr val="tx1"/>
                </a:solidFill>
                <a:effectLst/>
                <a:latin typeface="+mn-lt"/>
                <a:ea typeface="+mn-ea"/>
                <a:cs typeface="+mn-cs"/>
              </a:rPr>
              <a:t>N_c</a:t>
            </a:r>
            <a:r>
              <a:rPr lang="en-US" sz="1200" kern="1200" dirty="0">
                <a:solidFill>
                  <a:schemeClr val="tx1"/>
                </a:solidFill>
                <a:effectLst/>
                <a:latin typeface="+mn-lt"/>
                <a:ea typeface="+mn-ea"/>
                <a:cs typeface="+mn-cs"/>
              </a:rPr>
              <a:t>, the gap vanishes. So the n_0 equals </a:t>
            </a:r>
            <a:r>
              <a:rPr lang="en-US" sz="1200" kern="1200" dirty="0" err="1">
                <a:solidFill>
                  <a:schemeClr val="tx1"/>
                </a:solidFill>
                <a:effectLst/>
                <a:latin typeface="+mn-lt"/>
                <a:ea typeface="+mn-ea"/>
                <a:cs typeface="+mn-cs"/>
              </a:rPr>
              <a:t>N_c</a:t>
            </a:r>
            <a:r>
              <a:rPr lang="en-US" sz="1200" kern="1200" dirty="0">
                <a:solidFill>
                  <a:schemeClr val="tx1"/>
                </a:solidFill>
                <a:effectLst/>
                <a:latin typeface="+mn-lt"/>
                <a:ea typeface="+mn-ea"/>
                <a:cs typeface="+mn-cs"/>
              </a:rPr>
              <a:t>  pattern is highly degenerate and the entropy is approximately the number of memory modes. </a:t>
            </a:r>
          </a:p>
          <a:p>
            <a:endParaRPr lang="en-US" dirty="0"/>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13</a:t>
            </a:fld>
            <a:endParaRPr lang="en-US"/>
          </a:p>
        </p:txBody>
      </p:sp>
    </p:spTree>
    <p:extLst>
      <p:ext uri="{BB962C8B-B14F-4D97-AF65-F5344CB8AC3E}">
        <p14:creationId xmlns:p14="http://schemas.microsoft.com/office/powerpoint/2010/main" val="2021951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the master mode is occupied, the effective energy gap is decreased, and when n_0=</a:t>
            </a:r>
            <a:r>
              <a:rPr lang="en-US" sz="1200" kern="1200" dirty="0" err="1">
                <a:solidFill>
                  <a:schemeClr val="tx1"/>
                </a:solidFill>
                <a:effectLst/>
                <a:latin typeface="+mn-lt"/>
                <a:ea typeface="+mn-ea"/>
                <a:cs typeface="+mn-cs"/>
              </a:rPr>
              <a:t>N_c</a:t>
            </a:r>
            <a:r>
              <a:rPr lang="en-US" sz="1200" kern="1200" dirty="0">
                <a:solidFill>
                  <a:schemeClr val="tx1"/>
                </a:solidFill>
                <a:effectLst/>
                <a:latin typeface="+mn-lt"/>
                <a:ea typeface="+mn-ea"/>
                <a:cs typeface="+mn-cs"/>
              </a:rPr>
              <a:t>, the gap vanishes. So the n_0 equals </a:t>
            </a:r>
            <a:r>
              <a:rPr lang="en-US" sz="1200" kern="1200" dirty="0" err="1">
                <a:solidFill>
                  <a:schemeClr val="tx1"/>
                </a:solidFill>
                <a:effectLst/>
                <a:latin typeface="+mn-lt"/>
                <a:ea typeface="+mn-ea"/>
                <a:cs typeface="+mn-cs"/>
              </a:rPr>
              <a:t>N_c</a:t>
            </a:r>
            <a:r>
              <a:rPr lang="en-US" sz="1200" kern="1200" dirty="0">
                <a:solidFill>
                  <a:schemeClr val="tx1"/>
                </a:solidFill>
                <a:effectLst/>
                <a:latin typeface="+mn-lt"/>
                <a:ea typeface="+mn-ea"/>
                <a:cs typeface="+mn-cs"/>
              </a:rPr>
              <a:t>  pattern is highly degenerate and the entropy is approximately the number of memory modes. </a:t>
            </a:r>
          </a:p>
          <a:p>
            <a:endParaRPr lang="en-US" dirty="0"/>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14</a:t>
            </a:fld>
            <a:endParaRPr lang="en-US"/>
          </a:p>
        </p:txBody>
      </p:sp>
    </p:spTree>
    <p:extLst>
      <p:ext uri="{BB962C8B-B14F-4D97-AF65-F5344CB8AC3E}">
        <p14:creationId xmlns:p14="http://schemas.microsoft.com/office/powerpoint/2010/main" val="1252081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the master mode is occupied, the effective energy gap is decreased, and when n_0=</a:t>
            </a:r>
            <a:r>
              <a:rPr lang="en-US" sz="1200" kern="1200" dirty="0" err="1">
                <a:solidFill>
                  <a:schemeClr val="tx1"/>
                </a:solidFill>
                <a:effectLst/>
                <a:latin typeface="+mn-lt"/>
                <a:ea typeface="+mn-ea"/>
                <a:cs typeface="+mn-cs"/>
              </a:rPr>
              <a:t>N_c</a:t>
            </a:r>
            <a:r>
              <a:rPr lang="en-US" sz="1200" kern="1200" dirty="0">
                <a:solidFill>
                  <a:schemeClr val="tx1"/>
                </a:solidFill>
                <a:effectLst/>
                <a:latin typeface="+mn-lt"/>
                <a:ea typeface="+mn-ea"/>
                <a:cs typeface="+mn-cs"/>
              </a:rPr>
              <a:t>, the gap vanishes. So the n_0 equals </a:t>
            </a:r>
            <a:r>
              <a:rPr lang="en-US" sz="1200" kern="1200" dirty="0" err="1">
                <a:solidFill>
                  <a:schemeClr val="tx1"/>
                </a:solidFill>
                <a:effectLst/>
                <a:latin typeface="+mn-lt"/>
                <a:ea typeface="+mn-ea"/>
                <a:cs typeface="+mn-cs"/>
              </a:rPr>
              <a:t>N_c</a:t>
            </a:r>
            <a:r>
              <a:rPr lang="en-US" sz="1200" kern="1200" dirty="0">
                <a:solidFill>
                  <a:schemeClr val="tx1"/>
                </a:solidFill>
                <a:effectLst/>
                <a:latin typeface="+mn-lt"/>
                <a:ea typeface="+mn-ea"/>
                <a:cs typeface="+mn-cs"/>
              </a:rPr>
              <a:t>  pattern is highly degenerate and the entropy is approximately the number of memory modes. </a:t>
            </a:r>
          </a:p>
          <a:p>
            <a:endParaRPr lang="en-US" dirty="0"/>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15</a:t>
            </a:fld>
            <a:endParaRPr lang="en-US"/>
          </a:p>
        </p:txBody>
      </p:sp>
    </p:spTree>
    <p:extLst>
      <p:ext uri="{BB962C8B-B14F-4D97-AF65-F5344CB8AC3E}">
        <p14:creationId xmlns:p14="http://schemas.microsoft.com/office/powerpoint/2010/main" val="1463107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energy of n_0=</a:t>
            </a:r>
            <a:r>
              <a:rPr lang="en-US" sz="1200" kern="1200" dirty="0" err="1">
                <a:solidFill>
                  <a:schemeClr val="tx1"/>
                </a:solidFill>
                <a:effectLst/>
                <a:latin typeface="+mn-lt"/>
                <a:ea typeface="+mn-ea"/>
                <a:cs typeface="+mn-cs"/>
              </a:rPr>
              <a:t>N_c</a:t>
            </a:r>
            <a:r>
              <a:rPr lang="en-US" sz="1200" kern="1200" dirty="0">
                <a:solidFill>
                  <a:schemeClr val="tx1"/>
                </a:solidFill>
                <a:effectLst/>
                <a:latin typeface="+mn-lt"/>
                <a:ea typeface="+mn-ea"/>
                <a:cs typeface="+mn-cs"/>
              </a:rPr>
              <a:t> pattern is the local minimum. Any change in n_0 must overcome the energy barrier which creates the resistance against the loss of the master mode. This is the memory burden effect.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apply memory burden to PBH, we note that the black hole entropy is related to the PBH mass.  We assume PBH is initially at n_0=</a:t>
            </a:r>
            <a:r>
              <a:rPr lang="en-US" sz="1200" kern="1200" dirty="0" err="1">
                <a:solidFill>
                  <a:schemeClr val="tx1"/>
                </a:solidFill>
                <a:effectLst/>
                <a:latin typeface="+mn-lt"/>
                <a:ea typeface="+mn-ea"/>
                <a:cs typeface="+mn-cs"/>
              </a:rPr>
              <a:t>N_c</a:t>
            </a:r>
            <a:r>
              <a:rPr lang="en-US" sz="1200" kern="1200" dirty="0">
                <a:solidFill>
                  <a:schemeClr val="tx1"/>
                </a:solidFill>
                <a:effectLst/>
                <a:latin typeface="+mn-lt"/>
                <a:ea typeface="+mn-ea"/>
                <a:cs typeface="+mn-cs"/>
              </a:rPr>
              <a:t> pattern, and as PBH evaporates, the mass and entropy decrease (or the n_0 decreases), so the emission rate will be suppressed by the memory burden effect. </a:t>
            </a:r>
          </a:p>
          <a:p>
            <a:endParaRPr lang="en-US" dirty="0"/>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16</a:t>
            </a:fld>
            <a:endParaRPr lang="en-US"/>
          </a:p>
        </p:txBody>
      </p:sp>
    </p:spTree>
    <p:extLst>
      <p:ext uri="{BB962C8B-B14F-4D97-AF65-F5344CB8AC3E}">
        <p14:creationId xmlns:p14="http://schemas.microsoft.com/office/powerpoint/2010/main" val="1450736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energy of n_0=</a:t>
            </a:r>
            <a:r>
              <a:rPr lang="en-US" sz="1200" kern="1200" dirty="0" err="1">
                <a:solidFill>
                  <a:schemeClr val="tx1"/>
                </a:solidFill>
                <a:effectLst/>
                <a:latin typeface="+mn-lt"/>
                <a:ea typeface="+mn-ea"/>
                <a:cs typeface="+mn-cs"/>
              </a:rPr>
              <a:t>N_c</a:t>
            </a:r>
            <a:r>
              <a:rPr lang="en-US" sz="1200" kern="1200" dirty="0">
                <a:solidFill>
                  <a:schemeClr val="tx1"/>
                </a:solidFill>
                <a:effectLst/>
                <a:latin typeface="+mn-lt"/>
                <a:ea typeface="+mn-ea"/>
                <a:cs typeface="+mn-cs"/>
              </a:rPr>
              <a:t> pattern is the local minimum. Any change in n_0 must overcome the energy barrier which creates the resistance against the loss of the master mode. This is the memory burden effect.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apply memory burden to PBH, we note that the black hole entropy is related to the PBH mass.  We assume PBH is initially at n_0=</a:t>
            </a:r>
            <a:r>
              <a:rPr lang="en-US" sz="1200" kern="1200" dirty="0" err="1">
                <a:solidFill>
                  <a:schemeClr val="tx1"/>
                </a:solidFill>
                <a:effectLst/>
                <a:latin typeface="+mn-lt"/>
                <a:ea typeface="+mn-ea"/>
                <a:cs typeface="+mn-cs"/>
              </a:rPr>
              <a:t>N_c</a:t>
            </a:r>
            <a:r>
              <a:rPr lang="en-US" sz="1200" kern="1200" dirty="0">
                <a:solidFill>
                  <a:schemeClr val="tx1"/>
                </a:solidFill>
                <a:effectLst/>
                <a:latin typeface="+mn-lt"/>
                <a:ea typeface="+mn-ea"/>
                <a:cs typeface="+mn-cs"/>
              </a:rPr>
              <a:t> pattern, and as PBH evaporates, the mass and entropy decrease (or the n_0 decreases), so the emission rate will be suppressed by the memory burden effect. </a:t>
            </a:r>
          </a:p>
          <a:p>
            <a:endParaRPr lang="en-US" dirty="0"/>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17</a:t>
            </a:fld>
            <a:endParaRPr lang="en-US"/>
          </a:p>
        </p:txBody>
      </p:sp>
    </p:spTree>
    <p:extLst>
      <p:ext uri="{BB962C8B-B14F-4D97-AF65-F5344CB8AC3E}">
        <p14:creationId xmlns:p14="http://schemas.microsoft.com/office/powerpoint/2010/main" val="521496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can be shown that when the free parameter p is large, the memory burden can be delayed at most until PBH loss half of its original mass.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T_\phi denotes the formation temperature of PBH, and it is irrelevant to our calculation. It is just a notation of initial mass. The parameter q denote fraction of PBH mass when it enters the burden phase.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when the PBH mass is greater than half of initial mass, it evaporates by hawking radiation without suppression, which we called semi-classical phase. When the mass is lower that half of initial mass, it enters the burden phase, and the emission rate is suppressed.</a:t>
            </a:r>
          </a:p>
          <a:p>
            <a:endParaRPr lang="en-US" dirty="0"/>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18</a:t>
            </a:fld>
            <a:endParaRPr lang="en-US"/>
          </a:p>
        </p:txBody>
      </p:sp>
    </p:spTree>
    <p:extLst>
      <p:ext uri="{BB962C8B-B14F-4D97-AF65-F5344CB8AC3E}">
        <p14:creationId xmlns:p14="http://schemas.microsoft.com/office/powerpoint/2010/main" val="3866486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can be shown that when the free parameter p is large, the memory burden can be delayed at most until PBH loss half of its original mass.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T_\phi denotes the formation temperature of PBH, and it is irrelevant to our calculation. It is just a notation of initial mass. The parameter q denote fraction of PBH mass when it enters the burden phase.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when the PBH mass is greater than half of initial mass, it evaporates by hawking radiation without suppression, which we called semi-classical phase. When the mass is lower that half of initial mass, it enters the burden phase, and the emission rate is suppressed.</a:t>
            </a:r>
          </a:p>
          <a:p>
            <a:endParaRPr lang="en-US" dirty="0"/>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19</a:t>
            </a:fld>
            <a:endParaRPr lang="en-US"/>
          </a:p>
        </p:txBody>
      </p:sp>
    </p:spTree>
    <p:extLst>
      <p:ext uri="{BB962C8B-B14F-4D97-AF65-F5344CB8AC3E}">
        <p14:creationId xmlns:p14="http://schemas.microsoft.com/office/powerpoint/2010/main" val="3907435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talk I’ll briefly introduce the PBH, memory burden effect, and the graviton photon conversion. Then I’ll show the constraint on the PBH abundance ratio obtained from the PBH emission. </a:t>
            </a:r>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2</a:t>
            </a:fld>
            <a:endParaRPr lang="en-US"/>
          </a:p>
        </p:txBody>
      </p:sp>
    </p:spTree>
    <p:extLst>
      <p:ext uri="{BB962C8B-B14F-4D97-AF65-F5344CB8AC3E}">
        <p14:creationId xmlns:p14="http://schemas.microsoft.com/office/powerpoint/2010/main" val="4166903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burden phase, the mass loss rate and the emission rate are suppressed by the same entropy factor, where k is an adjustable parameter that control the </a:t>
            </a:r>
            <a:r>
              <a:rPr lang="en-US" sz="1200" kern="1200" dirty="0" err="1">
                <a:solidFill>
                  <a:schemeClr val="tx1"/>
                </a:solidFill>
                <a:effectLst/>
                <a:latin typeface="+mn-lt"/>
                <a:ea typeface="+mn-ea"/>
                <a:cs typeface="+mn-cs"/>
              </a:rPr>
              <a:t>strenghth</a:t>
            </a:r>
            <a:r>
              <a:rPr lang="en-US" sz="1200" kern="1200" dirty="0">
                <a:solidFill>
                  <a:schemeClr val="tx1"/>
                </a:solidFill>
                <a:effectLst/>
                <a:latin typeface="+mn-lt"/>
                <a:ea typeface="+mn-ea"/>
                <a:cs typeface="+mn-cs"/>
              </a:rPr>
              <a:t> of memory burden effect. </a:t>
            </a:r>
            <a:r>
              <a:rPr lang="en-US" sz="1200" kern="1200" dirty="0" err="1">
                <a:solidFill>
                  <a:schemeClr val="tx1"/>
                </a:solidFill>
                <a:effectLst/>
                <a:latin typeface="+mn-lt"/>
                <a:ea typeface="+mn-ea"/>
                <a:cs typeface="+mn-cs"/>
              </a:rPr>
              <a:t>t_q</a:t>
            </a:r>
            <a:r>
              <a:rPr lang="en-US" sz="1200" kern="1200" dirty="0">
                <a:solidFill>
                  <a:schemeClr val="tx1"/>
                </a:solidFill>
                <a:effectLst/>
                <a:latin typeface="+mn-lt"/>
                <a:ea typeface="+mn-ea"/>
                <a:cs typeface="+mn-cs"/>
              </a:rPr>
              <a:t> is the</a:t>
            </a:r>
            <a:r>
              <a:rPr lang="zh-TW" altLang="en-US" sz="1200" kern="1200" dirty="0">
                <a:solidFill>
                  <a:schemeClr val="tx1"/>
                </a:solidFill>
                <a:effectLst/>
                <a:latin typeface="+mn-lt"/>
                <a:ea typeface="+mn-ea"/>
                <a:cs typeface="+mn-cs"/>
              </a:rPr>
              <a:t> </a:t>
            </a:r>
            <a:r>
              <a:rPr lang="en-US" altLang="zh-TW" sz="1200" kern="1200" dirty="0">
                <a:solidFill>
                  <a:schemeClr val="tx1"/>
                </a:solidFill>
                <a:effectLst/>
                <a:latin typeface="+mn-lt"/>
                <a:ea typeface="+mn-ea"/>
                <a:cs typeface="+mn-cs"/>
              </a:rPr>
              <a:t>times</a:t>
            </a:r>
            <a:r>
              <a:rPr lang="en-US" sz="1200" kern="1200" dirty="0">
                <a:solidFill>
                  <a:schemeClr val="tx1"/>
                </a:solidFill>
                <a:effectLst/>
                <a:latin typeface="+mn-lt"/>
                <a:ea typeface="+mn-ea"/>
                <a:cs typeface="+mn-cs"/>
              </a:rPr>
              <a:t> it takes for PBH to evaporate half of the initial mass. If k=0 we get the unsuppressed semi-classical rate.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the graviton spectra of initial PBH mass 10^8 grams from different value of k. For k=0 the spectrum only has on peak. As we increases k, the spectrum first drop because PBH enters burden phase, then raise again as it keep evaporating.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see that all spectra with non-zero k exhibit double peak shape, and this is a feature due to the burden effect. We call the low energy peak as the first peak, and the high energy peak as second peak.</a:t>
            </a:r>
          </a:p>
          <a:p>
            <a:endParaRPr lang="en-US" dirty="0"/>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20</a:t>
            </a:fld>
            <a:endParaRPr lang="en-US"/>
          </a:p>
        </p:txBody>
      </p:sp>
    </p:spTree>
    <p:extLst>
      <p:ext uri="{BB962C8B-B14F-4D97-AF65-F5344CB8AC3E}">
        <p14:creationId xmlns:p14="http://schemas.microsoft.com/office/powerpoint/2010/main" val="1426268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the graviton spectra of initial PBH mass 10^8 grams from different value of k. For k=0 the spectrum only has on peak. As we increases k, the spectrum first drop because PBH enters burden phase, then raise again as it keep evaporating.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see that all spectra with non-zero k exhibit double peak shape, and this is a feature due to the burden effect. We call the low energy peak as the first peak, and the high energy peak as second peak.</a:t>
            </a:r>
          </a:p>
          <a:p>
            <a:endParaRPr lang="en-US" dirty="0"/>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21</a:t>
            </a:fld>
            <a:endParaRPr lang="en-US"/>
          </a:p>
        </p:txBody>
      </p:sp>
    </p:spTree>
    <p:extLst>
      <p:ext uri="{BB962C8B-B14F-4D97-AF65-F5344CB8AC3E}">
        <p14:creationId xmlns:p14="http://schemas.microsoft.com/office/powerpoint/2010/main" val="2327420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the graviton spectra of initial PBH mass 10^8 grams from different value of k. For k=0 the spectrum only has on peak. As we increases k, the spectrum first drop because PBH enters burden phase, then raise again as it keep evaporating.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see that all spectra with non-zero k exhibit double peak shape, and this is a feature due to the burden effect. We call the low energy peak as the first peak, and the high energy peak as second peak.</a:t>
            </a:r>
          </a:p>
          <a:p>
            <a:endParaRPr lang="en-US" dirty="0"/>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22</a:t>
            </a:fld>
            <a:endParaRPr lang="en-US"/>
          </a:p>
        </p:txBody>
      </p:sp>
    </p:spTree>
    <p:extLst>
      <p:ext uri="{BB962C8B-B14F-4D97-AF65-F5344CB8AC3E}">
        <p14:creationId xmlns:p14="http://schemas.microsoft.com/office/powerpoint/2010/main" val="3331158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work we use the photon spectrum from PBH to set limit on abundance ratio. But Instead of </a:t>
            </a:r>
            <a:r>
              <a:rPr lang="en-US" sz="1200" dirty="0"/>
              <a:t>studying the gamma-ray directly from PBH, we consider the photon</a:t>
            </a:r>
            <a:r>
              <a:rPr lang="zh-TW" altLang="en-US" sz="1200" dirty="0"/>
              <a:t> </a:t>
            </a:r>
            <a:r>
              <a:rPr lang="en-US" altLang="zh-TW" sz="1200" dirty="0"/>
              <a:t>spectrum</a:t>
            </a:r>
            <a:r>
              <a:rPr lang="en-US" sz="1200" dirty="0"/>
              <a:t> converted from graviton.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sngStrike" dirty="0"/>
              <a:t>(The reason is that the PBH with mass less than 10^{13} grams, their low energy first peaks are produced before CMB formation, and since photons are scattered intensively before CMB, we choose to consider graviton-photon conversion mechanism. The gravitons are free to propagate before and after CMB, so we can use converted photon flux after CMB to calculate the </a:t>
            </a:r>
            <a:r>
              <a:rPr lang="en-US" sz="1200" strike="sngStrike" dirty="0" err="1"/>
              <a:t>f_PBH</a:t>
            </a:r>
            <a:r>
              <a:rPr lang="en-US" sz="1200" strike="sngStrike" dirty="0"/>
              <a:t> limit. )</a:t>
            </a:r>
            <a:endParaRPr lang="en-US" sz="1200" strike="sng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graviton-photon conversion mechanism is called the </a:t>
            </a:r>
            <a:r>
              <a:rPr lang="en-US" sz="1200" strike="noStrike" kern="1200" dirty="0" err="1">
                <a:solidFill>
                  <a:schemeClr val="tx1"/>
                </a:solidFill>
                <a:effectLst/>
                <a:latin typeface="+mn-lt"/>
                <a:ea typeface="+mn-ea"/>
                <a:cs typeface="+mn-cs"/>
              </a:rPr>
              <a:t>Gertsenshtein</a:t>
            </a:r>
            <a:r>
              <a:rPr lang="en-US" sz="1200" strike="noStrike" kern="1200" dirty="0">
                <a:solidFill>
                  <a:schemeClr val="tx1"/>
                </a:solidFill>
                <a:effectLst/>
                <a:latin typeface="+mn-lt"/>
                <a:ea typeface="+mn-ea"/>
                <a:cs typeface="+mn-cs"/>
              </a:rPr>
              <a:t> Effect </a:t>
            </a:r>
            <a:r>
              <a:rPr lang="en-US" sz="1200" strike="sngStrike" kern="1200" dirty="0">
                <a:solidFill>
                  <a:schemeClr val="tx1"/>
                </a:solidFill>
                <a:effectLst/>
                <a:latin typeface="+mn-lt"/>
                <a:ea typeface="+mn-ea"/>
                <a:cs typeface="+mn-cs"/>
              </a:rPr>
              <a:t> (</a:t>
            </a:r>
            <a:r>
              <a:rPr lang="en-US" sz="1200" strike="sngStrike" kern="1200" dirty="0" err="1">
                <a:solidFill>
                  <a:schemeClr val="tx1"/>
                </a:solidFill>
                <a:effectLst/>
                <a:latin typeface="+mn-lt"/>
                <a:ea typeface="+mn-ea"/>
                <a:cs typeface="+mn-cs"/>
              </a:rPr>
              <a:t>Герценштейн</a:t>
            </a:r>
            <a:r>
              <a:rPr lang="en-US" sz="1200" strike="sngStrike" kern="1200" dirty="0">
                <a:solidFill>
                  <a:schemeClr val="tx1"/>
                </a:solidFill>
                <a:effectLst/>
                <a:latin typeface="+mn-lt"/>
                <a:ea typeface="+mn-ea"/>
                <a:cs typeface="+mn-cs"/>
              </a:rPr>
              <a:t>, after </a:t>
            </a:r>
            <a:r>
              <a:rPr lang="en-US" sz="1200" strike="sngStrike" kern="1200" dirty="0" err="1">
                <a:solidFill>
                  <a:schemeClr val="tx1"/>
                </a:solidFill>
                <a:effectLst/>
                <a:latin typeface="+mn-lt"/>
                <a:ea typeface="+mn-ea"/>
                <a:cs typeface="+mn-cs"/>
              </a:rPr>
              <a:t>Михаил</a:t>
            </a:r>
            <a:r>
              <a:rPr lang="en-US" sz="1200" strike="sngStrike" kern="1200" dirty="0">
                <a:solidFill>
                  <a:schemeClr val="tx1"/>
                </a:solidFill>
                <a:effectLst/>
                <a:latin typeface="+mn-lt"/>
                <a:ea typeface="+mn-ea"/>
                <a:cs typeface="+mn-cs"/>
              </a:rPr>
              <a:t> </a:t>
            </a:r>
            <a:r>
              <a:rPr lang="en-US" sz="1200" strike="sngStrike" kern="1200" dirty="0" err="1">
                <a:solidFill>
                  <a:schemeClr val="tx1"/>
                </a:solidFill>
                <a:effectLst/>
                <a:latin typeface="+mn-lt"/>
                <a:ea typeface="+mn-ea"/>
                <a:cs typeface="+mn-cs"/>
              </a:rPr>
              <a:t>Евгеньевич</a:t>
            </a:r>
            <a:r>
              <a:rPr lang="en-US" sz="1200" strike="sngStrike" kern="1200" dirty="0">
                <a:solidFill>
                  <a:schemeClr val="tx1"/>
                </a:solidFill>
                <a:effectLst/>
                <a:latin typeface="+mn-lt"/>
                <a:ea typeface="+mn-ea"/>
                <a:cs typeface="+mn-cs"/>
              </a:rPr>
              <a:t> </a:t>
            </a:r>
            <a:r>
              <a:rPr lang="en-US" sz="1200" strike="sngStrike" kern="1200" dirty="0" err="1">
                <a:solidFill>
                  <a:schemeClr val="tx1"/>
                </a:solidFill>
                <a:effectLst/>
                <a:latin typeface="+mn-lt"/>
                <a:ea typeface="+mn-ea"/>
                <a:cs typeface="+mn-cs"/>
              </a:rPr>
              <a:t>Герценштейн</a:t>
            </a:r>
            <a:r>
              <a:rPr lang="en-US" sz="1200" strike="sngStrike" kern="1200" dirty="0">
                <a:solidFill>
                  <a:schemeClr val="tx1"/>
                </a:solidFill>
                <a:effectLst/>
                <a:latin typeface="+mn-lt"/>
                <a:ea typeface="+mn-ea"/>
                <a:cs typeface="+mn-cs"/>
              </a:rPr>
              <a:t>), which is named after a Soviet union physicist.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effect describes the gravitational wave that propagates under the influence of EM field, then GW will be mixed by EM wave (analogous to neutrino oscillation). Therefore, we can calculate the probability for graviton to convert into photon.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our work, we consider the gravitons emitted from a PBH propagate through the cosmic filament, which possess uniform magnetic field. </a:t>
            </a:r>
          </a:p>
          <a:p>
            <a:endParaRPr lang="en-US" dirty="0"/>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23</a:t>
            </a:fld>
            <a:endParaRPr lang="en-US"/>
          </a:p>
        </p:txBody>
      </p:sp>
    </p:spTree>
    <p:extLst>
      <p:ext uri="{BB962C8B-B14F-4D97-AF65-F5344CB8AC3E}">
        <p14:creationId xmlns:p14="http://schemas.microsoft.com/office/powerpoint/2010/main" val="1234840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graviton-photon conversion mechanism is called the </a:t>
            </a:r>
            <a:r>
              <a:rPr lang="en-US" sz="1200" strike="sngStrike" kern="1200" dirty="0" err="1">
                <a:solidFill>
                  <a:schemeClr val="tx1"/>
                </a:solidFill>
                <a:effectLst/>
                <a:latin typeface="+mn-lt"/>
                <a:ea typeface="+mn-ea"/>
                <a:cs typeface="+mn-cs"/>
              </a:rPr>
              <a:t>Gertsenshtein</a:t>
            </a:r>
            <a:r>
              <a:rPr lang="en-US" sz="1200" strike="sngStrike" kern="1200" dirty="0">
                <a:solidFill>
                  <a:schemeClr val="tx1"/>
                </a:solidFill>
                <a:effectLst/>
                <a:latin typeface="+mn-lt"/>
                <a:ea typeface="+mn-ea"/>
                <a:cs typeface="+mn-cs"/>
              </a:rPr>
              <a:t> (</a:t>
            </a:r>
            <a:r>
              <a:rPr lang="en-US" sz="1200" strike="sngStrike" kern="1200" dirty="0" err="1">
                <a:solidFill>
                  <a:schemeClr val="tx1"/>
                </a:solidFill>
                <a:effectLst/>
                <a:latin typeface="+mn-lt"/>
                <a:ea typeface="+mn-ea"/>
                <a:cs typeface="+mn-cs"/>
              </a:rPr>
              <a:t>Герценштейн</a:t>
            </a:r>
            <a:r>
              <a:rPr lang="en-US" sz="1200" strike="sngStrike" kern="1200" dirty="0">
                <a:solidFill>
                  <a:schemeClr val="tx1"/>
                </a:solidFill>
                <a:effectLst/>
                <a:latin typeface="+mn-lt"/>
                <a:ea typeface="+mn-ea"/>
                <a:cs typeface="+mn-cs"/>
              </a:rPr>
              <a:t>, after </a:t>
            </a:r>
            <a:r>
              <a:rPr lang="en-US" sz="1200" strike="sngStrike" kern="1200" dirty="0" err="1">
                <a:solidFill>
                  <a:schemeClr val="tx1"/>
                </a:solidFill>
                <a:effectLst/>
                <a:latin typeface="+mn-lt"/>
                <a:ea typeface="+mn-ea"/>
                <a:cs typeface="+mn-cs"/>
              </a:rPr>
              <a:t>Михаил</a:t>
            </a:r>
            <a:r>
              <a:rPr lang="en-US" sz="1200" strike="sngStrike" kern="1200" dirty="0">
                <a:solidFill>
                  <a:schemeClr val="tx1"/>
                </a:solidFill>
                <a:effectLst/>
                <a:latin typeface="+mn-lt"/>
                <a:ea typeface="+mn-ea"/>
                <a:cs typeface="+mn-cs"/>
              </a:rPr>
              <a:t> </a:t>
            </a:r>
            <a:r>
              <a:rPr lang="en-US" sz="1200" strike="sngStrike" kern="1200" dirty="0" err="1">
                <a:solidFill>
                  <a:schemeClr val="tx1"/>
                </a:solidFill>
                <a:effectLst/>
                <a:latin typeface="+mn-lt"/>
                <a:ea typeface="+mn-ea"/>
                <a:cs typeface="+mn-cs"/>
              </a:rPr>
              <a:t>Евгеньевич</a:t>
            </a:r>
            <a:r>
              <a:rPr lang="en-US" sz="1200" strike="sngStrike" kern="1200" dirty="0">
                <a:solidFill>
                  <a:schemeClr val="tx1"/>
                </a:solidFill>
                <a:effectLst/>
                <a:latin typeface="+mn-lt"/>
                <a:ea typeface="+mn-ea"/>
                <a:cs typeface="+mn-cs"/>
              </a:rPr>
              <a:t> </a:t>
            </a:r>
            <a:r>
              <a:rPr lang="en-US" sz="1200" strike="sngStrike" kern="1200" dirty="0" err="1">
                <a:solidFill>
                  <a:schemeClr val="tx1"/>
                </a:solidFill>
                <a:effectLst/>
                <a:latin typeface="+mn-lt"/>
                <a:ea typeface="+mn-ea"/>
                <a:cs typeface="+mn-cs"/>
              </a:rPr>
              <a:t>Герценштейн</a:t>
            </a:r>
            <a:r>
              <a:rPr lang="en-US" sz="1200" strike="sngStrike" kern="1200" dirty="0">
                <a:solidFill>
                  <a:schemeClr val="tx1"/>
                </a:solidFill>
                <a:effectLst/>
                <a:latin typeface="+mn-lt"/>
                <a:ea typeface="+mn-ea"/>
                <a:cs typeface="+mn-cs"/>
              </a:rPr>
              <a:t>) Effect, which is named after a Soviet union physicist.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effect describes the gravitational wave that propagates under the influence of EM field, then GW will be mixed by EM wave (analogous to neutrino oscillation). Therefore, we can calculate the probability for graviton to convert into photon.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our work, we consider the gravitons emitted from a PBH propagate through the cosmic filament, which possess uniform magnetic field. </a:t>
            </a:r>
          </a:p>
          <a:p>
            <a:endParaRPr lang="en-US" dirty="0"/>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24</a:t>
            </a:fld>
            <a:endParaRPr lang="en-US"/>
          </a:p>
        </p:txBody>
      </p:sp>
    </p:spTree>
    <p:extLst>
      <p:ext uri="{BB962C8B-B14F-4D97-AF65-F5344CB8AC3E}">
        <p14:creationId xmlns:p14="http://schemas.microsoft.com/office/powerpoint/2010/main" val="670624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our work, we consider the gravitons emitted from a PBH propagate through the cosmic filament, which possess uniform magnetic field. </a:t>
            </a:r>
          </a:p>
          <a:p>
            <a:endParaRPr lang="en-US" dirty="0"/>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25</a:t>
            </a:fld>
            <a:endParaRPr lang="en-US"/>
          </a:p>
        </p:txBody>
      </p:sp>
    </p:spTree>
    <p:extLst>
      <p:ext uri="{BB962C8B-B14F-4D97-AF65-F5344CB8AC3E}">
        <p14:creationId xmlns:p14="http://schemas.microsoft.com/office/powerpoint/2010/main" val="2014217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compute photon flux from the differential conversion probability, which is proportional to the square of magnetic field, and the graviton flux from PBH.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graviton flux from PBH is proportional to the initial abundance ratio and initial mass, so by requiring the</a:t>
            </a:r>
            <a:r>
              <a:rPr lang="zh-TW" altLang="en-US" sz="1200" kern="1200" dirty="0">
                <a:solidFill>
                  <a:schemeClr val="tx1"/>
                </a:solidFill>
                <a:effectLst/>
                <a:latin typeface="+mn-lt"/>
                <a:ea typeface="+mn-ea"/>
                <a:cs typeface="+mn-cs"/>
              </a:rPr>
              <a:t> </a:t>
            </a:r>
            <a:r>
              <a:rPr lang="en-US" altLang="zh-TW" sz="1200" kern="1200" dirty="0">
                <a:solidFill>
                  <a:schemeClr val="tx1"/>
                </a:solidFill>
                <a:effectLst/>
                <a:latin typeface="+mn-lt"/>
                <a:ea typeface="+mn-ea"/>
                <a:cs typeface="+mn-cs"/>
              </a:rPr>
              <a:t>extragalactic</a:t>
            </a:r>
            <a:r>
              <a:rPr lang="en-US" sz="1200" kern="1200" dirty="0">
                <a:solidFill>
                  <a:schemeClr val="tx1"/>
                </a:solidFill>
                <a:effectLst/>
                <a:latin typeface="+mn-lt"/>
                <a:ea typeface="+mn-ea"/>
                <a:cs typeface="+mn-cs"/>
              </a:rPr>
              <a:t> photon flux remain below the experiment sensitivity, we obtain the constraint on </a:t>
            </a:r>
            <a:r>
              <a:rPr lang="en-US" sz="1200" kern="1200" dirty="0" err="1">
                <a:solidFill>
                  <a:schemeClr val="tx1"/>
                </a:solidFill>
                <a:effectLst/>
                <a:latin typeface="+mn-lt"/>
                <a:ea typeface="+mn-ea"/>
                <a:cs typeface="+mn-cs"/>
              </a:rPr>
              <a:t>f_PBH</a:t>
            </a:r>
            <a:r>
              <a:rPr lang="en-US" sz="1200" kern="1200" dirty="0">
                <a:solidFill>
                  <a:schemeClr val="tx1"/>
                </a:solidFill>
                <a:effectLst/>
                <a:latin typeface="+mn-lt"/>
                <a:ea typeface="+mn-ea"/>
                <a:cs typeface="+mn-cs"/>
              </a:rPr>
              <a:t>, where values above the curve are excluded by experiments. The band is the uncertainty from the magnetic field amplitude, and the central line if for B0=100 </a:t>
            </a:r>
            <a:r>
              <a:rPr lang="en-US" sz="1200" kern="1200" dirty="0" err="1">
                <a:solidFill>
                  <a:schemeClr val="tx1"/>
                </a:solidFill>
                <a:effectLst/>
                <a:latin typeface="+mn-lt"/>
                <a:ea typeface="+mn-ea"/>
                <a:cs typeface="+mn-cs"/>
              </a:rPr>
              <a:t>nG</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k=1 curve can be divided into four regions. In region I, the PBH mass is too small so even though its life time is extended by burden effect, it still totally evaporated before today. The </a:t>
            </a:r>
            <a:r>
              <a:rPr lang="en-US" sz="1200" kern="1200" dirty="0" err="1">
                <a:solidFill>
                  <a:schemeClr val="tx1"/>
                </a:solidFill>
                <a:effectLst/>
                <a:latin typeface="+mn-lt"/>
                <a:ea typeface="+mn-ea"/>
                <a:cs typeface="+mn-cs"/>
              </a:rPr>
              <a:t>f_PBH</a:t>
            </a:r>
            <a:r>
              <a:rPr lang="en-US" sz="1200" kern="1200" dirty="0">
                <a:solidFill>
                  <a:schemeClr val="tx1"/>
                </a:solidFill>
                <a:effectLst/>
                <a:latin typeface="+mn-lt"/>
                <a:ea typeface="+mn-ea"/>
                <a:cs typeface="+mn-cs"/>
              </a:rPr>
              <a:t> decrease because when we increase the PBH mass, its lifetime get closer to the age of universe, and the flux gets enhanced due to the final evaporation.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region II, the PBH is in burden phase at present universe, the high energy second peak of its spectrum decreases as mass becomes larger, because the suppression is proportional to entropy, and entropy is proportional to mass square, so the heavier PBH has lower second peak.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region III, the low energy first peak amplitude overtakes the second peak, and the first peak amplitude increases with </a:t>
            </a:r>
            <a:r>
              <a:rPr lang="en-US" sz="1200" strike="noStrike" kern="1200" dirty="0">
                <a:solidFill>
                  <a:schemeClr val="tx1"/>
                </a:solidFill>
                <a:effectLst/>
                <a:latin typeface="+mn-lt"/>
                <a:ea typeface="+mn-ea"/>
                <a:cs typeface="+mn-cs"/>
              </a:rPr>
              <a:t>mass, 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f_PBH</a:t>
            </a:r>
            <a:r>
              <a:rPr lang="en-US" sz="1200" kern="1200" dirty="0">
                <a:solidFill>
                  <a:schemeClr val="tx1"/>
                </a:solidFill>
                <a:effectLst/>
                <a:latin typeface="+mn-lt"/>
                <a:ea typeface="+mn-ea"/>
                <a:cs typeface="+mn-cs"/>
              </a:rPr>
              <a:t> falls again.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region IV, the PBH is too heavy so it still haven’t loss half of its original mass, and it is still in semi-classical phase today. In this region k is irrelevant and the spectrum only has one peak, and the heavy PBH evaporates weakly because of its low temperature, so </a:t>
            </a:r>
            <a:r>
              <a:rPr lang="en-US" sz="1200" kern="1200" dirty="0" err="1">
                <a:solidFill>
                  <a:schemeClr val="tx1"/>
                </a:solidFill>
                <a:effectLst/>
                <a:latin typeface="+mn-lt"/>
                <a:ea typeface="+mn-ea"/>
                <a:cs typeface="+mn-cs"/>
              </a:rPr>
              <a:t>f_PBH</a:t>
            </a:r>
            <a:r>
              <a:rPr lang="en-US" sz="1200" kern="1200" dirty="0">
                <a:solidFill>
                  <a:schemeClr val="tx1"/>
                </a:solidFill>
                <a:effectLst/>
                <a:latin typeface="+mn-lt"/>
                <a:ea typeface="+mn-ea"/>
                <a:cs typeface="+mn-cs"/>
              </a:rPr>
              <a:t> rises again.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also computed the constraint for k=0.5 and k=2 for comparison. From k=0.5 to k=1, the valley between region I and II shift to lower mass because the burden effect gets stronger.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colored shaded regions are the constraint on </a:t>
            </a:r>
            <a:r>
              <a:rPr lang="en-US" sz="1200" kern="1200" dirty="0" err="1">
                <a:solidFill>
                  <a:schemeClr val="tx1"/>
                </a:solidFill>
                <a:effectLst/>
                <a:latin typeface="+mn-lt"/>
                <a:ea typeface="+mn-ea"/>
                <a:cs typeface="+mn-cs"/>
              </a:rPr>
              <a:t>f_PBH</a:t>
            </a:r>
            <a:r>
              <a:rPr lang="en-US" sz="1200" kern="1200" dirty="0">
                <a:solidFill>
                  <a:schemeClr val="tx1"/>
                </a:solidFill>
                <a:effectLst/>
                <a:latin typeface="+mn-lt"/>
                <a:ea typeface="+mn-ea"/>
                <a:cs typeface="+mn-cs"/>
              </a:rPr>
              <a:t> using the flux directly from PBH emissions and they are much stronger than our results. But the photon signal before cosmic recombination are undetectable because photons are intensively scattered by electrons. So the photon spectrum from PBH that we observed today is produced after CMB formation and is suppressed by burden effect.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in our case, the graviton can propagate freely through the cosmic recombination, so the subsequent converted photon flux are free to propagate to earth. So our constraints can </a:t>
            </a:r>
            <a:r>
              <a:rPr lang="en-US" dirty="0"/>
              <a:t>provide a complementary limit on the abundance of PBH. (Complement from those signals before CMB)</a:t>
            </a:r>
            <a:endParaRPr lang="en-US" sz="1200" kern="1200" dirty="0">
              <a:solidFill>
                <a:schemeClr val="tx1"/>
              </a:solidFill>
              <a:effectLst/>
              <a:latin typeface="+mn-lt"/>
              <a:ea typeface="+mn-ea"/>
              <a:cs typeface="+mn-cs"/>
            </a:endParaRPr>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26</a:t>
            </a:fld>
            <a:endParaRPr lang="en-US"/>
          </a:p>
        </p:txBody>
      </p:sp>
    </p:spTree>
    <p:extLst>
      <p:ext uri="{BB962C8B-B14F-4D97-AF65-F5344CB8AC3E}">
        <p14:creationId xmlns:p14="http://schemas.microsoft.com/office/powerpoint/2010/main" val="1195771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graviton flux from PBH is proportional to the initial abundance ratio and initial mass, so by requiring the</a:t>
            </a:r>
            <a:r>
              <a:rPr lang="zh-TW" altLang="en-US" sz="1200" kern="1200" dirty="0">
                <a:solidFill>
                  <a:schemeClr val="tx1"/>
                </a:solidFill>
                <a:effectLst/>
                <a:latin typeface="+mn-lt"/>
                <a:ea typeface="+mn-ea"/>
                <a:cs typeface="+mn-cs"/>
              </a:rPr>
              <a:t> </a:t>
            </a:r>
            <a:r>
              <a:rPr lang="en-US" altLang="zh-TW" sz="1200" kern="1200" dirty="0">
                <a:solidFill>
                  <a:schemeClr val="tx1"/>
                </a:solidFill>
                <a:effectLst/>
                <a:latin typeface="+mn-lt"/>
                <a:ea typeface="+mn-ea"/>
                <a:cs typeface="+mn-cs"/>
              </a:rPr>
              <a:t>extragalactic</a:t>
            </a:r>
            <a:r>
              <a:rPr lang="en-US" sz="1200" kern="1200" dirty="0">
                <a:solidFill>
                  <a:schemeClr val="tx1"/>
                </a:solidFill>
                <a:effectLst/>
                <a:latin typeface="+mn-lt"/>
                <a:ea typeface="+mn-ea"/>
                <a:cs typeface="+mn-cs"/>
              </a:rPr>
              <a:t> photon flux remain below the experiment sensitivity, we obtain the constraint on </a:t>
            </a:r>
            <a:r>
              <a:rPr lang="en-US" sz="1200" kern="1200" dirty="0" err="1">
                <a:solidFill>
                  <a:schemeClr val="tx1"/>
                </a:solidFill>
                <a:effectLst/>
                <a:latin typeface="+mn-lt"/>
                <a:ea typeface="+mn-ea"/>
                <a:cs typeface="+mn-cs"/>
              </a:rPr>
              <a:t>f_PBH</a:t>
            </a:r>
            <a:r>
              <a:rPr lang="en-US" sz="1200" kern="1200" dirty="0">
                <a:solidFill>
                  <a:schemeClr val="tx1"/>
                </a:solidFill>
                <a:effectLst/>
                <a:latin typeface="+mn-lt"/>
                <a:ea typeface="+mn-ea"/>
                <a:cs typeface="+mn-cs"/>
              </a:rPr>
              <a:t>, where values above the curve are excluded by experiments. The band is the uncertainty from the magnetic field amplitude, and the central line if for B0=100 </a:t>
            </a:r>
            <a:r>
              <a:rPr lang="en-US" sz="1200" kern="1200" dirty="0" err="1">
                <a:solidFill>
                  <a:schemeClr val="tx1"/>
                </a:solidFill>
                <a:effectLst/>
                <a:latin typeface="+mn-lt"/>
                <a:ea typeface="+mn-ea"/>
                <a:cs typeface="+mn-cs"/>
              </a:rPr>
              <a:t>nG</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k=1 curve can be divided into four regions. In region I, the PBH mass is too small so even though its life time is extended by burden effect, it still totally evaporated before today. The </a:t>
            </a:r>
            <a:r>
              <a:rPr lang="en-US" sz="1200" kern="1200" dirty="0" err="1">
                <a:solidFill>
                  <a:schemeClr val="tx1"/>
                </a:solidFill>
                <a:effectLst/>
                <a:latin typeface="+mn-lt"/>
                <a:ea typeface="+mn-ea"/>
                <a:cs typeface="+mn-cs"/>
              </a:rPr>
              <a:t>f_PBH</a:t>
            </a:r>
            <a:r>
              <a:rPr lang="en-US" sz="1200" kern="1200" dirty="0">
                <a:solidFill>
                  <a:schemeClr val="tx1"/>
                </a:solidFill>
                <a:effectLst/>
                <a:latin typeface="+mn-lt"/>
                <a:ea typeface="+mn-ea"/>
                <a:cs typeface="+mn-cs"/>
              </a:rPr>
              <a:t> decrease because when we increase the PBH mass, its lifetime get closer to the age of universe, and the flux gets enhanced due to the final evaporation.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region II, the PBH is in burden phase at present universe, the high energy second peak of its spectrum decreases as mass becomes larger, because the suppression is proportional to entropy, and entropy is proportional to mass square, so the heavier PBH has lower second peak.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region III, the low energy first peak amplitude overtakes the second peak, and the first peak amplitude increases with </a:t>
            </a:r>
            <a:r>
              <a:rPr lang="en-US" sz="1200" strike="noStrike" kern="1200" dirty="0">
                <a:solidFill>
                  <a:schemeClr val="tx1"/>
                </a:solidFill>
                <a:effectLst/>
                <a:latin typeface="+mn-lt"/>
                <a:ea typeface="+mn-ea"/>
                <a:cs typeface="+mn-cs"/>
              </a:rPr>
              <a:t>mass, so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f_PBH</a:t>
            </a:r>
            <a:r>
              <a:rPr lang="en-US" sz="1200" kern="1200" dirty="0">
                <a:solidFill>
                  <a:schemeClr val="tx1"/>
                </a:solidFill>
                <a:effectLst/>
                <a:latin typeface="+mn-lt"/>
                <a:ea typeface="+mn-ea"/>
                <a:cs typeface="+mn-cs"/>
              </a:rPr>
              <a:t> falls again.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region IV, the PBH is too heavy so it still haven’t loss half of its original mass, and it is still in semi-classical phase today. In this region k is irrelevant and the spectrum only has one peak, and the heavy PBH evaporates weakly because of its low temperature, so </a:t>
            </a:r>
            <a:r>
              <a:rPr lang="en-US" sz="1200" kern="1200" dirty="0" err="1">
                <a:solidFill>
                  <a:schemeClr val="tx1"/>
                </a:solidFill>
                <a:effectLst/>
                <a:latin typeface="+mn-lt"/>
                <a:ea typeface="+mn-ea"/>
                <a:cs typeface="+mn-cs"/>
              </a:rPr>
              <a:t>f_PBH</a:t>
            </a:r>
            <a:r>
              <a:rPr lang="en-US" sz="1200" kern="1200" dirty="0">
                <a:solidFill>
                  <a:schemeClr val="tx1"/>
                </a:solidFill>
                <a:effectLst/>
                <a:latin typeface="+mn-lt"/>
                <a:ea typeface="+mn-ea"/>
                <a:cs typeface="+mn-cs"/>
              </a:rPr>
              <a:t> rises again.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also computed the constraint for k=0.5 and k=2 for comparison. From k=0.5 to k=1, the valley between region I and II shift to lower mass because the burden effect gets stronger.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colored shaded regions are the constraint on </a:t>
            </a:r>
            <a:r>
              <a:rPr lang="en-US" sz="1200" kern="1200" dirty="0" err="1">
                <a:solidFill>
                  <a:schemeClr val="tx1"/>
                </a:solidFill>
                <a:effectLst/>
                <a:latin typeface="+mn-lt"/>
                <a:ea typeface="+mn-ea"/>
                <a:cs typeface="+mn-cs"/>
              </a:rPr>
              <a:t>f_PBH</a:t>
            </a:r>
            <a:r>
              <a:rPr lang="en-US" sz="1200" kern="1200" dirty="0">
                <a:solidFill>
                  <a:schemeClr val="tx1"/>
                </a:solidFill>
                <a:effectLst/>
                <a:latin typeface="+mn-lt"/>
                <a:ea typeface="+mn-ea"/>
                <a:cs typeface="+mn-cs"/>
              </a:rPr>
              <a:t> using the flux directly from PBH emissions and they are much stronger than our results. But the photon signal before cosmic recombination are undetectable because photons are intensively scattered by electrons. So the photon spectrum from PBH that we observed today is produced after CMB formation and is suppressed by burden effect.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in our case, the graviton can propagate freely through the cosmic recombination, so the subsequent converted photon flux are free to propagate to earth. So our constraints can </a:t>
            </a:r>
            <a:r>
              <a:rPr lang="en-US" dirty="0"/>
              <a:t>provide a complementary limit on the abundance of PBH. (Complement from those signals before CMB)</a:t>
            </a:r>
            <a:endParaRPr lang="en-US" sz="1200" kern="1200" dirty="0">
              <a:solidFill>
                <a:schemeClr val="tx1"/>
              </a:solidFill>
              <a:effectLst/>
              <a:latin typeface="+mn-lt"/>
              <a:ea typeface="+mn-ea"/>
              <a:cs typeface="+mn-cs"/>
            </a:endParaRPr>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27</a:t>
            </a:fld>
            <a:endParaRPr lang="en-US"/>
          </a:p>
        </p:txBody>
      </p:sp>
    </p:spTree>
    <p:extLst>
      <p:ext uri="{BB962C8B-B14F-4D97-AF65-F5344CB8AC3E}">
        <p14:creationId xmlns:p14="http://schemas.microsoft.com/office/powerpoint/2010/main" val="450996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also computed the constraint for k=0.5 and k=2 for comparison. From k=0.5 to k=1, the valley between region I and II shift to lower mass because the burden effect gets stronger.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colored shaded regions are the constraint on </a:t>
            </a:r>
            <a:r>
              <a:rPr lang="en-US" sz="1200" kern="1200" dirty="0" err="1">
                <a:solidFill>
                  <a:schemeClr val="tx1"/>
                </a:solidFill>
                <a:effectLst/>
                <a:latin typeface="+mn-lt"/>
                <a:ea typeface="+mn-ea"/>
                <a:cs typeface="+mn-cs"/>
              </a:rPr>
              <a:t>f_PBH</a:t>
            </a:r>
            <a:r>
              <a:rPr lang="en-US" sz="1200" kern="1200" dirty="0">
                <a:solidFill>
                  <a:schemeClr val="tx1"/>
                </a:solidFill>
                <a:effectLst/>
                <a:latin typeface="+mn-lt"/>
                <a:ea typeface="+mn-ea"/>
                <a:cs typeface="+mn-cs"/>
              </a:rPr>
              <a:t> using the flux directly from PBH emissions and they are much stronger than our results. But the photon signal before cosmic recombination are undetectable because photons are intensively scattered by electrons. So the photon spectrum from PBH that we observed today is produced after CMB formation and is suppressed by burden effect.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in our case, the graviton can propagate freely through the cosmic recombination, so the subsequent converted photon flux are free to propagate to earth. So our constraints can </a:t>
            </a:r>
            <a:r>
              <a:rPr lang="en-US" dirty="0"/>
              <a:t>provide a complementary limit on the abundance of PBH. (Complement from those signals before CMB)</a:t>
            </a:r>
            <a:endParaRPr lang="en-US" sz="1200" kern="1200" dirty="0">
              <a:solidFill>
                <a:schemeClr val="tx1"/>
              </a:solidFill>
              <a:effectLst/>
              <a:latin typeface="+mn-lt"/>
              <a:ea typeface="+mn-ea"/>
              <a:cs typeface="+mn-cs"/>
            </a:endParaRPr>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28</a:t>
            </a:fld>
            <a:endParaRPr lang="en-US"/>
          </a:p>
        </p:txBody>
      </p:sp>
    </p:spTree>
    <p:extLst>
      <p:ext uri="{BB962C8B-B14F-4D97-AF65-F5344CB8AC3E}">
        <p14:creationId xmlns:p14="http://schemas.microsoft.com/office/powerpoint/2010/main" val="3550025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also computed the constraint for k=0.5 and k=2 for comparison. From k=0.5 to k=1, the valley between region I and II shift to lower mass because the burden effect gets stronger.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colored shaded regions are the constraint on </a:t>
            </a:r>
            <a:r>
              <a:rPr lang="en-US" sz="1200" kern="1200" dirty="0" err="1">
                <a:solidFill>
                  <a:schemeClr val="tx1"/>
                </a:solidFill>
                <a:effectLst/>
                <a:latin typeface="+mn-lt"/>
                <a:ea typeface="+mn-ea"/>
                <a:cs typeface="+mn-cs"/>
              </a:rPr>
              <a:t>f_PBH</a:t>
            </a:r>
            <a:r>
              <a:rPr lang="en-US" sz="1200" kern="1200" dirty="0">
                <a:solidFill>
                  <a:schemeClr val="tx1"/>
                </a:solidFill>
                <a:effectLst/>
                <a:latin typeface="+mn-lt"/>
                <a:ea typeface="+mn-ea"/>
                <a:cs typeface="+mn-cs"/>
              </a:rPr>
              <a:t> using the</a:t>
            </a:r>
            <a:r>
              <a:rPr lang="zh-TW" altLang="en-US" sz="1200" kern="1200" dirty="0">
                <a:solidFill>
                  <a:schemeClr val="tx1"/>
                </a:solidFill>
                <a:effectLst/>
                <a:latin typeface="+mn-lt"/>
                <a:ea typeface="+mn-ea"/>
                <a:cs typeface="+mn-cs"/>
              </a:rPr>
              <a:t> </a:t>
            </a:r>
            <a:r>
              <a:rPr lang="en-US" altLang="zh-TW" sz="1200" kern="1200" dirty="0">
                <a:solidFill>
                  <a:schemeClr val="tx1"/>
                </a:solidFill>
                <a:effectLst/>
                <a:latin typeface="+mn-lt"/>
                <a:ea typeface="+mn-ea"/>
                <a:cs typeface="+mn-cs"/>
              </a:rPr>
              <a:t>photon</a:t>
            </a:r>
            <a:r>
              <a:rPr lang="en-US" sz="1200" kern="1200" dirty="0">
                <a:solidFill>
                  <a:schemeClr val="tx1"/>
                </a:solidFill>
                <a:effectLst/>
                <a:latin typeface="+mn-lt"/>
                <a:ea typeface="+mn-ea"/>
                <a:cs typeface="+mn-cs"/>
              </a:rPr>
              <a:t> flux directly from PBH emissions and they are much stronger than our results. But the photon signal before cosmic recombination are undetectable because photons are intensively scattered by electrons. So the photon spectrum from PBH that we observed today is produced after CMB formation and is suppressed by burden effect.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in our case, the graviton can propagate free through the cosmic recombination, so the subsequent converted photon flux contain both the low energy first peak and high energy second peak. So our constraints can </a:t>
            </a:r>
            <a:r>
              <a:rPr lang="en-US" dirty="0"/>
              <a:t>provide a complementary limit on the abundance of PBH. (Complement from those signals before CMB)</a:t>
            </a:r>
            <a:endParaRPr lang="en-US" sz="1200" kern="1200" dirty="0">
              <a:solidFill>
                <a:schemeClr val="tx1"/>
              </a:solidFill>
              <a:effectLst/>
              <a:latin typeface="+mn-lt"/>
              <a:ea typeface="+mn-ea"/>
              <a:cs typeface="+mn-cs"/>
            </a:endParaRPr>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29</a:t>
            </a:fld>
            <a:endParaRPr lang="en-US"/>
          </a:p>
        </p:txBody>
      </p:sp>
    </p:spTree>
    <p:extLst>
      <p:ext uri="{BB962C8B-B14F-4D97-AF65-F5344CB8AC3E}">
        <p14:creationId xmlns:p14="http://schemas.microsoft.com/office/powerpoint/2010/main" val="3034963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start from the introduction of PBH </a:t>
            </a:r>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3</a:t>
            </a:fld>
            <a:endParaRPr lang="en-US"/>
          </a:p>
        </p:txBody>
      </p:sp>
    </p:spTree>
    <p:extLst>
      <p:ext uri="{BB962C8B-B14F-4D97-AF65-F5344CB8AC3E}">
        <p14:creationId xmlns:p14="http://schemas.microsoft.com/office/powerpoint/2010/main" val="1897672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sz="1200" kern="1200" dirty="0">
                <a:solidFill>
                  <a:schemeClr val="tx1"/>
                </a:solidFill>
                <a:effectLst/>
                <a:latin typeface="+mn-lt"/>
                <a:ea typeface="+mn-ea"/>
                <a:cs typeface="+mn-cs"/>
              </a:rPr>
              <a:t>The stars on the k=1 curve are the BPs we chose, and the plot on the right are their photon spectra. For BP1 to 3, they locate at region I and II, so their  spectra are dominated by the high energy second peak, so these are the second peak of BP1, 2, and 3.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BP4, it locates between region II and III, so the amplitude of first and second peak are comparable, and its spectrum shows explicitly two-peak feature.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BP5, 6, their spectra are dominated by the low energy first peak, and for BP7, it is still in semi-classical phase, so it has only one peak. </a:t>
            </a:r>
            <a:endParaRPr lang="en-US" dirty="0"/>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30</a:t>
            </a:fld>
            <a:endParaRPr lang="en-US"/>
          </a:p>
        </p:txBody>
      </p:sp>
    </p:spTree>
    <p:extLst>
      <p:ext uri="{BB962C8B-B14F-4D97-AF65-F5344CB8AC3E}">
        <p14:creationId xmlns:p14="http://schemas.microsoft.com/office/powerpoint/2010/main" val="2091143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summarize,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focus on the memory burden effect and its application to PBH. The burden effect extend the lifetime of low mass PBH, and making them the </a:t>
            </a:r>
            <a:r>
              <a:rPr lang="en-US" dirty="0"/>
              <a:t>viable dark matter candidate. We compute the memory burden spectra and find them </a:t>
            </a:r>
            <a:r>
              <a:rPr lang="en-US" sz="1200" strike="noStrike" kern="1200" dirty="0">
                <a:solidFill>
                  <a:schemeClr val="tx1"/>
                </a:solidFill>
                <a:effectLst/>
                <a:latin typeface="+mn-lt"/>
                <a:ea typeface="+mn-ea"/>
                <a:cs typeface="+mn-cs"/>
              </a:rPr>
              <a:t>exhibit the double energy peak feature. Then we consider the photon spectrum from graviton conversion, and calculated the limits on </a:t>
            </a:r>
            <a:r>
              <a:rPr lang="en-US" sz="1200" strike="noStrike" kern="1200" dirty="0" err="1">
                <a:solidFill>
                  <a:schemeClr val="tx1"/>
                </a:solidFill>
                <a:effectLst/>
                <a:latin typeface="+mn-lt"/>
                <a:ea typeface="+mn-ea"/>
                <a:cs typeface="+mn-cs"/>
              </a:rPr>
              <a:t>f_PBH</a:t>
            </a:r>
            <a:r>
              <a:rPr lang="en-US" sz="1200" strike="noStrike" kern="1200" dirty="0">
                <a:solidFill>
                  <a:schemeClr val="tx1"/>
                </a:solidFill>
                <a:effectLst/>
                <a:latin typeface="+mn-lt"/>
                <a:ea typeface="+mn-ea"/>
                <a:cs typeface="+mn-cs"/>
              </a:rPr>
              <a:t>, where the limits</a:t>
            </a:r>
            <a:r>
              <a:rPr lang="zh-TW" altLang="en-US" sz="1200" strike="noStrike" kern="1200" dirty="0">
                <a:solidFill>
                  <a:schemeClr val="tx1"/>
                </a:solidFill>
                <a:effectLst/>
                <a:latin typeface="+mn-lt"/>
                <a:ea typeface="+mn-ea"/>
                <a:cs typeface="+mn-cs"/>
              </a:rPr>
              <a:t> </a:t>
            </a:r>
            <a:r>
              <a:rPr lang="en-US" altLang="zh-TW" sz="1200" strike="noStrike" kern="1200" dirty="0">
                <a:solidFill>
                  <a:schemeClr val="tx1"/>
                </a:solidFill>
                <a:effectLst/>
                <a:latin typeface="+mn-lt"/>
                <a:ea typeface="+mn-ea"/>
                <a:cs typeface="+mn-cs"/>
              </a:rPr>
              <a:t>can be consider</a:t>
            </a:r>
            <a:r>
              <a:rPr lang="en-US" sz="1200" strike="noStrike" kern="1200" dirty="0">
                <a:solidFill>
                  <a:schemeClr val="tx1"/>
                </a:solidFill>
                <a:effectLst/>
                <a:latin typeface="+mn-lt"/>
                <a:ea typeface="+mn-ea"/>
                <a:cs typeface="+mn-cs"/>
              </a:rPr>
              <a:t> as the complimentary constraint for those using the photon spectrum directly from PBH.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sngStrike" kern="1200" dirty="0">
                <a:solidFill>
                  <a:schemeClr val="tx1"/>
                </a:solidFill>
                <a:effectLst/>
                <a:latin typeface="+mn-lt"/>
                <a:ea typeface="+mn-ea"/>
                <a:cs typeface="+mn-cs"/>
              </a:rPr>
              <a:t>we focus on the novel quantum effect on the memory storage, and we find the memory burden spectra exhibit the double energy peak feature. We consider the photon spectrum from graviton conversion, and calculated the limits on </a:t>
            </a:r>
            <a:r>
              <a:rPr lang="en-US" sz="1200" strike="sngStrike" kern="1200" dirty="0" err="1">
                <a:solidFill>
                  <a:schemeClr val="tx1"/>
                </a:solidFill>
                <a:effectLst/>
                <a:latin typeface="+mn-lt"/>
                <a:ea typeface="+mn-ea"/>
                <a:cs typeface="+mn-cs"/>
              </a:rPr>
              <a:t>f_PBH</a:t>
            </a:r>
            <a:r>
              <a:rPr lang="en-US" sz="1200" strike="sngStrike" kern="1200" dirty="0">
                <a:solidFill>
                  <a:schemeClr val="tx1"/>
                </a:solidFill>
                <a:effectLst/>
                <a:latin typeface="+mn-lt"/>
                <a:ea typeface="+mn-ea"/>
                <a:cs typeface="+mn-cs"/>
              </a:rPr>
              <a:t>, where the limits</a:t>
            </a:r>
            <a:r>
              <a:rPr lang="zh-TW" altLang="en-US" sz="1200" strike="sngStrike" kern="1200" dirty="0">
                <a:solidFill>
                  <a:schemeClr val="tx1"/>
                </a:solidFill>
                <a:effectLst/>
                <a:latin typeface="+mn-lt"/>
                <a:ea typeface="+mn-ea"/>
                <a:cs typeface="+mn-cs"/>
              </a:rPr>
              <a:t> </a:t>
            </a:r>
            <a:r>
              <a:rPr lang="en-US" altLang="zh-TW" sz="1200" strike="sngStrike" kern="1200" dirty="0">
                <a:solidFill>
                  <a:schemeClr val="tx1"/>
                </a:solidFill>
                <a:effectLst/>
                <a:latin typeface="+mn-lt"/>
                <a:ea typeface="+mn-ea"/>
                <a:cs typeface="+mn-cs"/>
              </a:rPr>
              <a:t>can be consider</a:t>
            </a:r>
            <a:r>
              <a:rPr lang="en-US" sz="1200" strike="sngStrike" kern="1200" dirty="0">
                <a:solidFill>
                  <a:schemeClr val="tx1"/>
                </a:solidFill>
                <a:effectLst/>
                <a:latin typeface="+mn-lt"/>
                <a:ea typeface="+mn-ea"/>
                <a:cs typeface="+mn-cs"/>
              </a:rPr>
              <a:t> as the complimentary constraint for those using the photon spectrum directly from PBH. </a:t>
            </a:r>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31</a:t>
            </a:fld>
            <a:endParaRPr lang="en-US"/>
          </a:p>
        </p:txBody>
      </p:sp>
    </p:spTree>
    <p:extLst>
      <p:ext uri="{BB962C8B-B14F-4D97-AF65-F5344CB8AC3E}">
        <p14:creationId xmlns:p14="http://schemas.microsoft.com/office/powerpoint/2010/main" val="1446090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sz="1200" kern="1200" dirty="0">
                <a:solidFill>
                  <a:schemeClr val="tx1"/>
                </a:solidFill>
                <a:effectLst/>
                <a:latin typeface="+mn-lt"/>
                <a:ea typeface="+mn-ea"/>
                <a:cs typeface="+mn-cs"/>
              </a:rPr>
              <a:t>PBH is the </a:t>
            </a:r>
            <a:r>
              <a:rPr lang="en-US" sz="1200" dirty="0"/>
              <a:t>hypothetical black hole formed at the early universe and can be regarded as the dark matter candidate</a:t>
            </a:r>
            <a:r>
              <a:rPr lang="en-US" sz="1200" b="0" i="0" dirty="0">
                <a:solidFill>
                  <a:srgbClr val="C00000"/>
                </a:solidFill>
              </a:rPr>
              <a:t>. </a:t>
            </a:r>
            <a:r>
              <a:rPr lang="en-US" altLang="zh-TW" sz="1200" b="0" i="0" strike="sngStrike" dirty="0">
                <a:solidFill>
                  <a:srgbClr val="C00000"/>
                </a:solidFill>
                <a:effectLst/>
              </a:rPr>
              <a:t>(</a:t>
            </a:r>
            <a:r>
              <a:rPr lang="en-US" sz="1200" b="0" i="0" strike="sngStrike" dirty="0">
                <a:solidFill>
                  <a:srgbClr val="C00000"/>
                </a:solidFill>
                <a:effectLst/>
                <a:highlight>
                  <a:srgbClr val="FFFF00"/>
                </a:highlight>
              </a:rPr>
              <a:t>It is different from the usual BH that is formed by the collapse of dying stars.</a:t>
            </a:r>
            <a:r>
              <a:rPr lang="en-US" altLang="zh-TW" sz="1200" b="0" i="0" strike="sngStrike" dirty="0">
                <a:solidFill>
                  <a:srgbClr val="C00000"/>
                </a:solidFill>
                <a:effectLst/>
                <a:highlight>
                  <a:srgbClr val="FFFF00"/>
                </a:highlight>
              </a:rPr>
              <a:t>)</a:t>
            </a:r>
            <a:r>
              <a:rPr lang="en-US" altLang="zh-TW" sz="1200" strike="sngStrike" dirty="0">
                <a:effectLst/>
                <a:highlight>
                  <a:srgbClr val="FFFF00"/>
                </a:highlight>
              </a:rPr>
              <a:t> </a:t>
            </a:r>
            <a:r>
              <a:rPr lang="en-US" altLang="zh-TW" sz="1200" dirty="0">
                <a:highlight>
                  <a:srgbClr val="FFFF00"/>
                </a:highlight>
              </a:rPr>
              <a:t>PBH </a:t>
            </a:r>
            <a:r>
              <a:rPr lang="en-US" altLang="zh-TW" sz="1200" dirty="0"/>
              <a:t>can be produced</a:t>
            </a:r>
            <a:r>
              <a:rPr lang="en-US" sz="1200" kern="1200" dirty="0">
                <a:solidFill>
                  <a:schemeClr val="tx1"/>
                </a:solidFill>
                <a:effectLst/>
                <a:latin typeface="+mn-lt"/>
                <a:ea typeface="+mn-ea"/>
                <a:cs typeface="+mn-cs"/>
              </a:rPr>
              <a:t>, for example, from the collapse of </a:t>
            </a:r>
            <a:r>
              <a:rPr lang="en-US" sz="1200" kern="1200" dirty="0" err="1">
                <a:solidFill>
                  <a:schemeClr val="tx1"/>
                </a:solidFill>
                <a:effectLst/>
                <a:latin typeface="+mn-lt"/>
                <a:ea typeface="+mn-ea"/>
                <a:cs typeface="+mn-cs"/>
              </a:rPr>
              <a:t>overdense</a:t>
            </a:r>
            <a:r>
              <a:rPr lang="en-US" sz="1200" kern="1200" dirty="0">
                <a:solidFill>
                  <a:schemeClr val="tx1"/>
                </a:solidFill>
                <a:effectLst/>
                <a:latin typeface="+mn-lt"/>
                <a:ea typeface="+mn-ea"/>
                <a:cs typeface="+mn-cs"/>
              </a:rPr>
              <a:t> regions in the early universe, or from the cosmology FOPT, which </a:t>
            </a:r>
            <a:r>
              <a:rPr lang="en-US" dirty="0"/>
              <a:t>occur through the formation of bubbles</a:t>
            </a:r>
            <a:r>
              <a:rPr lang="en-US" sz="1200" kern="1200" dirty="0">
                <a:solidFill>
                  <a:schemeClr val="tx1"/>
                </a:solidFill>
                <a:effectLst/>
                <a:latin typeface="+mn-lt"/>
                <a:ea typeface="+mn-ea"/>
                <a:cs typeface="+mn-cs"/>
              </a:rPr>
              <a:t>, and the bubble collision can produce PBH. </a:t>
            </a:r>
          </a:p>
          <a:p>
            <a:endParaRPr lang="en-US" sz="1200" kern="1200" dirty="0">
              <a:solidFill>
                <a:schemeClr val="tx1"/>
              </a:solidFill>
              <a:effectLst/>
              <a:latin typeface="+mn-lt"/>
              <a:ea typeface="+mn-ea"/>
              <a:cs typeface="+mn-cs"/>
            </a:endParaRPr>
          </a:p>
          <a:p>
            <a:r>
              <a:rPr lang="en-US" altLang="zh-TW" sz="1200" strike="sngStrike" dirty="0"/>
              <a:t>(</a:t>
            </a:r>
            <a:r>
              <a:rPr lang="en-US" sz="1200" strike="sngStrike" dirty="0"/>
              <a:t>The typical mass of a usual BH is over a solar mass. </a:t>
            </a:r>
            <a:r>
              <a:rPr lang="en-US" altLang="zh-TW" sz="1200" strike="sngStrike" dirty="0"/>
              <a:t>)</a:t>
            </a:r>
            <a:endParaRPr lang="en-US" sz="1200" strike="sngStrike" dirty="0"/>
          </a:p>
          <a:p>
            <a:r>
              <a:rPr lang="en-US" sz="1200" kern="1200" dirty="0">
                <a:solidFill>
                  <a:schemeClr val="tx1"/>
                </a:solidFill>
                <a:effectLst/>
                <a:latin typeface="+mn-lt"/>
                <a:ea typeface="+mn-ea"/>
                <a:cs typeface="+mn-cs"/>
              </a:rPr>
              <a:t>The PBH mass from different model can range from 10^{-20} to 10^{20} times of solar mass, and we can use different signals produced from PBH to constrain the ratio between PBH and total DM.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this is the plot of abundance ratio verses the PBH mass. For light PBH, we use the Hawking radiation spectrum to set limits. For heavier mass, the radiation is suppressed, so we may consider gravitational lensing, or gravitational waves from merging PBHs. </a:t>
            </a:r>
          </a:p>
        </p:txBody>
      </p:sp>
      <p:sp>
        <p:nvSpPr>
          <p:cNvPr id="4" name="投影片編號版面配置區 3"/>
          <p:cNvSpPr>
            <a:spLocks noGrp="1"/>
          </p:cNvSpPr>
          <p:nvPr>
            <p:ph type="sldNum" sz="quarter" idx="5"/>
          </p:nvPr>
        </p:nvSpPr>
        <p:spPr/>
        <p:txBody>
          <a:bodyPr/>
          <a:lstStyle/>
          <a:p>
            <a:fld id="{04CC6145-571F-4C10-9884-15FD31D641F9}" type="slidenum">
              <a:rPr lang="en-US" smtClean="0"/>
              <a:t>4</a:t>
            </a:fld>
            <a:endParaRPr lang="en-US"/>
          </a:p>
        </p:txBody>
      </p:sp>
    </p:spTree>
    <p:extLst>
      <p:ext uri="{BB962C8B-B14F-4D97-AF65-F5344CB8AC3E}">
        <p14:creationId xmlns:p14="http://schemas.microsoft.com/office/powerpoint/2010/main" val="497994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sz="1200" kern="1200" dirty="0">
                <a:solidFill>
                  <a:schemeClr val="tx1"/>
                </a:solidFill>
                <a:effectLst/>
                <a:latin typeface="+mn-lt"/>
                <a:ea typeface="+mn-ea"/>
                <a:cs typeface="+mn-cs"/>
              </a:rPr>
              <a:t>For example, this is the plot of abundance ratio verses the PBH mass. For light PBH, we use the Hawking radiation spectrum to set limits. For heavier mass, the radiation is suppressed, so we may consider gravitational lensing, or gravitational waves from merging PBHs.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work we focus on constraining the PBH abundance within the mass range 10^4~10^17g by the photon spectrum from hawking radiation. For the semi-classical radiation, the PBH lighter than 10^{15} grams completely evaporated before today. But a novel quantum effect called ``memory </a:t>
            </a:r>
            <a:r>
              <a:rPr lang="en-US" sz="1200" kern="1200" dirty="0" err="1">
                <a:solidFill>
                  <a:schemeClr val="tx1"/>
                </a:solidFill>
                <a:effectLst/>
                <a:latin typeface="+mn-lt"/>
                <a:ea typeface="+mn-ea"/>
                <a:cs typeface="+mn-cs"/>
              </a:rPr>
              <a:t>bunden</a:t>
            </a:r>
            <a:r>
              <a:rPr lang="en-US" sz="1200" kern="1200" dirty="0">
                <a:solidFill>
                  <a:schemeClr val="tx1"/>
                </a:solidFill>
                <a:effectLst/>
                <a:latin typeface="+mn-lt"/>
                <a:ea typeface="+mn-ea"/>
                <a:cs typeface="+mn-cs"/>
              </a:rPr>
              <a:t>’’ can prolong the lifetime of PBH. </a:t>
            </a:r>
          </a:p>
          <a:p>
            <a:endParaRPr lang="en-US" sz="1200" kern="1200" dirty="0">
              <a:solidFill>
                <a:schemeClr val="tx1"/>
              </a:solidFill>
              <a:effectLst/>
              <a:latin typeface="+mn-lt"/>
              <a:ea typeface="+mn-ea"/>
              <a:cs typeface="+mn-cs"/>
            </a:endParaRPr>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5</a:t>
            </a:fld>
            <a:endParaRPr lang="en-US"/>
          </a:p>
        </p:txBody>
      </p:sp>
    </p:spTree>
    <p:extLst>
      <p:ext uri="{BB962C8B-B14F-4D97-AF65-F5344CB8AC3E}">
        <p14:creationId xmlns:p14="http://schemas.microsoft.com/office/powerpoint/2010/main" val="809333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sz="1200" kern="1200" dirty="0">
                <a:solidFill>
                  <a:schemeClr val="tx1"/>
                </a:solidFill>
                <a:effectLst/>
                <a:latin typeface="+mn-lt"/>
                <a:ea typeface="+mn-ea"/>
                <a:cs typeface="+mn-cs"/>
              </a:rPr>
              <a:t>In this work we focus on constraining the PBH abundance within the mass range 10^4~10^17g by the photon spectrum from hawking radiation. For the semi-classical radiation, the PBH lighter than 10^{15} grams completely evaporated before today. But a novel quantum effect called ``memory </a:t>
            </a:r>
            <a:r>
              <a:rPr lang="en-US" sz="1200" kern="1200" dirty="0" err="1">
                <a:solidFill>
                  <a:schemeClr val="tx1"/>
                </a:solidFill>
                <a:effectLst/>
                <a:latin typeface="+mn-lt"/>
                <a:ea typeface="+mn-ea"/>
                <a:cs typeface="+mn-cs"/>
              </a:rPr>
              <a:t>bunden</a:t>
            </a:r>
            <a:r>
              <a:rPr lang="en-US" sz="1200" kern="1200" dirty="0">
                <a:solidFill>
                  <a:schemeClr val="tx1"/>
                </a:solidFill>
                <a:effectLst/>
                <a:latin typeface="+mn-lt"/>
                <a:ea typeface="+mn-ea"/>
                <a:cs typeface="+mn-cs"/>
              </a:rPr>
              <a:t>’’ can prolong the lifetime of PBH. </a:t>
            </a:r>
          </a:p>
          <a:p>
            <a:endParaRPr lang="en-US" sz="1200" kern="1200" dirty="0">
              <a:solidFill>
                <a:schemeClr val="tx1"/>
              </a:solidFill>
              <a:effectLst/>
              <a:latin typeface="+mn-lt"/>
              <a:ea typeface="+mn-ea"/>
              <a:cs typeface="+mn-cs"/>
            </a:endParaRPr>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6</a:t>
            </a:fld>
            <a:endParaRPr lang="en-US"/>
          </a:p>
        </p:txBody>
      </p:sp>
    </p:spTree>
    <p:extLst>
      <p:ext uri="{BB962C8B-B14F-4D97-AF65-F5344CB8AC3E}">
        <p14:creationId xmlns:p14="http://schemas.microsoft.com/office/powerpoint/2010/main" val="805560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PBH emits particles due to the Hawking evaporation, and it emits particles with masses lighter than its temperature. So for a heavy PBH, it emits mostly massless particles.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 mass is less than 10^-16 times of solar mass, its temperature is 53 keV.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the PBH with mass lighter than this has higher temperature to produce more massless particles and also massive leptons.</a:t>
            </a:r>
          </a:p>
          <a:p>
            <a:endParaRPr lang="en-US" sz="1200" kern="1200" dirty="0">
              <a:solidFill>
                <a:schemeClr val="tx1"/>
              </a:solidFill>
              <a:effectLst/>
              <a:latin typeface="+mn-lt"/>
              <a:ea typeface="+mn-ea"/>
              <a:cs typeface="+mn-cs"/>
            </a:endParaRPr>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7</a:t>
            </a:fld>
            <a:endParaRPr lang="en-US"/>
          </a:p>
        </p:txBody>
      </p:sp>
    </p:spTree>
    <p:extLst>
      <p:ext uri="{BB962C8B-B14F-4D97-AF65-F5344CB8AC3E}">
        <p14:creationId xmlns:p14="http://schemas.microsoft.com/office/powerpoint/2010/main" val="647439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we introduce Memory Burden effect.</a:t>
            </a:r>
            <a:endParaRPr lang="en-US" dirty="0"/>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8</a:t>
            </a:fld>
            <a:endParaRPr lang="en-US"/>
          </a:p>
        </p:txBody>
      </p:sp>
    </p:spTree>
    <p:extLst>
      <p:ext uri="{BB962C8B-B14F-4D97-AF65-F5344CB8AC3E}">
        <p14:creationId xmlns:p14="http://schemas.microsoft.com/office/powerpoint/2010/main" val="3794622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novel effect is proposed by Gia Dvali, he assumed that the information of a system is stored in a quantum state composed by K memory mode, and </a:t>
            </a:r>
            <a:r>
              <a:rPr lang="en-US" sz="1200" kern="1200" dirty="0" err="1">
                <a:solidFill>
                  <a:schemeClr val="tx1"/>
                </a:solidFill>
                <a:effectLst/>
                <a:latin typeface="+mn-lt"/>
                <a:ea typeface="+mn-ea"/>
                <a:cs typeface="+mn-cs"/>
              </a:rPr>
              <a:t>N_i</a:t>
            </a:r>
            <a:r>
              <a:rPr lang="en-US" sz="1200" kern="1200" dirty="0">
                <a:solidFill>
                  <a:schemeClr val="tx1"/>
                </a:solidFill>
                <a:effectLst/>
                <a:latin typeface="+mn-lt"/>
                <a:ea typeface="+mn-ea"/>
                <a:cs typeface="+mn-cs"/>
              </a:rPr>
              <a:t> is the number operator for each memory mode.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sng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sngStrike" kern="1200" dirty="0">
                <a:solidFill>
                  <a:schemeClr val="tx1"/>
                </a:solidFill>
                <a:effectLst/>
                <a:latin typeface="+mn-lt"/>
                <a:ea typeface="+mn-ea"/>
                <a:cs typeface="+mn-cs"/>
              </a:rPr>
              <a:t>(The memory mode can be either boson state or fermion state, which depends on the commutation relations. )</a:t>
            </a:r>
          </a:p>
          <a:p>
            <a:endParaRPr lang="en-US" dirty="0"/>
          </a:p>
          <a:p>
            <a:endParaRPr lang="en-US" dirty="0"/>
          </a:p>
        </p:txBody>
      </p:sp>
      <p:sp>
        <p:nvSpPr>
          <p:cNvPr id="4" name="投影片編號版面配置區 3"/>
          <p:cNvSpPr>
            <a:spLocks noGrp="1"/>
          </p:cNvSpPr>
          <p:nvPr>
            <p:ph type="sldNum" sz="quarter" idx="5"/>
          </p:nvPr>
        </p:nvSpPr>
        <p:spPr/>
        <p:txBody>
          <a:bodyPr/>
          <a:lstStyle/>
          <a:p>
            <a:fld id="{04CC6145-571F-4C10-9884-15FD31D641F9}" type="slidenum">
              <a:rPr lang="en-US" smtClean="0"/>
              <a:t>9</a:t>
            </a:fld>
            <a:endParaRPr lang="en-US"/>
          </a:p>
        </p:txBody>
      </p:sp>
    </p:spTree>
    <p:extLst>
      <p:ext uri="{BB962C8B-B14F-4D97-AF65-F5344CB8AC3E}">
        <p14:creationId xmlns:p14="http://schemas.microsoft.com/office/powerpoint/2010/main" val="3746818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C01B47-BF34-0F5A-35EA-011CA5B74467}"/>
              </a:ext>
            </a:extLst>
          </p:cNvPr>
          <p:cNvSpPr>
            <a:spLocks noGrp="1"/>
          </p:cNvSpPr>
          <p:nvPr>
            <p:ph type="title"/>
          </p:nvPr>
        </p:nvSpPr>
        <p:spPr/>
        <p:txBody>
          <a:bodyPr/>
          <a:lstStyle/>
          <a:p>
            <a:r>
              <a:rPr lang="zh-TW" altLang="en-US"/>
              <a:t>按一下以編輯母片標題樣式</a:t>
            </a:r>
            <a:endParaRPr lang="en-US"/>
          </a:p>
        </p:txBody>
      </p:sp>
      <p:sp>
        <p:nvSpPr>
          <p:cNvPr id="3" name="日期版面配置區 2">
            <a:extLst>
              <a:ext uri="{FF2B5EF4-FFF2-40B4-BE49-F238E27FC236}">
                <a16:creationId xmlns:a16="http://schemas.microsoft.com/office/drawing/2014/main" id="{0EAF57A7-B00B-1638-7F14-42447A1BB0ED}"/>
              </a:ext>
            </a:extLst>
          </p:cNvPr>
          <p:cNvSpPr>
            <a:spLocks noGrp="1"/>
          </p:cNvSpPr>
          <p:nvPr>
            <p:ph type="dt" sz="half" idx="10"/>
          </p:nvPr>
        </p:nvSpPr>
        <p:spPr/>
        <p:txBody>
          <a:bodyPr/>
          <a:lstStyle/>
          <a:p>
            <a:fld id="{2A8EC485-185D-4AEC-AAFE-171EF9EE3361}" type="datetimeFigureOut">
              <a:rPr lang="en-US" smtClean="0"/>
              <a:t>6/16/2026</a:t>
            </a:fld>
            <a:endParaRPr lang="en-US"/>
          </a:p>
        </p:txBody>
      </p:sp>
      <p:sp>
        <p:nvSpPr>
          <p:cNvPr id="4" name="頁尾版面配置區 3">
            <a:extLst>
              <a:ext uri="{FF2B5EF4-FFF2-40B4-BE49-F238E27FC236}">
                <a16:creationId xmlns:a16="http://schemas.microsoft.com/office/drawing/2014/main" id="{7AE678C6-1686-2696-706F-EDC2DC7EEF4D}"/>
              </a:ext>
            </a:extLst>
          </p:cNvPr>
          <p:cNvSpPr>
            <a:spLocks noGrp="1"/>
          </p:cNvSpPr>
          <p:nvPr>
            <p:ph type="ftr" sz="quarter" idx="11"/>
          </p:nvPr>
        </p:nvSpPr>
        <p:spPr/>
        <p:txBody>
          <a:bodyPr/>
          <a:lstStyle/>
          <a:p>
            <a:endParaRPr lang="en-US"/>
          </a:p>
        </p:txBody>
      </p:sp>
      <p:sp>
        <p:nvSpPr>
          <p:cNvPr id="5" name="投影片編號版面配置區 4">
            <a:extLst>
              <a:ext uri="{FF2B5EF4-FFF2-40B4-BE49-F238E27FC236}">
                <a16:creationId xmlns:a16="http://schemas.microsoft.com/office/drawing/2014/main" id="{344422D9-FC60-9A77-25D0-9C1C1FC96DF2}"/>
              </a:ext>
            </a:extLst>
          </p:cNvPr>
          <p:cNvSpPr>
            <a:spLocks noGrp="1"/>
          </p:cNvSpPr>
          <p:nvPr>
            <p:ph type="sldNum" sz="quarter" idx="12"/>
          </p:nvPr>
        </p:nvSpPr>
        <p:spPr/>
        <p:txBody>
          <a:bodyPr/>
          <a:lstStyle/>
          <a:p>
            <a:fld id="{62F27A38-690D-43B9-AD92-DBFE7ED0455F}" type="slidenum">
              <a:rPr lang="en-US" smtClean="0"/>
              <a:t>‹#›</a:t>
            </a:fld>
            <a:endParaRPr lang="en-US"/>
          </a:p>
        </p:txBody>
      </p:sp>
    </p:spTree>
    <p:extLst>
      <p:ext uri="{BB962C8B-B14F-4D97-AF65-F5344CB8AC3E}">
        <p14:creationId xmlns:p14="http://schemas.microsoft.com/office/powerpoint/2010/main" val="392322432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BEA33BD8-3E4F-E45B-2824-68C9C73224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559BA5AD-6787-F09F-68F0-220E97E4A4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a:extLst>
              <a:ext uri="{FF2B5EF4-FFF2-40B4-BE49-F238E27FC236}">
                <a16:creationId xmlns:a16="http://schemas.microsoft.com/office/drawing/2014/main" id="{5C44C7DB-C5B0-1495-C003-A665453456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A8EC485-185D-4AEC-AAFE-171EF9EE3361}" type="datetimeFigureOut">
              <a:rPr lang="en-US" smtClean="0"/>
              <a:t>6/16/2026</a:t>
            </a:fld>
            <a:endParaRPr lang="en-US"/>
          </a:p>
        </p:txBody>
      </p:sp>
      <p:sp>
        <p:nvSpPr>
          <p:cNvPr id="5" name="頁尾版面配置區 4">
            <a:extLst>
              <a:ext uri="{FF2B5EF4-FFF2-40B4-BE49-F238E27FC236}">
                <a16:creationId xmlns:a16="http://schemas.microsoft.com/office/drawing/2014/main" id="{59CADAB5-A9BB-CB8E-53CA-7BDA140DEC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投影片編號版面配置區 5">
            <a:extLst>
              <a:ext uri="{FF2B5EF4-FFF2-40B4-BE49-F238E27FC236}">
                <a16:creationId xmlns:a16="http://schemas.microsoft.com/office/drawing/2014/main" id="{0429F214-8C48-2F89-9E76-6415290F93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F27A38-690D-43B9-AD92-DBFE7ED0455F}" type="slidenum">
              <a:rPr lang="en-US" smtClean="0"/>
              <a:t>‹#›</a:t>
            </a:fld>
            <a:endParaRPr lang="en-US"/>
          </a:p>
        </p:txBody>
      </p:sp>
    </p:spTree>
    <p:extLst>
      <p:ext uri="{BB962C8B-B14F-4D97-AF65-F5344CB8AC3E}">
        <p14:creationId xmlns:p14="http://schemas.microsoft.com/office/powerpoint/2010/main" val="1794062483"/>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3DC52514-6129-5603-503A-FBC3A6FF6DDC}"/>
              </a:ext>
            </a:extLst>
          </p:cNvPr>
          <p:cNvSpPr>
            <a:spLocks noGrp="1"/>
          </p:cNvSpPr>
          <p:nvPr>
            <p:ph type="title"/>
          </p:nvPr>
        </p:nvSpPr>
        <p:spPr/>
        <p:txBody>
          <a:bodyPr>
            <a:normAutofit fontScale="90000"/>
          </a:bodyPr>
          <a:lstStyle/>
          <a:p>
            <a:r>
              <a:rPr lang="en-US" sz="4400" b="1"/>
              <a:t>Constraining memory-burdened primordial black holes with graviton-photon conversion</a:t>
            </a:r>
            <a:endParaRPr lang="en-US" sz="4400" b="1" dirty="0"/>
          </a:p>
        </p:txBody>
      </p:sp>
      <p:pic>
        <p:nvPicPr>
          <p:cNvPr id="3" name="圖片 2">
            <a:extLst>
              <a:ext uri="{FF2B5EF4-FFF2-40B4-BE49-F238E27FC236}">
                <a16:creationId xmlns:a16="http://schemas.microsoft.com/office/drawing/2014/main" id="{FFB96111-0ED7-94B1-6BCF-78834FCD890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89459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4265C8BE-42C4-C059-5273-CDAFDCADA108}"/>
              </a:ext>
            </a:extLst>
          </p:cNvPr>
          <p:cNvSpPr>
            <a:spLocks noGrp="1"/>
          </p:cNvSpPr>
          <p:nvPr>
            <p:ph type="title"/>
          </p:nvPr>
        </p:nvSpPr>
        <p:spPr/>
        <p:txBody>
          <a:bodyPr/>
          <a:lstStyle/>
          <a:p>
            <a:r>
              <a:rPr lang="en-US"/>
              <a:t>Master mode and memory modes</a:t>
            </a:r>
            <a:endParaRPr lang="en-US" dirty="0"/>
          </a:p>
        </p:txBody>
      </p:sp>
      <p:pic>
        <p:nvPicPr>
          <p:cNvPr id="3" name="圖片 2">
            <a:extLst>
              <a:ext uri="{FF2B5EF4-FFF2-40B4-BE49-F238E27FC236}">
                <a16:creationId xmlns:a16="http://schemas.microsoft.com/office/drawing/2014/main" id="{C1FF6E80-C33F-50D4-E3B5-EA9DFD80964D}"/>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10769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3F69646B-F8BA-07AC-B67F-FECE87F917CB}"/>
              </a:ext>
            </a:extLst>
          </p:cNvPr>
          <p:cNvSpPr>
            <a:spLocks noGrp="1"/>
          </p:cNvSpPr>
          <p:nvPr>
            <p:ph type="title"/>
          </p:nvPr>
        </p:nvSpPr>
        <p:spPr/>
        <p:txBody>
          <a:bodyPr/>
          <a:lstStyle/>
          <a:p>
            <a:r>
              <a:rPr lang="en-US"/>
              <a:t>Master mode and memory modes</a:t>
            </a:r>
            <a:endParaRPr lang="en-US" dirty="0"/>
          </a:p>
        </p:txBody>
      </p:sp>
      <p:pic>
        <p:nvPicPr>
          <p:cNvPr id="3" name="圖片 2">
            <a:extLst>
              <a:ext uri="{FF2B5EF4-FFF2-40B4-BE49-F238E27FC236}">
                <a16:creationId xmlns:a16="http://schemas.microsoft.com/office/drawing/2014/main" id="{9E62DE60-7555-3B57-B383-EB3A12F4727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37699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8D874C5E-1FEE-F2CD-5845-DB259345FE84}"/>
              </a:ext>
            </a:extLst>
          </p:cNvPr>
          <p:cNvSpPr>
            <a:spLocks noGrp="1"/>
          </p:cNvSpPr>
          <p:nvPr>
            <p:ph type="title"/>
          </p:nvPr>
        </p:nvSpPr>
        <p:spPr/>
        <p:txBody>
          <a:bodyPr/>
          <a:lstStyle/>
          <a:p>
            <a:r>
              <a:rPr lang="en-US"/>
              <a:t>Master mode and memory modes</a:t>
            </a:r>
            <a:endParaRPr lang="en-US" dirty="0"/>
          </a:p>
        </p:txBody>
      </p:sp>
      <p:pic>
        <p:nvPicPr>
          <p:cNvPr id="3" name="圖片 2">
            <a:extLst>
              <a:ext uri="{FF2B5EF4-FFF2-40B4-BE49-F238E27FC236}">
                <a16:creationId xmlns:a16="http://schemas.microsoft.com/office/drawing/2014/main" id="{5F3996FF-7719-1D23-80ED-A87BE91F4F1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77630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7F587911-B395-F417-88BB-FB618B93709E}"/>
              </a:ext>
            </a:extLst>
          </p:cNvPr>
          <p:cNvSpPr>
            <a:spLocks noGrp="1"/>
          </p:cNvSpPr>
          <p:nvPr>
            <p:ph type="title"/>
          </p:nvPr>
        </p:nvSpPr>
        <p:spPr/>
        <p:txBody>
          <a:bodyPr/>
          <a:lstStyle/>
          <a:p>
            <a:r>
              <a:rPr lang="en-US"/>
              <a:t>Master mode and memory modes</a:t>
            </a:r>
            <a:endParaRPr lang="en-US" dirty="0"/>
          </a:p>
        </p:txBody>
      </p:sp>
      <p:pic>
        <p:nvPicPr>
          <p:cNvPr id="3" name="圖片 2">
            <a:extLst>
              <a:ext uri="{FF2B5EF4-FFF2-40B4-BE49-F238E27FC236}">
                <a16:creationId xmlns:a16="http://schemas.microsoft.com/office/drawing/2014/main" id="{EF4B0D3E-B0A4-3E29-73AB-080C43006C3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95402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0D8E6A32-BF1C-814D-0E29-692DA74E1454}"/>
              </a:ext>
            </a:extLst>
          </p:cNvPr>
          <p:cNvSpPr>
            <a:spLocks noGrp="1"/>
          </p:cNvSpPr>
          <p:nvPr>
            <p:ph type="title"/>
          </p:nvPr>
        </p:nvSpPr>
        <p:spPr/>
        <p:txBody>
          <a:bodyPr/>
          <a:lstStyle/>
          <a:p>
            <a:r>
              <a:rPr lang="en-US"/>
              <a:t>Master mode and memory modes</a:t>
            </a:r>
            <a:endParaRPr lang="en-US" dirty="0"/>
          </a:p>
        </p:txBody>
      </p:sp>
      <p:pic>
        <p:nvPicPr>
          <p:cNvPr id="3" name="圖片 2">
            <a:extLst>
              <a:ext uri="{FF2B5EF4-FFF2-40B4-BE49-F238E27FC236}">
                <a16:creationId xmlns:a16="http://schemas.microsoft.com/office/drawing/2014/main" id="{09A3ADA2-8959-4E37-8650-920A3BEB475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96552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D7F16B3C-F3E4-1ADE-8B6A-7DD26E59AF65}"/>
              </a:ext>
            </a:extLst>
          </p:cNvPr>
          <p:cNvSpPr>
            <a:spLocks noGrp="1"/>
          </p:cNvSpPr>
          <p:nvPr>
            <p:ph type="title"/>
          </p:nvPr>
        </p:nvSpPr>
        <p:spPr/>
        <p:txBody>
          <a:bodyPr/>
          <a:lstStyle/>
          <a:p>
            <a:r>
              <a:rPr lang="en-US"/>
              <a:t>Master mode and memory modes</a:t>
            </a:r>
            <a:endParaRPr lang="en-US" dirty="0"/>
          </a:p>
        </p:txBody>
      </p:sp>
      <p:pic>
        <p:nvPicPr>
          <p:cNvPr id="3" name="圖片 2">
            <a:extLst>
              <a:ext uri="{FF2B5EF4-FFF2-40B4-BE49-F238E27FC236}">
                <a16:creationId xmlns:a16="http://schemas.microsoft.com/office/drawing/2014/main" id="{BA663127-0D94-7AFC-E513-DD021BB6150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99488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F22FC6E2-63D5-B858-414D-AF036E899FF6}"/>
              </a:ext>
            </a:extLst>
          </p:cNvPr>
          <p:cNvSpPr>
            <a:spLocks noGrp="1"/>
          </p:cNvSpPr>
          <p:nvPr>
            <p:ph type="title"/>
          </p:nvPr>
        </p:nvSpPr>
        <p:spPr/>
        <p:txBody>
          <a:bodyPr/>
          <a:lstStyle/>
          <a:p>
            <a:r>
              <a:rPr lang="en-US"/>
              <a:t>Master mode and memory modes</a:t>
            </a:r>
            <a:endParaRPr lang="en-US" dirty="0"/>
          </a:p>
        </p:txBody>
      </p:sp>
      <p:pic>
        <p:nvPicPr>
          <p:cNvPr id="3" name="圖片 2">
            <a:extLst>
              <a:ext uri="{FF2B5EF4-FFF2-40B4-BE49-F238E27FC236}">
                <a16:creationId xmlns:a16="http://schemas.microsoft.com/office/drawing/2014/main" id="{509CB7D3-5126-4BD2-242E-13E287C8AC1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42374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C8FE4331-952D-5E88-DAE5-1B38E8111676}"/>
              </a:ext>
            </a:extLst>
          </p:cNvPr>
          <p:cNvSpPr>
            <a:spLocks noGrp="1"/>
          </p:cNvSpPr>
          <p:nvPr>
            <p:ph type="title"/>
          </p:nvPr>
        </p:nvSpPr>
        <p:spPr/>
        <p:txBody>
          <a:bodyPr/>
          <a:lstStyle/>
          <a:p>
            <a:r>
              <a:rPr lang="en-US"/>
              <a:t>Master mode and memory modes</a:t>
            </a:r>
            <a:endParaRPr lang="en-US" dirty="0"/>
          </a:p>
        </p:txBody>
      </p:sp>
      <p:pic>
        <p:nvPicPr>
          <p:cNvPr id="3" name="圖片 2">
            <a:extLst>
              <a:ext uri="{FF2B5EF4-FFF2-40B4-BE49-F238E27FC236}">
                <a16:creationId xmlns:a16="http://schemas.microsoft.com/office/drawing/2014/main" id="{DBBD7733-B06E-C93A-BD36-16CD3EB1DD0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03300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8E192977-733A-B1F1-91BB-CE3D44096AD5}"/>
              </a:ext>
            </a:extLst>
          </p:cNvPr>
          <p:cNvSpPr>
            <a:spLocks noGrp="1"/>
          </p:cNvSpPr>
          <p:nvPr>
            <p:ph type="title"/>
          </p:nvPr>
        </p:nvSpPr>
        <p:spPr/>
        <p:txBody>
          <a:bodyPr/>
          <a:lstStyle/>
          <a:p>
            <a:r>
              <a:rPr lang="en-US"/>
              <a:t>Memory burden of PBH</a:t>
            </a:r>
            <a:endParaRPr lang="en-US" dirty="0"/>
          </a:p>
        </p:txBody>
      </p:sp>
      <p:pic>
        <p:nvPicPr>
          <p:cNvPr id="3" name="圖片 2">
            <a:extLst>
              <a:ext uri="{FF2B5EF4-FFF2-40B4-BE49-F238E27FC236}">
                <a16:creationId xmlns:a16="http://schemas.microsoft.com/office/drawing/2014/main" id="{BDE4CF09-C50F-B375-536A-862BF3DA8DF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47099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DE14E358-7B35-DDA5-44B7-D2A3DA9AFD20}"/>
              </a:ext>
            </a:extLst>
          </p:cNvPr>
          <p:cNvSpPr>
            <a:spLocks noGrp="1"/>
          </p:cNvSpPr>
          <p:nvPr>
            <p:ph type="title"/>
          </p:nvPr>
        </p:nvSpPr>
        <p:spPr/>
        <p:txBody>
          <a:bodyPr/>
          <a:lstStyle/>
          <a:p>
            <a:r>
              <a:rPr lang="en-US"/>
              <a:t>Memory burden of PBH</a:t>
            </a:r>
            <a:endParaRPr lang="en-US" dirty="0"/>
          </a:p>
        </p:txBody>
      </p:sp>
      <p:pic>
        <p:nvPicPr>
          <p:cNvPr id="3" name="圖片 2">
            <a:extLst>
              <a:ext uri="{FF2B5EF4-FFF2-40B4-BE49-F238E27FC236}">
                <a16:creationId xmlns:a16="http://schemas.microsoft.com/office/drawing/2014/main" id="{E4FE7D03-9063-EFA1-5F84-038A2534A83F}"/>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01714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1EE7C00A-B80E-A7F0-5152-92835AD0F404}"/>
              </a:ext>
            </a:extLst>
          </p:cNvPr>
          <p:cNvSpPr>
            <a:spLocks noGrp="1"/>
          </p:cNvSpPr>
          <p:nvPr>
            <p:ph type="title"/>
          </p:nvPr>
        </p:nvSpPr>
        <p:spPr/>
        <p:txBody>
          <a:bodyPr/>
          <a:lstStyle/>
          <a:p>
            <a:r>
              <a:rPr lang="en-US" b="1"/>
              <a:t>Contents</a:t>
            </a:r>
            <a:endParaRPr lang="en-US" b="1" dirty="0"/>
          </a:p>
        </p:txBody>
      </p:sp>
      <p:pic>
        <p:nvPicPr>
          <p:cNvPr id="3" name="圖片 2">
            <a:extLst>
              <a:ext uri="{FF2B5EF4-FFF2-40B4-BE49-F238E27FC236}">
                <a16:creationId xmlns:a16="http://schemas.microsoft.com/office/drawing/2014/main" id="{1E46B3F8-89CE-D392-DD17-4FD2F1C4257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13556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51F0C48C-049C-386F-7BF2-59C48F87DF92}"/>
              </a:ext>
            </a:extLst>
          </p:cNvPr>
          <p:cNvSpPr>
            <a:spLocks noGrp="1"/>
          </p:cNvSpPr>
          <p:nvPr>
            <p:ph type="title"/>
          </p:nvPr>
        </p:nvSpPr>
        <p:spPr/>
        <p:txBody>
          <a:bodyPr/>
          <a:lstStyle/>
          <a:p>
            <a:r>
              <a:rPr lang="en-US"/>
              <a:t>Memory burden of PBH</a:t>
            </a:r>
            <a:endParaRPr lang="en-US" dirty="0"/>
          </a:p>
        </p:txBody>
      </p:sp>
      <p:pic>
        <p:nvPicPr>
          <p:cNvPr id="3" name="圖片 2">
            <a:extLst>
              <a:ext uri="{FF2B5EF4-FFF2-40B4-BE49-F238E27FC236}">
                <a16:creationId xmlns:a16="http://schemas.microsoft.com/office/drawing/2014/main" id="{E946F847-28C8-9456-6C28-7874DCD14ED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21638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71A54B63-206B-7094-A1E6-6532A1475EB8}"/>
              </a:ext>
            </a:extLst>
          </p:cNvPr>
          <p:cNvSpPr>
            <a:spLocks noGrp="1"/>
          </p:cNvSpPr>
          <p:nvPr>
            <p:ph type="title"/>
          </p:nvPr>
        </p:nvSpPr>
        <p:spPr/>
        <p:txBody>
          <a:bodyPr/>
          <a:lstStyle/>
          <a:p>
            <a:r>
              <a:rPr lang="en-US"/>
              <a:t>Memory burden of PBH</a:t>
            </a:r>
            <a:endParaRPr lang="en-US" dirty="0"/>
          </a:p>
        </p:txBody>
      </p:sp>
      <p:pic>
        <p:nvPicPr>
          <p:cNvPr id="3" name="圖片 2">
            <a:extLst>
              <a:ext uri="{FF2B5EF4-FFF2-40B4-BE49-F238E27FC236}">
                <a16:creationId xmlns:a16="http://schemas.microsoft.com/office/drawing/2014/main" id="{FBB9EA41-1515-AC5E-9B72-D3B5B409E058}"/>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37729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C2EC0A41-3E0B-10C2-6B20-A96945AFF3D0}"/>
              </a:ext>
            </a:extLst>
          </p:cNvPr>
          <p:cNvSpPr>
            <a:spLocks noGrp="1"/>
          </p:cNvSpPr>
          <p:nvPr>
            <p:ph type="title"/>
          </p:nvPr>
        </p:nvSpPr>
        <p:spPr/>
        <p:txBody>
          <a:bodyPr/>
          <a:lstStyle/>
          <a:p>
            <a:r>
              <a:rPr lang="en-US"/>
              <a:t>Memory burden of PBH</a:t>
            </a:r>
            <a:endParaRPr lang="en-US" dirty="0"/>
          </a:p>
        </p:txBody>
      </p:sp>
      <p:pic>
        <p:nvPicPr>
          <p:cNvPr id="3" name="圖片 2">
            <a:extLst>
              <a:ext uri="{FF2B5EF4-FFF2-40B4-BE49-F238E27FC236}">
                <a16:creationId xmlns:a16="http://schemas.microsoft.com/office/drawing/2014/main" id="{70D4814C-5894-81AE-BE2D-CA8CBD263F4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57708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6F03D28A-E1A4-18FF-CA0C-0BD5E87B32CF}"/>
              </a:ext>
            </a:extLst>
          </p:cNvPr>
          <p:cNvSpPr>
            <a:spLocks noGrp="1"/>
          </p:cNvSpPr>
          <p:nvPr>
            <p:ph type="title"/>
          </p:nvPr>
        </p:nvSpPr>
        <p:spPr/>
        <p:txBody>
          <a:bodyPr/>
          <a:lstStyle/>
          <a:p>
            <a:r>
              <a:rPr lang="en-US"/>
              <a:t>Graviton-Photon conversion</a:t>
            </a:r>
            <a:br>
              <a:rPr lang="en-US"/>
            </a:br>
            <a:r>
              <a:rPr lang="en-US"/>
              <a:t>(Gertsenshtein effect)</a:t>
            </a:r>
            <a:endParaRPr lang="en-US" dirty="0"/>
          </a:p>
        </p:txBody>
      </p:sp>
      <p:pic>
        <p:nvPicPr>
          <p:cNvPr id="3" name="圖片 2">
            <a:extLst>
              <a:ext uri="{FF2B5EF4-FFF2-40B4-BE49-F238E27FC236}">
                <a16:creationId xmlns:a16="http://schemas.microsoft.com/office/drawing/2014/main" id="{56B31FCB-0FD3-8A12-27FF-B9C3F2387B7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21119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5E4B1BE6-267B-29A5-C339-22484E10C9E1}"/>
              </a:ext>
            </a:extLst>
          </p:cNvPr>
          <p:cNvSpPr>
            <a:spLocks noGrp="1"/>
          </p:cNvSpPr>
          <p:nvPr>
            <p:ph type="title"/>
          </p:nvPr>
        </p:nvSpPr>
        <p:spPr/>
        <p:txBody>
          <a:bodyPr/>
          <a:lstStyle/>
          <a:p>
            <a:r>
              <a:rPr lang="en-US"/>
              <a:t>Graviton-Photon conversion</a:t>
            </a:r>
            <a:br>
              <a:rPr lang="en-US"/>
            </a:br>
            <a:r>
              <a:rPr lang="en-US"/>
              <a:t>(Gertsenshtein effect)</a:t>
            </a:r>
            <a:endParaRPr lang="en-US" dirty="0"/>
          </a:p>
        </p:txBody>
      </p:sp>
      <p:pic>
        <p:nvPicPr>
          <p:cNvPr id="3" name="圖片 2">
            <a:extLst>
              <a:ext uri="{FF2B5EF4-FFF2-40B4-BE49-F238E27FC236}">
                <a16:creationId xmlns:a16="http://schemas.microsoft.com/office/drawing/2014/main" id="{E77CEA7A-616A-3166-F9DA-CD40CAEA07A7}"/>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72708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F315F3C4-01F5-478C-6D25-9A236C59359D}"/>
              </a:ext>
            </a:extLst>
          </p:cNvPr>
          <p:cNvSpPr>
            <a:spLocks noGrp="1"/>
          </p:cNvSpPr>
          <p:nvPr>
            <p:ph type="title"/>
          </p:nvPr>
        </p:nvSpPr>
        <p:spPr/>
        <p:txBody>
          <a:bodyPr/>
          <a:lstStyle/>
          <a:p>
            <a:r>
              <a:rPr lang="en-US"/>
              <a:t>Graviton-Photon conversion</a:t>
            </a:r>
            <a:br>
              <a:rPr lang="en-US"/>
            </a:br>
            <a:r>
              <a:rPr lang="en-US"/>
              <a:t>(Gertsenshtein effect)</a:t>
            </a:r>
            <a:endParaRPr lang="en-US" dirty="0"/>
          </a:p>
        </p:txBody>
      </p:sp>
      <p:pic>
        <p:nvPicPr>
          <p:cNvPr id="3" name="圖片 2">
            <a:extLst>
              <a:ext uri="{FF2B5EF4-FFF2-40B4-BE49-F238E27FC236}">
                <a16:creationId xmlns:a16="http://schemas.microsoft.com/office/drawing/2014/main" id="{20228FF0-8A30-BCBE-D04F-58462E36841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05695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A1166A3F-4048-9E11-A7C6-9D0958945B77}"/>
              </a:ext>
            </a:extLst>
          </p:cNvPr>
          <p:cNvSpPr>
            <a:spLocks noGrp="1"/>
          </p:cNvSpPr>
          <p:nvPr>
            <p:ph type="title"/>
          </p:nvPr>
        </p:nvSpPr>
        <p:spPr/>
        <p:txBody>
          <a:bodyPr/>
          <a:lstStyle/>
          <a:p>
            <a:r>
              <a:rPr lang="en-US"/>
              <a:t>Graviton-Photon conversion</a:t>
            </a:r>
            <a:endParaRPr lang="en-US" dirty="0"/>
          </a:p>
        </p:txBody>
      </p:sp>
      <p:pic>
        <p:nvPicPr>
          <p:cNvPr id="3" name="圖片 2">
            <a:extLst>
              <a:ext uri="{FF2B5EF4-FFF2-40B4-BE49-F238E27FC236}">
                <a16:creationId xmlns:a16="http://schemas.microsoft.com/office/drawing/2014/main" id="{E4410CB2-4A6B-13E8-C130-8B65AA5F431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25792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E93AE543-DF54-D73B-E0F3-DBF5481C809D}"/>
              </a:ext>
            </a:extLst>
          </p:cNvPr>
          <p:cNvSpPr>
            <a:spLocks noGrp="1"/>
          </p:cNvSpPr>
          <p:nvPr>
            <p:ph type="title"/>
          </p:nvPr>
        </p:nvSpPr>
        <p:spPr/>
        <p:txBody>
          <a:bodyPr/>
          <a:lstStyle/>
          <a:p>
            <a:r>
              <a:rPr lang="en-US"/>
              <a:t>Graviton-Photon conversion</a:t>
            </a:r>
            <a:endParaRPr lang="en-US" dirty="0"/>
          </a:p>
        </p:txBody>
      </p:sp>
      <p:pic>
        <p:nvPicPr>
          <p:cNvPr id="3" name="圖片 2">
            <a:extLst>
              <a:ext uri="{FF2B5EF4-FFF2-40B4-BE49-F238E27FC236}">
                <a16:creationId xmlns:a16="http://schemas.microsoft.com/office/drawing/2014/main" id="{66C33F03-C78F-E069-370A-553942EB5C2F}"/>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41099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3931F438-9C89-8681-B362-B1DDA2D4BADA}"/>
              </a:ext>
            </a:extLst>
          </p:cNvPr>
          <p:cNvSpPr>
            <a:spLocks noGrp="1"/>
          </p:cNvSpPr>
          <p:nvPr>
            <p:ph type="title"/>
          </p:nvPr>
        </p:nvSpPr>
        <p:spPr/>
        <p:txBody>
          <a:bodyPr/>
          <a:lstStyle/>
          <a:p>
            <a:r>
              <a:rPr lang="en-US"/>
              <a:t>Graviton-Photon conversion</a:t>
            </a:r>
            <a:endParaRPr lang="en-US" dirty="0"/>
          </a:p>
        </p:txBody>
      </p:sp>
      <p:pic>
        <p:nvPicPr>
          <p:cNvPr id="3" name="圖片 2">
            <a:extLst>
              <a:ext uri="{FF2B5EF4-FFF2-40B4-BE49-F238E27FC236}">
                <a16:creationId xmlns:a16="http://schemas.microsoft.com/office/drawing/2014/main" id="{D5018385-973E-643A-B993-CC4CEBE7C77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63836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DC120048-5892-F717-2D14-87DCB273381E}"/>
              </a:ext>
            </a:extLst>
          </p:cNvPr>
          <p:cNvSpPr>
            <a:spLocks noGrp="1"/>
          </p:cNvSpPr>
          <p:nvPr>
            <p:ph type="title"/>
          </p:nvPr>
        </p:nvSpPr>
        <p:spPr/>
        <p:txBody>
          <a:bodyPr/>
          <a:lstStyle/>
          <a:p>
            <a:r>
              <a:rPr lang="en-US"/>
              <a:t>Graviton-Photon conversion</a:t>
            </a:r>
            <a:endParaRPr lang="en-US" dirty="0"/>
          </a:p>
        </p:txBody>
      </p:sp>
      <p:pic>
        <p:nvPicPr>
          <p:cNvPr id="3" name="圖片 2">
            <a:extLst>
              <a:ext uri="{FF2B5EF4-FFF2-40B4-BE49-F238E27FC236}">
                <a16:creationId xmlns:a16="http://schemas.microsoft.com/office/drawing/2014/main" id="{E68BBEA3-2FD3-34FB-A571-FD50821F216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61556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368CACCA-2C98-B951-6672-72D286E6FBE5}"/>
              </a:ext>
            </a:extLst>
          </p:cNvPr>
          <p:cNvSpPr>
            <a:spLocks noGrp="1"/>
          </p:cNvSpPr>
          <p:nvPr>
            <p:ph type="title"/>
          </p:nvPr>
        </p:nvSpPr>
        <p:spPr/>
        <p:txBody>
          <a:bodyPr/>
          <a:lstStyle/>
          <a:p>
            <a:endParaRPr lang="en-US"/>
          </a:p>
        </p:txBody>
      </p:sp>
      <p:pic>
        <p:nvPicPr>
          <p:cNvPr id="3" name="圖片 2">
            <a:extLst>
              <a:ext uri="{FF2B5EF4-FFF2-40B4-BE49-F238E27FC236}">
                <a16:creationId xmlns:a16="http://schemas.microsoft.com/office/drawing/2014/main" id="{F8945302-C8A6-1BD5-5D97-B7ED8C258AA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79074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6A51E32B-2C6C-B179-3813-8825C342DC43}"/>
              </a:ext>
            </a:extLst>
          </p:cNvPr>
          <p:cNvSpPr>
            <a:spLocks noGrp="1"/>
          </p:cNvSpPr>
          <p:nvPr>
            <p:ph type="title"/>
          </p:nvPr>
        </p:nvSpPr>
        <p:spPr/>
        <p:txBody>
          <a:bodyPr/>
          <a:lstStyle/>
          <a:p>
            <a:r>
              <a:rPr lang="en-US"/>
              <a:t>Graviton-Photon conversion</a:t>
            </a:r>
            <a:endParaRPr lang="en-US" dirty="0"/>
          </a:p>
        </p:txBody>
      </p:sp>
      <p:pic>
        <p:nvPicPr>
          <p:cNvPr id="3" name="圖片 2">
            <a:extLst>
              <a:ext uri="{FF2B5EF4-FFF2-40B4-BE49-F238E27FC236}">
                <a16:creationId xmlns:a16="http://schemas.microsoft.com/office/drawing/2014/main" id="{73EC5DBB-4A25-823B-ABE8-3856B32B393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33136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8B7CD99C-072A-62C2-E165-1CBBA4AD932E}"/>
              </a:ext>
            </a:extLst>
          </p:cNvPr>
          <p:cNvSpPr>
            <a:spLocks noGrp="1"/>
          </p:cNvSpPr>
          <p:nvPr>
            <p:ph type="title"/>
          </p:nvPr>
        </p:nvSpPr>
        <p:spPr/>
        <p:txBody>
          <a:bodyPr/>
          <a:lstStyle/>
          <a:p>
            <a:r>
              <a:rPr lang="en-US"/>
              <a:t>Summary</a:t>
            </a:r>
            <a:endParaRPr lang="en-US" dirty="0"/>
          </a:p>
        </p:txBody>
      </p:sp>
      <p:pic>
        <p:nvPicPr>
          <p:cNvPr id="3" name="圖片 2">
            <a:extLst>
              <a:ext uri="{FF2B5EF4-FFF2-40B4-BE49-F238E27FC236}">
                <a16:creationId xmlns:a16="http://schemas.microsoft.com/office/drawing/2014/main" id="{4150254C-3EAF-6E6B-F4A5-E3DA6C076AB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6925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E9620A03-EE07-366B-9877-682EA81A15E8}"/>
              </a:ext>
            </a:extLst>
          </p:cNvPr>
          <p:cNvSpPr>
            <a:spLocks noGrp="1"/>
          </p:cNvSpPr>
          <p:nvPr>
            <p:ph type="title"/>
          </p:nvPr>
        </p:nvSpPr>
        <p:spPr/>
        <p:txBody>
          <a:bodyPr/>
          <a:lstStyle/>
          <a:p>
            <a:endParaRPr lang="en-US"/>
          </a:p>
        </p:txBody>
      </p:sp>
      <p:pic>
        <p:nvPicPr>
          <p:cNvPr id="3" name="圖片 2">
            <a:extLst>
              <a:ext uri="{FF2B5EF4-FFF2-40B4-BE49-F238E27FC236}">
                <a16:creationId xmlns:a16="http://schemas.microsoft.com/office/drawing/2014/main" id="{BB9A1B0E-8E99-F0BB-A967-2FD38C2F0D7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36893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0A8B7AD1-A428-7208-561B-4E2EA34248AE}"/>
              </a:ext>
            </a:extLst>
          </p:cNvPr>
          <p:cNvSpPr>
            <a:spLocks noGrp="1"/>
          </p:cNvSpPr>
          <p:nvPr>
            <p:ph type="title"/>
          </p:nvPr>
        </p:nvSpPr>
        <p:spPr/>
        <p:txBody>
          <a:bodyPr/>
          <a:lstStyle/>
          <a:p>
            <a:r>
              <a:rPr lang="en-US"/>
              <a:t>Backup</a:t>
            </a:r>
            <a:endParaRPr lang="en-US" dirty="0"/>
          </a:p>
        </p:txBody>
      </p:sp>
      <p:pic>
        <p:nvPicPr>
          <p:cNvPr id="3" name="圖片 2">
            <a:extLst>
              <a:ext uri="{FF2B5EF4-FFF2-40B4-BE49-F238E27FC236}">
                <a16:creationId xmlns:a16="http://schemas.microsoft.com/office/drawing/2014/main" id="{930644DB-9A69-C012-1E50-57FB58AF16E7}"/>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22920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3F9BAF35-0E1E-685A-B426-21E0C20FC9B2}"/>
              </a:ext>
            </a:extLst>
          </p:cNvPr>
          <p:cNvSpPr>
            <a:spLocks noGrp="1"/>
          </p:cNvSpPr>
          <p:nvPr>
            <p:ph type="title"/>
          </p:nvPr>
        </p:nvSpPr>
        <p:spPr/>
        <p:txBody>
          <a:bodyPr/>
          <a:lstStyle/>
          <a:p>
            <a:r>
              <a:rPr lang="en-US"/>
              <a:t>Backup</a:t>
            </a:r>
            <a:endParaRPr lang="en-US" dirty="0"/>
          </a:p>
        </p:txBody>
      </p:sp>
      <p:pic>
        <p:nvPicPr>
          <p:cNvPr id="3" name="圖片 2">
            <a:extLst>
              <a:ext uri="{FF2B5EF4-FFF2-40B4-BE49-F238E27FC236}">
                <a16:creationId xmlns:a16="http://schemas.microsoft.com/office/drawing/2014/main" id="{7BAD95D5-3915-C1A3-383A-48D3F66FE1A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08716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C66BA8E9-AB77-DC4D-4A54-1F6454628B0B}"/>
              </a:ext>
            </a:extLst>
          </p:cNvPr>
          <p:cNvSpPr>
            <a:spLocks noGrp="1"/>
          </p:cNvSpPr>
          <p:nvPr>
            <p:ph type="title"/>
          </p:nvPr>
        </p:nvSpPr>
        <p:spPr/>
        <p:txBody>
          <a:bodyPr/>
          <a:lstStyle/>
          <a:p>
            <a:r>
              <a:rPr lang="en-US"/>
              <a:t>Backup</a:t>
            </a:r>
            <a:endParaRPr lang="en-US" dirty="0"/>
          </a:p>
        </p:txBody>
      </p:sp>
      <p:pic>
        <p:nvPicPr>
          <p:cNvPr id="3" name="圖片 2">
            <a:extLst>
              <a:ext uri="{FF2B5EF4-FFF2-40B4-BE49-F238E27FC236}">
                <a16:creationId xmlns:a16="http://schemas.microsoft.com/office/drawing/2014/main" id="{AE998A40-FA6D-B06D-F866-A7AB80AFB0A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53231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BB543E6F-B0B2-7B43-1498-AC4320D91F4B}"/>
              </a:ext>
            </a:extLst>
          </p:cNvPr>
          <p:cNvSpPr>
            <a:spLocks noGrp="1"/>
          </p:cNvSpPr>
          <p:nvPr>
            <p:ph type="title"/>
          </p:nvPr>
        </p:nvSpPr>
        <p:spPr/>
        <p:txBody>
          <a:bodyPr/>
          <a:lstStyle/>
          <a:p>
            <a:r>
              <a:rPr lang="en-US"/>
              <a:t>Backup</a:t>
            </a:r>
            <a:endParaRPr lang="en-US" dirty="0"/>
          </a:p>
        </p:txBody>
      </p:sp>
      <p:pic>
        <p:nvPicPr>
          <p:cNvPr id="3" name="圖片 2">
            <a:extLst>
              <a:ext uri="{FF2B5EF4-FFF2-40B4-BE49-F238E27FC236}">
                <a16:creationId xmlns:a16="http://schemas.microsoft.com/office/drawing/2014/main" id="{279D484C-8377-C273-911C-105A68FE2A3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58239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28D29838-683D-429E-0451-7E9481EB154D}"/>
              </a:ext>
            </a:extLst>
          </p:cNvPr>
          <p:cNvSpPr>
            <a:spLocks noGrp="1"/>
          </p:cNvSpPr>
          <p:nvPr>
            <p:ph type="title"/>
          </p:nvPr>
        </p:nvSpPr>
        <p:spPr/>
        <p:txBody>
          <a:bodyPr/>
          <a:lstStyle/>
          <a:p>
            <a:r>
              <a:rPr lang="en-US"/>
              <a:t>Backup</a:t>
            </a:r>
            <a:endParaRPr lang="en-US" dirty="0"/>
          </a:p>
        </p:txBody>
      </p:sp>
      <p:pic>
        <p:nvPicPr>
          <p:cNvPr id="3" name="圖片 2">
            <a:extLst>
              <a:ext uri="{FF2B5EF4-FFF2-40B4-BE49-F238E27FC236}">
                <a16:creationId xmlns:a16="http://schemas.microsoft.com/office/drawing/2014/main" id="{29C280FA-2ED3-DA14-D40C-247233625D9B}"/>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54831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D272891E-EA86-19D5-23D7-244FBC1F438C}"/>
              </a:ext>
            </a:extLst>
          </p:cNvPr>
          <p:cNvSpPr>
            <a:spLocks noGrp="1"/>
          </p:cNvSpPr>
          <p:nvPr>
            <p:ph type="title"/>
          </p:nvPr>
        </p:nvSpPr>
        <p:spPr/>
        <p:txBody>
          <a:bodyPr/>
          <a:lstStyle/>
          <a:p>
            <a:r>
              <a:rPr lang="en-US"/>
              <a:t>Backup</a:t>
            </a:r>
            <a:endParaRPr lang="en-US" dirty="0"/>
          </a:p>
        </p:txBody>
      </p:sp>
      <p:pic>
        <p:nvPicPr>
          <p:cNvPr id="3" name="圖片 2">
            <a:extLst>
              <a:ext uri="{FF2B5EF4-FFF2-40B4-BE49-F238E27FC236}">
                <a16:creationId xmlns:a16="http://schemas.microsoft.com/office/drawing/2014/main" id="{1F0453A7-5C4E-3611-437D-20CDE461EE2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0706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D3D48682-190E-9435-A0D9-13632A83737B}"/>
              </a:ext>
            </a:extLst>
          </p:cNvPr>
          <p:cNvSpPr>
            <a:spLocks noGrp="1"/>
          </p:cNvSpPr>
          <p:nvPr>
            <p:ph type="title"/>
          </p:nvPr>
        </p:nvSpPr>
        <p:spPr/>
        <p:txBody>
          <a:bodyPr/>
          <a:lstStyle/>
          <a:p>
            <a:r>
              <a:rPr lang="en-US"/>
              <a:t>Backup</a:t>
            </a:r>
            <a:endParaRPr lang="en-US" dirty="0"/>
          </a:p>
        </p:txBody>
      </p:sp>
      <p:pic>
        <p:nvPicPr>
          <p:cNvPr id="3" name="圖片 2">
            <a:extLst>
              <a:ext uri="{FF2B5EF4-FFF2-40B4-BE49-F238E27FC236}">
                <a16:creationId xmlns:a16="http://schemas.microsoft.com/office/drawing/2014/main" id="{14F78474-3433-D05B-D550-6FF730AC949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64776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FF099B75-57BC-5EA6-EC71-5254E9206B60}"/>
              </a:ext>
            </a:extLst>
          </p:cNvPr>
          <p:cNvSpPr>
            <a:spLocks noGrp="1"/>
          </p:cNvSpPr>
          <p:nvPr>
            <p:ph type="title"/>
          </p:nvPr>
        </p:nvSpPr>
        <p:spPr/>
        <p:txBody>
          <a:bodyPr/>
          <a:lstStyle/>
          <a:p>
            <a:r>
              <a:rPr lang="en-US"/>
              <a:t>PBH Introduction</a:t>
            </a:r>
            <a:endParaRPr lang="en-US" dirty="0"/>
          </a:p>
        </p:txBody>
      </p:sp>
      <p:pic>
        <p:nvPicPr>
          <p:cNvPr id="3" name="圖片 2">
            <a:extLst>
              <a:ext uri="{FF2B5EF4-FFF2-40B4-BE49-F238E27FC236}">
                <a16:creationId xmlns:a16="http://schemas.microsoft.com/office/drawing/2014/main" id="{657EF4C4-802F-E92F-2D0A-0E2E34FB10D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19209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120BDA55-6CEE-0806-C77E-CD91F27242AA}"/>
              </a:ext>
            </a:extLst>
          </p:cNvPr>
          <p:cNvSpPr>
            <a:spLocks noGrp="1"/>
          </p:cNvSpPr>
          <p:nvPr>
            <p:ph type="title"/>
          </p:nvPr>
        </p:nvSpPr>
        <p:spPr/>
        <p:txBody>
          <a:bodyPr/>
          <a:lstStyle/>
          <a:p>
            <a:r>
              <a:rPr lang="en-US"/>
              <a:t>PBH Introduction</a:t>
            </a:r>
            <a:endParaRPr lang="en-US" dirty="0"/>
          </a:p>
        </p:txBody>
      </p:sp>
      <p:pic>
        <p:nvPicPr>
          <p:cNvPr id="3" name="圖片 2">
            <a:extLst>
              <a:ext uri="{FF2B5EF4-FFF2-40B4-BE49-F238E27FC236}">
                <a16:creationId xmlns:a16="http://schemas.microsoft.com/office/drawing/2014/main" id="{6B8433AA-9D6A-0776-9D59-4A0FD425DAF7}"/>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41533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C448784E-8D3D-E154-75EC-1BBE1F9EA1AF}"/>
              </a:ext>
            </a:extLst>
          </p:cNvPr>
          <p:cNvSpPr>
            <a:spLocks noGrp="1"/>
          </p:cNvSpPr>
          <p:nvPr>
            <p:ph type="title"/>
          </p:nvPr>
        </p:nvSpPr>
        <p:spPr/>
        <p:txBody>
          <a:bodyPr/>
          <a:lstStyle/>
          <a:p>
            <a:r>
              <a:rPr lang="en-US"/>
              <a:t>PBH Introduction</a:t>
            </a:r>
            <a:endParaRPr lang="en-US" dirty="0"/>
          </a:p>
        </p:txBody>
      </p:sp>
      <p:pic>
        <p:nvPicPr>
          <p:cNvPr id="3" name="圖片 2">
            <a:extLst>
              <a:ext uri="{FF2B5EF4-FFF2-40B4-BE49-F238E27FC236}">
                <a16:creationId xmlns:a16="http://schemas.microsoft.com/office/drawing/2014/main" id="{784AAAFA-A9BE-4056-E200-2D522AD5B67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99159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C90D2A4F-2517-DCC2-CCC7-04D579718320}"/>
              </a:ext>
            </a:extLst>
          </p:cNvPr>
          <p:cNvSpPr>
            <a:spLocks noGrp="1"/>
          </p:cNvSpPr>
          <p:nvPr>
            <p:ph type="title"/>
          </p:nvPr>
        </p:nvSpPr>
        <p:spPr/>
        <p:txBody>
          <a:bodyPr/>
          <a:lstStyle/>
          <a:p>
            <a:r>
              <a:rPr lang="en-US"/>
              <a:t>Hawking Radiation</a:t>
            </a:r>
            <a:endParaRPr lang="en-US" dirty="0"/>
          </a:p>
        </p:txBody>
      </p:sp>
      <p:pic>
        <p:nvPicPr>
          <p:cNvPr id="3" name="圖片 2">
            <a:extLst>
              <a:ext uri="{FF2B5EF4-FFF2-40B4-BE49-F238E27FC236}">
                <a16:creationId xmlns:a16="http://schemas.microsoft.com/office/drawing/2014/main" id="{039214D5-5316-3EBC-506E-CEE09B8387A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95606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E339EF9B-65C2-5F58-0ECA-8C2936054A8C}"/>
              </a:ext>
            </a:extLst>
          </p:cNvPr>
          <p:cNvSpPr>
            <a:spLocks noGrp="1"/>
          </p:cNvSpPr>
          <p:nvPr>
            <p:ph type="title"/>
          </p:nvPr>
        </p:nvSpPr>
        <p:spPr/>
        <p:txBody>
          <a:bodyPr/>
          <a:lstStyle/>
          <a:p>
            <a:endParaRPr lang="en-US"/>
          </a:p>
        </p:txBody>
      </p:sp>
      <p:pic>
        <p:nvPicPr>
          <p:cNvPr id="3" name="圖片 2">
            <a:extLst>
              <a:ext uri="{FF2B5EF4-FFF2-40B4-BE49-F238E27FC236}">
                <a16:creationId xmlns:a16="http://schemas.microsoft.com/office/drawing/2014/main" id="{C317DB11-D563-6692-0B5B-B6DD911C981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90671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a:extLst>
              <a:ext uri="{FF2B5EF4-FFF2-40B4-BE49-F238E27FC236}">
                <a16:creationId xmlns:a16="http://schemas.microsoft.com/office/drawing/2014/main" id="{FB9F2EDD-F7C9-F1EB-C911-846F18D4B825}"/>
              </a:ext>
            </a:extLst>
          </p:cNvPr>
          <p:cNvSpPr>
            <a:spLocks noGrp="1"/>
          </p:cNvSpPr>
          <p:nvPr>
            <p:ph type="title"/>
          </p:nvPr>
        </p:nvSpPr>
        <p:spPr/>
        <p:txBody>
          <a:bodyPr/>
          <a:lstStyle/>
          <a:p>
            <a:r>
              <a:rPr lang="en-US"/>
              <a:t>Master mode and memory modes</a:t>
            </a:r>
            <a:endParaRPr lang="en-US" dirty="0"/>
          </a:p>
        </p:txBody>
      </p:sp>
      <p:pic>
        <p:nvPicPr>
          <p:cNvPr id="3" name="圖片 2">
            <a:extLst>
              <a:ext uri="{FF2B5EF4-FFF2-40B4-BE49-F238E27FC236}">
                <a16:creationId xmlns:a16="http://schemas.microsoft.com/office/drawing/2014/main" id="{EA1ABC4C-5323-83A9-229E-05C278CFA7F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74628369"/>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220</TotalTime>
  <Words>3776</Words>
  <Application>Microsoft Office PowerPoint</Application>
  <PresentationFormat>寬螢幕</PresentationFormat>
  <Paragraphs>191</Paragraphs>
  <Slides>39</Slides>
  <Notes>31</Notes>
  <HiddenSlides>0</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39</vt:i4>
      </vt:variant>
    </vt:vector>
  </HeadingPairs>
  <TitlesOfParts>
    <vt:vector size="43" baseType="lpstr">
      <vt:lpstr>Aptos</vt:lpstr>
      <vt:lpstr>Aptos Display</vt:lpstr>
      <vt:lpstr>Arial</vt:lpstr>
      <vt:lpstr>Office 佈景主題</vt:lpstr>
      <vt:lpstr>Constraining memory-burdened primordial black holes with graviton-photon conversion</vt:lpstr>
      <vt:lpstr>Contents</vt:lpstr>
      <vt:lpstr>PowerPoint 簡報</vt:lpstr>
      <vt:lpstr>PBH Introduction</vt:lpstr>
      <vt:lpstr>PBH Introduction</vt:lpstr>
      <vt:lpstr>PBH Introduction</vt:lpstr>
      <vt:lpstr>Hawking Radiation</vt:lpstr>
      <vt:lpstr>PowerPoint 簡報</vt:lpstr>
      <vt:lpstr>Master mode and memory modes</vt:lpstr>
      <vt:lpstr>Master mode and memory modes</vt:lpstr>
      <vt:lpstr>Master mode and memory modes</vt:lpstr>
      <vt:lpstr>Master mode and memory modes</vt:lpstr>
      <vt:lpstr>Master mode and memory modes</vt:lpstr>
      <vt:lpstr>Master mode and memory modes</vt:lpstr>
      <vt:lpstr>Master mode and memory modes</vt:lpstr>
      <vt:lpstr>Master mode and memory modes</vt:lpstr>
      <vt:lpstr>Master mode and memory modes</vt:lpstr>
      <vt:lpstr>Memory burden of PBH</vt:lpstr>
      <vt:lpstr>Memory burden of PBH</vt:lpstr>
      <vt:lpstr>Memory burden of PBH</vt:lpstr>
      <vt:lpstr>Memory burden of PBH</vt:lpstr>
      <vt:lpstr>Memory burden of PBH</vt:lpstr>
      <vt:lpstr>Graviton-Photon conversion (Gertsenshtein effect)</vt:lpstr>
      <vt:lpstr>Graviton-Photon conversion (Gertsenshtein effect)</vt:lpstr>
      <vt:lpstr>Graviton-Photon conversion (Gertsenshtein effect)</vt:lpstr>
      <vt:lpstr>Graviton-Photon conversion</vt:lpstr>
      <vt:lpstr>Graviton-Photon conversion</vt:lpstr>
      <vt:lpstr>Graviton-Photon conversion</vt:lpstr>
      <vt:lpstr>Graviton-Photon conversion</vt:lpstr>
      <vt:lpstr>Graviton-Photon conversion</vt:lpstr>
      <vt:lpstr>Summary</vt:lpstr>
      <vt:lpstr>PowerPoint 簡報</vt:lpstr>
      <vt:lpstr>Backup</vt:lpstr>
      <vt:lpstr>Backup</vt:lpstr>
      <vt:lpstr>Backup</vt:lpstr>
      <vt:lpstr>Backup</vt:lpstr>
      <vt:lpstr>Backup</vt:lpstr>
      <vt:lpstr>Backup</vt:lpstr>
      <vt:lpstr>Backup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PY Tseng</dc:creator>
  <cp:lastModifiedBy>PY Tseng</cp:lastModifiedBy>
  <cp:revision>19</cp:revision>
  <dcterms:created xsi:type="dcterms:W3CDTF">2026-06-12T09:35:29Z</dcterms:created>
  <dcterms:modified xsi:type="dcterms:W3CDTF">2026-06-16T10:31:45Z</dcterms:modified>
</cp:coreProperties>
</file>