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30267275" cy="42794238"/>
  <p:notesSz cx="42794238" cy="30267275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B149F91-A2ED-BB0D-2AA1-5D6A1C8F27D1}" v="8" dt="2026-03-22T13:27:33.924"/>
    <p1510:client id="{5338A8DD-AC64-DA42-9B34-322610765151}" v="1236" dt="2026-03-23T12:45:48.517"/>
    <p1510:client id="{5F663C76-92FD-E7AE-A4EF-49512BF1EA10}" v="250" dt="2026-03-21T16:53:20.151"/>
    <p1510:client id="{F1884DBA-810D-BB5B-3DE4-3A3A482A3ACD}" v="586" dt="2026-03-22T08:56:49.1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18543588" cy="1517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24239538" y="0"/>
            <a:ext cx="18545175" cy="1517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035919-1B18-41F0-8D3D-395F4D80A0E4}" type="datetimeFigureOut">
              <a:t>3/23/2026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7784763" y="3783013"/>
            <a:ext cx="7224712" cy="10215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279900" y="14566900"/>
            <a:ext cx="34234438" cy="119173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28749625"/>
            <a:ext cx="18543588" cy="1517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24239538" y="28749625"/>
            <a:ext cx="18545175" cy="1517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167D94-FA9D-400E-8EF0-CC6F298337F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961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6F8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46"/>
          <p:cNvSpPr/>
          <p:nvPr/>
        </p:nvSpPr>
        <p:spPr>
          <a:xfrm>
            <a:off x="883859" y="27736801"/>
            <a:ext cx="28331402" cy="676659"/>
          </a:xfrm>
          <a:prstGeom prst="roundRect">
            <a:avLst>
              <a:gd name="adj" fmla="val 19048"/>
            </a:avLst>
          </a:prstGeom>
          <a:solidFill>
            <a:srgbClr val="F4F0FF"/>
          </a:solidFill>
          <a:ln w="12700">
            <a:solidFill>
              <a:srgbClr val="A48AFB"/>
            </a:solidFill>
            <a:prstDash val="solid"/>
          </a:ln>
        </p:spPr>
      </p:sp>
      <p:sp>
        <p:nvSpPr>
          <p:cNvPr id="67" name="Shape 56"/>
          <p:cNvSpPr/>
          <p:nvPr/>
        </p:nvSpPr>
        <p:spPr>
          <a:xfrm flipV="1">
            <a:off x="5255543" y="38274346"/>
            <a:ext cx="17070954" cy="524261"/>
          </a:xfrm>
          <a:prstGeom prst="roundRect">
            <a:avLst>
              <a:gd name="adj" fmla="val 10526"/>
            </a:avLst>
          </a:prstGeom>
          <a:solidFill>
            <a:srgbClr val="FFF7E8"/>
          </a:solidFill>
          <a:ln w="12700">
            <a:solidFill>
              <a:srgbClr val="E8B46E"/>
            </a:solidFill>
            <a:prstDash val="solid"/>
          </a:ln>
        </p:spPr>
      </p:sp>
      <p:pic>
        <p:nvPicPr>
          <p:cNvPr id="2" name="Image 0" descr="/mnt/data/extracted_imgs2/img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" y="347472"/>
            <a:ext cx="29443680" cy="475488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411480" y="347472"/>
            <a:ext cx="29443680" cy="4754880"/>
          </a:xfrm>
          <a:prstGeom prst="roundRect">
            <a:avLst>
              <a:gd name="adj" fmla="val 3462"/>
            </a:avLst>
          </a:prstGeom>
          <a:solidFill>
            <a:srgbClr val="FFFFFF">
              <a:alpha val="0"/>
            </a:srgbClr>
          </a:solidFill>
          <a:ln w="12700">
            <a:solidFill>
              <a:srgbClr val="8DB4E2"/>
            </a:solidFill>
            <a:prstDash val="solid"/>
          </a:ln>
        </p:spPr>
      </p:sp>
      <p:sp>
        <p:nvSpPr>
          <p:cNvPr id="4" name="Shape 1"/>
          <p:cNvSpPr/>
          <p:nvPr/>
        </p:nvSpPr>
        <p:spPr>
          <a:xfrm>
            <a:off x="411480" y="347472"/>
            <a:ext cx="29443680" cy="4754880"/>
          </a:xfrm>
          <a:prstGeom prst="rect">
            <a:avLst/>
          </a:prstGeom>
          <a:solidFill>
            <a:srgbClr val="143A62">
              <a:alpha val="42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5" name="Image 1" descr="/mnt/data/extracted_imgs2/img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796" y="658368"/>
            <a:ext cx="2351797" cy="2207786"/>
          </a:xfrm>
          <a:prstGeom prst="rect">
            <a:avLst/>
          </a:prstGeom>
        </p:spPr>
      </p:pic>
      <p:pic>
        <p:nvPicPr>
          <p:cNvPr id="6" name="Image 2" descr="/mnt/data/extracted_imgs2/img3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38242" y="653322"/>
            <a:ext cx="2255281" cy="2060017"/>
          </a:xfrm>
          <a:prstGeom prst="rect">
            <a:avLst/>
          </a:prstGeom>
        </p:spPr>
      </p:pic>
      <p:sp>
        <p:nvSpPr>
          <p:cNvPr id="7" name="Text 2"/>
          <p:cNvSpPr/>
          <p:nvPr/>
        </p:nvSpPr>
        <p:spPr>
          <a:xfrm>
            <a:off x="2181104" y="647276"/>
            <a:ext cx="25752657" cy="1965961"/>
          </a:xfrm>
          <a:prstGeom prst="rect">
            <a:avLst/>
          </a:prstGeom>
          <a:noFill/>
          <a:ln/>
          <a:effectLst>
            <a:outerShdw blurRad="12700" dist="50800" dir="2700000" algn="bl" rotWithShape="0">
              <a:srgbClr val="0B1B2B">
                <a:alpha val="35000"/>
              </a:srgbClr>
            </a:outerShdw>
          </a:effectLst>
        </p:spPr>
        <p:txBody>
          <a:bodyPr wrap="square" lIns="0" tIns="0" rIns="0" bIns="0" rtlCol="0" anchor="ctr"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7200" b="1" dirty="0">
                <a:solidFill>
                  <a:srgbClr val="FFFFFF"/>
                </a:solidFill>
                <a:latin typeface="Arial"/>
                <a:ea typeface="Aptos" pitchFamily="34" charset="-122"/>
                <a:cs typeface="Arial"/>
              </a:rPr>
              <a:t>Uncertainty-aware Neural Networks for Fuzzy Dark Matter</a:t>
            </a:r>
            <a:endParaRPr lang="en-US" sz="7200" dirty="0">
              <a:latin typeface="Arial"/>
              <a:cs typeface="Arial"/>
            </a:endParaRPr>
          </a:p>
          <a:p>
            <a:pPr marL="0" indent="0" algn="ctr">
              <a:buNone/>
            </a:pPr>
            <a:r>
              <a:rPr lang="en-US" sz="7200" b="1" dirty="0">
                <a:solidFill>
                  <a:srgbClr val="FFFFFF"/>
                </a:solidFill>
                <a:latin typeface="Arial"/>
                <a:ea typeface="Aptos" pitchFamily="34" charset="-122"/>
                <a:cs typeface="Arial"/>
              </a:rPr>
              <a:t>Model Selection from </a:t>
            </a:r>
            <a:r>
              <a:rPr lang="en-US" sz="7200" b="1" dirty="0" err="1">
                <a:solidFill>
                  <a:srgbClr val="FFFFFF"/>
                </a:solidFill>
                <a:latin typeface="Arial"/>
                <a:ea typeface="Aptos" pitchFamily="34" charset="-122"/>
                <a:cs typeface="Arial"/>
              </a:rPr>
              <a:t>x</a:t>
            </a:r>
            <a:r>
              <a:rPr lang="en-US" sz="7200" b="1" baseline="-25000" dirty="0" err="1">
                <a:solidFill>
                  <a:srgbClr val="FFFFFF"/>
                </a:solidFill>
                <a:latin typeface="Arial"/>
                <a:ea typeface="Aptos" pitchFamily="34" charset="-122"/>
                <a:cs typeface="Arial"/>
              </a:rPr>
              <a:t>HI</a:t>
            </a:r>
            <a:r>
              <a:rPr lang="en-US" sz="7200" b="1" dirty="0">
                <a:solidFill>
                  <a:srgbClr val="FFFFFF"/>
                </a:solidFill>
                <a:latin typeface="Arial"/>
                <a:ea typeface="Aptos" pitchFamily="34" charset="-122"/>
                <a:cs typeface="Arial"/>
              </a:rPr>
              <a:t> Measurements</a:t>
            </a:r>
            <a:endParaRPr lang="en-US" sz="7200" dirty="0">
              <a:latin typeface="Arial"/>
              <a:cs typeface="Arial"/>
            </a:endParaRPr>
          </a:p>
        </p:txBody>
      </p:sp>
      <p:sp>
        <p:nvSpPr>
          <p:cNvPr id="8" name="Text 3"/>
          <p:cNvSpPr/>
          <p:nvPr/>
        </p:nvSpPr>
        <p:spPr>
          <a:xfrm>
            <a:off x="3352719" y="2052543"/>
            <a:ext cx="23530620" cy="193244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marL="0" indent="0" algn="ctr">
              <a:buNone/>
            </a:pPr>
            <a:r>
              <a:rPr lang="en-US" sz="4000" b="1" dirty="0">
                <a:solidFill>
                  <a:srgbClr val="FFFFFF"/>
                </a:solidFill>
                <a:latin typeface="Arial"/>
                <a:ea typeface="Aptos" pitchFamily="34" charset="-122"/>
                <a:cs typeface="Arial"/>
              </a:rPr>
              <a:t>Bahareh </a:t>
            </a:r>
            <a:r>
              <a:rPr lang="en-US" sz="4000" b="1" dirty="0" err="1">
                <a:solidFill>
                  <a:srgbClr val="FFFFFF"/>
                </a:solidFill>
                <a:latin typeface="Arial"/>
                <a:ea typeface="Aptos" pitchFamily="34" charset="-122"/>
                <a:cs typeface="Arial"/>
              </a:rPr>
              <a:t>Soleimanpour</a:t>
            </a:r>
            <a:r>
              <a:rPr lang="en-US" sz="4000" b="1" dirty="0">
                <a:solidFill>
                  <a:srgbClr val="FFFFFF"/>
                </a:solidFill>
                <a:latin typeface="Arial"/>
                <a:ea typeface="Aptos" pitchFamily="34" charset="-122"/>
                <a:cs typeface="Arial"/>
              </a:rPr>
              <a:t> Salmasi</a:t>
            </a:r>
            <a:r>
              <a:rPr lang="en-US" sz="4000" b="1" baseline="30000" dirty="0">
                <a:solidFill>
                  <a:srgbClr val="FFFFFF"/>
                </a:solidFill>
                <a:latin typeface="Arial"/>
                <a:ea typeface="Aptos" pitchFamily="34" charset="-122"/>
                <a:cs typeface="Arial"/>
              </a:rPr>
              <a:t>1,2</a:t>
            </a:r>
            <a:r>
              <a:rPr lang="en-US" sz="4000" b="1" dirty="0">
                <a:solidFill>
                  <a:srgbClr val="FFFFFF"/>
                </a:solidFill>
                <a:latin typeface="Arial"/>
                <a:ea typeface="Aptos" pitchFamily="34" charset="-122"/>
                <a:cs typeface="Arial"/>
              </a:rPr>
              <a:t>, S. Mobina Hosseini</a:t>
            </a:r>
            <a:r>
              <a:rPr lang="en-US" sz="4000" b="1" baseline="30000" dirty="0">
                <a:solidFill>
                  <a:srgbClr val="FFFFFF"/>
                </a:solidFill>
                <a:latin typeface="Arial"/>
                <a:ea typeface="Aptos" pitchFamily="34" charset="-122"/>
                <a:cs typeface="Arial"/>
              </a:rPr>
              <a:t>3</a:t>
            </a:r>
            <a:endParaRPr lang="en-US" sz="4000" baseline="30000" dirty="0">
              <a:latin typeface="Arial"/>
              <a:cs typeface="Arial"/>
            </a:endParaRPr>
          </a:p>
        </p:txBody>
      </p:sp>
      <p:sp>
        <p:nvSpPr>
          <p:cNvPr id="9" name="Text 4"/>
          <p:cNvSpPr/>
          <p:nvPr/>
        </p:nvSpPr>
        <p:spPr>
          <a:xfrm>
            <a:off x="1884705" y="3249955"/>
            <a:ext cx="26576696" cy="187452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2800" i="1" dirty="0">
                <a:solidFill>
                  <a:srgbClr val="FFFFFF"/>
                </a:solidFill>
                <a:latin typeface="Arial"/>
                <a:ea typeface="Aptos" pitchFamily="34" charset="-122"/>
                <a:cs typeface="Arial"/>
              </a:rPr>
              <a:t>1- Institute of Astronomy, National Tsing Hua University, Hsinchu, Taiwan</a:t>
            </a:r>
            <a:endParaRPr lang="en-US" sz="2800" i="1">
              <a:latin typeface="Arial"/>
              <a:cs typeface="Arial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2800" i="1" dirty="0">
                <a:solidFill>
                  <a:srgbClr val="FFFFFF"/>
                </a:solidFill>
                <a:latin typeface="Arial"/>
                <a:ea typeface="Aptos" pitchFamily="34" charset="-122"/>
                <a:cs typeface="Arial"/>
              </a:rPr>
              <a:t>2- School of Mathematical and Physical Sciences, Macquarie University, NSW 2109, Australia</a:t>
            </a:r>
            <a:endParaRPr lang="en-US" sz="2800" i="1">
              <a:latin typeface="Arial"/>
              <a:cs typeface="Arial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2800" i="1" dirty="0">
                <a:solidFill>
                  <a:srgbClr val="FFFFFF"/>
                </a:solidFill>
                <a:latin typeface="Arial"/>
                <a:ea typeface="Aptos" pitchFamily="34" charset="-122"/>
                <a:cs typeface="Arial"/>
              </a:rPr>
              <a:t>3- Department of Physics, Shahid Beheshti University, Tehran, Iran</a:t>
            </a:r>
            <a:endParaRPr lang="en-US" sz="2800" i="1">
              <a:latin typeface="Arial"/>
              <a:cs typeface="Arial"/>
            </a:endParaRPr>
          </a:p>
        </p:txBody>
      </p:sp>
      <p:sp>
        <p:nvSpPr>
          <p:cNvPr id="11" name="Shape 6"/>
          <p:cNvSpPr/>
          <p:nvPr/>
        </p:nvSpPr>
        <p:spPr>
          <a:xfrm>
            <a:off x="411480" y="5730460"/>
            <a:ext cx="29443680" cy="5623560"/>
          </a:xfrm>
          <a:prstGeom prst="roundRect">
            <a:avLst>
              <a:gd name="adj" fmla="val 2373"/>
            </a:avLst>
          </a:prstGeom>
          <a:solidFill>
            <a:srgbClr val="FFFFFF"/>
          </a:solidFill>
          <a:ln w="12700">
            <a:solidFill>
              <a:srgbClr val="C9D4E2"/>
            </a:solidFill>
            <a:prstDash val="solid"/>
          </a:ln>
          <a:effectLst>
            <a:outerShdw blurRad="12700" dist="50800" dir="2700000" algn="bl" rotWithShape="0">
              <a:srgbClr val="D0D5DD">
                <a:alpha val="18000"/>
              </a:srgbClr>
            </a:outerShdw>
          </a:effectLst>
        </p:spPr>
      </p:sp>
      <p:sp>
        <p:nvSpPr>
          <p:cNvPr id="12" name="Shape 7"/>
          <p:cNvSpPr/>
          <p:nvPr/>
        </p:nvSpPr>
        <p:spPr>
          <a:xfrm>
            <a:off x="685800" y="5327470"/>
            <a:ext cx="5120640" cy="658368"/>
          </a:xfrm>
          <a:prstGeom prst="roundRect">
            <a:avLst>
              <a:gd name="adj" fmla="val 25714"/>
            </a:avLst>
          </a:prstGeom>
          <a:solidFill>
            <a:srgbClr val="3E7BFA"/>
          </a:solidFill>
          <a:ln w="12700">
            <a:solidFill>
              <a:srgbClr val="3E7BFA"/>
            </a:solidFill>
            <a:prstDash val="solid"/>
          </a:ln>
          <a:effectLst>
            <a:outerShdw blurRad="15240" dist="19050" dir="2700000" algn="bl" rotWithShape="0">
              <a:srgbClr val="000000">
                <a:alpha val="18000"/>
              </a:srgbClr>
            </a:outerShdw>
          </a:effectLst>
        </p:spPr>
      </p:sp>
      <p:sp>
        <p:nvSpPr>
          <p:cNvPr id="13" name="Text 8"/>
          <p:cNvSpPr/>
          <p:nvPr/>
        </p:nvSpPr>
        <p:spPr>
          <a:xfrm>
            <a:off x="807792" y="5197170"/>
            <a:ext cx="5835538" cy="10058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l">
              <a:buNone/>
            </a:pPr>
            <a:r>
              <a:rPr lang="en-US" sz="5400" b="1" dirty="0">
                <a:solidFill>
                  <a:srgbClr val="FFFFFF"/>
                </a:solidFill>
                <a:latin typeface="Arial"/>
                <a:ea typeface="Aptos" pitchFamily="34" charset="-122"/>
                <a:cs typeface="Arial"/>
              </a:rPr>
              <a:t>Introduction</a:t>
            </a:r>
            <a:endParaRPr lang="en-US" sz="5400" dirty="0">
              <a:latin typeface="Arial"/>
              <a:cs typeface="Arial"/>
            </a:endParaRPr>
          </a:p>
        </p:txBody>
      </p:sp>
      <p:sp>
        <p:nvSpPr>
          <p:cNvPr id="15" name="Text 10"/>
          <p:cNvSpPr/>
          <p:nvPr/>
        </p:nvSpPr>
        <p:spPr>
          <a:xfrm>
            <a:off x="830289" y="6199575"/>
            <a:ext cx="20710120" cy="3641505"/>
          </a:xfrm>
          <a:prstGeom prst="rect">
            <a:avLst/>
          </a:prstGeom>
          <a:noFill/>
          <a:ln/>
        </p:spPr>
        <p:txBody>
          <a:bodyPr wrap="square" lIns="18288" tIns="18288" rIns="18288" bIns="18288" rtlCol="0" anchor="t">
            <a:noAutofit/>
          </a:bodyPr>
          <a:lstStyle/>
          <a:p>
            <a:pPr algn="just">
              <a:lnSpc>
                <a:spcPct val="102000"/>
              </a:lnSpc>
            </a:pPr>
            <a:r>
              <a:rPr lang="en-US" sz="3200" dirty="0">
                <a:solidFill>
                  <a:srgbClr val="000000"/>
                </a:solidFill>
                <a:latin typeface="Arial"/>
                <a:ea typeface="Aptos" pitchFamily="34" charset="-122"/>
                <a:cs typeface="Arial"/>
              </a:rPr>
              <a:t>Many standard ΛCDM-consistent reionization models predict a relatively rapid reionization history, but recent James Webb Space Telescope (JWST) observations indicate a higher neutral hydrogen fraction (</a:t>
            </a:r>
            <a:r>
              <a:rPr lang="en-US" sz="3200" dirty="0" err="1">
                <a:solidFill>
                  <a:srgbClr val="000000"/>
                </a:solidFill>
                <a:latin typeface="Arial"/>
                <a:ea typeface="Aptos" pitchFamily="34" charset="-122"/>
                <a:cs typeface="Arial"/>
              </a:rPr>
              <a:t>x</a:t>
            </a:r>
            <a:r>
              <a:rPr lang="en-US" sz="3200" baseline="-25000" dirty="0" err="1">
                <a:solidFill>
                  <a:srgbClr val="000000"/>
                </a:solidFill>
                <a:latin typeface="Arial"/>
                <a:ea typeface="Aptos" pitchFamily="34" charset="-122"/>
                <a:cs typeface="Arial"/>
              </a:rPr>
              <a:t>HI</a:t>
            </a:r>
            <a:r>
              <a:rPr lang="en-US" sz="3200" dirty="0">
                <a:solidFill>
                  <a:srgbClr val="000000"/>
                </a:solidFill>
                <a:latin typeface="Arial"/>
                <a:ea typeface="Aptos" pitchFamily="34" charset="-122"/>
                <a:cs typeface="Arial"/>
              </a:rPr>
              <a:t>) at z &gt; 8. </a:t>
            </a:r>
            <a:r>
              <a:rPr lang="en-US" sz="3200" dirty="0">
                <a:solidFill>
                  <a:srgbClr val="000000"/>
                </a:solidFill>
                <a:latin typeface="Arial"/>
                <a:ea typeface="+mn-lt"/>
                <a:cs typeface="Arial"/>
              </a:rPr>
              <a:t>This tension motivates testing whether a modified dark-matter scenario can better reproduce the high-redshift reionization history implied by JWST.</a:t>
            </a:r>
            <a:endParaRPr lang="en-US" sz="32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0" indent="0" algn="just">
              <a:lnSpc>
                <a:spcPct val="102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/>
                <a:ea typeface="Aptos" pitchFamily="34" charset="-122"/>
                <a:cs typeface="Arial"/>
              </a:rPr>
              <a:t>Fuzzy dark matter (FDM) consists of ultralight axions whose quantum pressure suppresses sub-kiloparsec density fluctuations </a:t>
            </a:r>
            <a:r>
              <a:rPr lang="en-US" sz="3200" dirty="0">
                <a:solidFill>
                  <a:schemeClr val="accent5">
                    <a:lumMod val="76000"/>
                  </a:schemeClr>
                </a:solidFill>
                <a:latin typeface="Arial"/>
                <a:ea typeface="Aptos" pitchFamily="34" charset="-122"/>
                <a:cs typeface="Arial"/>
              </a:rPr>
              <a:t>[1]</a:t>
            </a:r>
            <a:r>
              <a:rPr lang="en-US" sz="3200" dirty="0">
                <a:solidFill>
                  <a:srgbClr val="000000"/>
                </a:solidFill>
                <a:latin typeface="Arial"/>
                <a:ea typeface="Aptos" pitchFamily="34" charset="-122"/>
                <a:cs typeface="Arial"/>
              </a:rPr>
              <a:t>. This naturally delays early low-mass halo collapse and postpones star formation, extending the reionization timeline.</a:t>
            </a:r>
            <a:endParaRPr lang="en-US" sz="3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6" name="Shape 11"/>
          <p:cNvSpPr/>
          <p:nvPr/>
        </p:nvSpPr>
        <p:spPr>
          <a:xfrm>
            <a:off x="682023" y="9834598"/>
            <a:ext cx="28474683" cy="1235575"/>
          </a:xfrm>
          <a:prstGeom prst="roundRect">
            <a:avLst>
              <a:gd name="adj" fmla="val 9302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4472C4"/>
            </a:solidFill>
            <a:prstDash val="solid"/>
          </a:ln>
        </p:spPr>
      </p:sp>
      <p:sp>
        <p:nvSpPr>
          <p:cNvPr id="17" name="Text 12"/>
          <p:cNvSpPr/>
          <p:nvPr/>
        </p:nvSpPr>
        <p:spPr>
          <a:xfrm>
            <a:off x="768783" y="10033623"/>
            <a:ext cx="28192155" cy="820713"/>
          </a:xfrm>
          <a:prstGeom prst="rect">
            <a:avLst/>
          </a:prstGeom>
          <a:noFill/>
          <a:ln/>
        </p:spPr>
        <p:txBody>
          <a:bodyPr wrap="square" lIns="91439" tIns="0" rIns="18288" bIns="0" rtlCol="0" anchor="t">
            <a:noAutofit/>
          </a:bodyPr>
          <a:lstStyle/>
          <a:p>
            <a:pPr marL="0" indent="0" algn="ctr">
              <a:lnSpc>
                <a:spcPct val="102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/>
                <a:ea typeface="Aptos" pitchFamily="34" charset="-122"/>
                <a:cs typeface="Arial"/>
              </a:rPr>
              <a:t>JWST yields non-Gaussian posteriors, making point estimates inadequate. Since reionization is both spatial and temporal, we adopt a hybrid architecture to model both efficiently.</a:t>
            </a:r>
            <a:endParaRPr lang="en-US" sz="3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8" name="Shape 13"/>
          <p:cNvSpPr/>
          <p:nvPr/>
        </p:nvSpPr>
        <p:spPr>
          <a:xfrm>
            <a:off x="21738077" y="6141699"/>
            <a:ext cx="7429142" cy="2979813"/>
          </a:xfrm>
          <a:prstGeom prst="roundRect">
            <a:avLst>
              <a:gd name="adj" fmla="val 2759"/>
            </a:avLst>
          </a:prstGeom>
          <a:solidFill>
            <a:srgbClr val="F9FAFB"/>
          </a:solidFill>
          <a:ln w="12700">
            <a:solidFill>
              <a:srgbClr val="C9D4E2"/>
            </a:solidFill>
            <a:prstDash val="solid"/>
          </a:ln>
        </p:spPr>
      </p:sp>
      <p:pic>
        <p:nvPicPr>
          <p:cNvPr id="19" name="Image 3" descr="/mnt/data/extracted_imgs2/img4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66687" y="6541422"/>
            <a:ext cx="2606402" cy="2240276"/>
          </a:xfrm>
          <a:prstGeom prst="rect">
            <a:avLst/>
          </a:prstGeom>
        </p:spPr>
      </p:pic>
      <p:sp>
        <p:nvSpPr>
          <p:cNvPr id="20" name="Text 14"/>
          <p:cNvSpPr/>
          <p:nvPr/>
        </p:nvSpPr>
        <p:spPr>
          <a:xfrm>
            <a:off x="23181042" y="6145147"/>
            <a:ext cx="5806440" cy="502920"/>
          </a:xfrm>
          <a:prstGeom prst="rect">
            <a:avLst/>
          </a:prstGeom>
          <a:noFill/>
          <a:ln/>
        </p:spPr>
        <p:txBody>
          <a:bodyPr wrap="square" lIns="18288" tIns="0" rIns="18288" bIns="0" rtlCol="0" anchor="t">
            <a:no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195596"/>
                </a:solidFill>
                <a:latin typeface="Times New Roman"/>
                <a:ea typeface="Aptos" pitchFamily="34" charset="-122"/>
                <a:cs typeface="Times New Roman"/>
              </a:rPr>
              <a:t>Scan for the published paper</a:t>
            </a:r>
            <a:endParaRPr lang="en-US" sz="2800" dirty="0">
              <a:latin typeface="Times New Roman"/>
              <a:cs typeface="Times New Roman"/>
            </a:endParaRPr>
          </a:p>
        </p:txBody>
      </p:sp>
      <p:sp>
        <p:nvSpPr>
          <p:cNvPr id="21" name="Text 15"/>
          <p:cNvSpPr/>
          <p:nvPr/>
        </p:nvSpPr>
        <p:spPr>
          <a:xfrm>
            <a:off x="23562585" y="8164880"/>
            <a:ext cx="5806440" cy="960120"/>
          </a:xfrm>
          <a:prstGeom prst="rect">
            <a:avLst/>
          </a:prstGeom>
          <a:noFill/>
          <a:ln/>
        </p:spPr>
        <p:txBody>
          <a:bodyPr wrap="square" lIns="18288" tIns="0" rIns="18288" bIns="0" rtlCol="0" anchor="t">
            <a:noAutofit/>
          </a:bodyPr>
          <a:lstStyle/>
          <a:p>
            <a:pPr marL="0" indent="0" algn="l">
              <a:lnSpc>
                <a:spcPct val="102000"/>
              </a:lnSpc>
              <a:buNone/>
            </a:pPr>
            <a:endParaRPr lang="en-US" sz="2100" dirty="0">
              <a:solidFill>
                <a:srgbClr val="555555"/>
              </a:solidFill>
              <a:latin typeface="Times New Roman"/>
              <a:ea typeface="Aptos" pitchFamily="34" charset="-122"/>
              <a:cs typeface="Times New Roman"/>
            </a:endParaRPr>
          </a:p>
          <a:p>
            <a:pPr>
              <a:lnSpc>
                <a:spcPct val="102000"/>
              </a:lnSpc>
            </a:pPr>
            <a:endParaRPr lang="en-US" sz="2100" dirty="0">
              <a:solidFill>
                <a:srgbClr val="555555"/>
              </a:solidFill>
              <a:latin typeface="Times New Roman"/>
              <a:ea typeface="Aptos" pitchFamily="34" charset="-122"/>
              <a:cs typeface="Times New Roman"/>
            </a:endParaRPr>
          </a:p>
          <a:p>
            <a:pPr marL="0" indent="0" algn="l">
              <a:lnSpc>
                <a:spcPct val="102000"/>
              </a:lnSpc>
              <a:buNone/>
            </a:pPr>
            <a:r>
              <a:rPr lang="en-US" sz="2100" dirty="0">
                <a:solidFill>
                  <a:srgbClr val="555555"/>
                </a:solidFill>
                <a:latin typeface="Times New Roman"/>
                <a:ea typeface="Aptos" pitchFamily="34" charset="-122"/>
                <a:cs typeface="Times New Roman"/>
              </a:rPr>
              <a:t>DOI: 10.3847/1538-4357/ae1cca</a:t>
            </a:r>
            <a:endParaRPr lang="en-US" sz="2200" dirty="0">
              <a:latin typeface="Times New Roman"/>
              <a:cs typeface="Times New Roman"/>
            </a:endParaRPr>
          </a:p>
        </p:txBody>
      </p:sp>
      <p:sp>
        <p:nvSpPr>
          <p:cNvPr id="22" name="Shape 16"/>
          <p:cNvSpPr/>
          <p:nvPr/>
        </p:nvSpPr>
        <p:spPr>
          <a:xfrm>
            <a:off x="411480" y="11472268"/>
            <a:ext cx="29443680" cy="8001000"/>
          </a:xfrm>
          <a:prstGeom prst="roundRect">
            <a:avLst>
              <a:gd name="adj" fmla="val 1609"/>
            </a:avLst>
          </a:prstGeom>
          <a:solidFill>
            <a:srgbClr val="FFFFFF"/>
          </a:solidFill>
          <a:ln w="12700">
            <a:solidFill>
              <a:srgbClr val="C9D4E2"/>
            </a:solidFill>
            <a:prstDash val="solid"/>
          </a:ln>
          <a:effectLst>
            <a:outerShdw blurRad="12700" dist="50800" dir="2700000" algn="bl" rotWithShape="0">
              <a:srgbClr val="D0D5DD">
                <a:alpha val="18000"/>
              </a:srgbClr>
            </a:outerShdw>
          </a:effectLst>
        </p:spPr>
      </p:sp>
      <p:sp>
        <p:nvSpPr>
          <p:cNvPr id="23" name="Shape 17"/>
          <p:cNvSpPr/>
          <p:nvPr/>
        </p:nvSpPr>
        <p:spPr>
          <a:xfrm>
            <a:off x="685800" y="11111485"/>
            <a:ext cx="4114800" cy="658368"/>
          </a:xfrm>
          <a:prstGeom prst="roundRect">
            <a:avLst>
              <a:gd name="adj" fmla="val 25714"/>
            </a:avLst>
          </a:prstGeom>
          <a:solidFill>
            <a:srgbClr val="11A39A"/>
          </a:solidFill>
          <a:ln w="12700">
            <a:solidFill>
              <a:srgbClr val="11A39A"/>
            </a:solidFill>
            <a:prstDash val="solid"/>
          </a:ln>
          <a:effectLst>
            <a:outerShdw blurRad="15240" dist="19050" dir="2700000" algn="bl" rotWithShape="0">
              <a:srgbClr val="000000">
                <a:alpha val="18000"/>
              </a:srgbClr>
            </a:outerShdw>
          </a:effectLst>
        </p:spPr>
      </p:sp>
      <p:sp>
        <p:nvSpPr>
          <p:cNvPr id="24" name="Text 18"/>
          <p:cNvSpPr/>
          <p:nvPr/>
        </p:nvSpPr>
        <p:spPr>
          <a:xfrm>
            <a:off x="807791" y="11263486"/>
            <a:ext cx="32461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marL="0" indent="0" algn="l">
              <a:buNone/>
            </a:pPr>
            <a:r>
              <a:rPr lang="en-US" sz="5400" b="1" dirty="0">
                <a:solidFill>
                  <a:srgbClr val="FFFFFF"/>
                </a:solidFill>
                <a:latin typeface="Arial"/>
                <a:ea typeface="Aptos" pitchFamily="34" charset="-122"/>
                <a:cs typeface="Arial"/>
              </a:rPr>
              <a:t>Method</a:t>
            </a:r>
            <a:endParaRPr lang="en-US" sz="5400" dirty="0">
              <a:latin typeface="Arial"/>
              <a:cs typeface="Arial"/>
            </a:endParaRPr>
          </a:p>
        </p:txBody>
      </p:sp>
      <p:sp>
        <p:nvSpPr>
          <p:cNvPr id="25" name="Text 19"/>
          <p:cNvSpPr/>
          <p:nvPr/>
        </p:nvSpPr>
        <p:spPr>
          <a:xfrm>
            <a:off x="1093007" y="11794889"/>
            <a:ext cx="9966960" cy="566928"/>
          </a:xfrm>
          <a:prstGeom prst="rect">
            <a:avLst/>
          </a:prstGeom>
          <a:noFill/>
          <a:ln/>
        </p:spPr>
        <p:txBody>
          <a:bodyPr wrap="square" lIns="18288" tIns="0" rIns="18288" bIns="0" rtlCol="0" anchor="t">
            <a:noAutofit/>
          </a:bodyPr>
          <a:lstStyle/>
          <a:p>
            <a:pPr marL="0" indent="0">
              <a:buNone/>
            </a:pPr>
            <a:r>
              <a:rPr lang="en-US" sz="4600" b="1" dirty="0">
                <a:solidFill>
                  <a:srgbClr val="139A9A"/>
                </a:solidFill>
                <a:latin typeface="Arial"/>
                <a:ea typeface="Aptos" pitchFamily="34" charset="-122"/>
                <a:cs typeface="Arial"/>
              </a:rPr>
              <a:t>Four-step pipeline</a:t>
            </a:r>
            <a:endParaRPr lang="en-US" sz="4400" dirty="0">
              <a:latin typeface="Arial"/>
              <a:cs typeface="Arial"/>
            </a:endParaRPr>
          </a:p>
        </p:txBody>
      </p:sp>
      <p:sp>
        <p:nvSpPr>
          <p:cNvPr id="26" name="Shape 20"/>
          <p:cNvSpPr/>
          <p:nvPr/>
        </p:nvSpPr>
        <p:spPr>
          <a:xfrm>
            <a:off x="1066580" y="12510436"/>
            <a:ext cx="10103798" cy="1631646"/>
          </a:xfrm>
          <a:prstGeom prst="roundRect">
            <a:avLst>
              <a:gd name="adj" fmla="val 8889"/>
            </a:avLst>
          </a:prstGeom>
          <a:solidFill>
            <a:srgbClr val="ECFDF9"/>
          </a:solidFill>
          <a:ln w="12700">
            <a:solidFill>
              <a:srgbClr val="7CC9C0"/>
            </a:solidFill>
            <a:prstDash val="solid"/>
          </a:ln>
        </p:spPr>
      </p:sp>
      <p:sp>
        <p:nvSpPr>
          <p:cNvPr id="27" name="Shape 21"/>
          <p:cNvSpPr/>
          <p:nvPr/>
        </p:nvSpPr>
        <p:spPr>
          <a:xfrm>
            <a:off x="1127618" y="12524221"/>
            <a:ext cx="548640" cy="548640"/>
          </a:xfrm>
          <a:prstGeom prst="ellipse">
            <a:avLst/>
          </a:prstGeom>
          <a:solidFill>
            <a:srgbClr val="11A39A"/>
          </a:solidFill>
          <a:ln w="12700">
            <a:solidFill>
              <a:srgbClr val="11A39A"/>
            </a:solidFill>
            <a:prstDash val="solid"/>
          </a:ln>
        </p:spPr>
      </p:sp>
      <p:sp>
        <p:nvSpPr>
          <p:cNvPr id="28" name="Text 22"/>
          <p:cNvSpPr/>
          <p:nvPr/>
        </p:nvSpPr>
        <p:spPr>
          <a:xfrm>
            <a:off x="1127618" y="12718825"/>
            <a:ext cx="50292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marL="0" indent="0" algn="ctr">
              <a:buNone/>
            </a:pPr>
            <a:r>
              <a:rPr lang="en-US" sz="3200" b="1" dirty="0">
                <a:solidFill>
                  <a:srgbClr val="FFFFFF"/>
                </a:solidFill>
                <a:latin typeface="Aptos"/>
              </a:rPr>
              <a:t>1</a:t>
            </a:r>
            <a:endParaRPr lang="en-US" sz="4000" dirty="0"/>
          </a:p>
        </p:txBody>
      </p:sp>
      <p:sp>
        <p:nvSpPr>
          <p:cNvPr id="29" name="Text 23"/>
          <p:cNvSpPr/>
          <p:nvPr/>
        </p:nvSpPr>
        <p:spPr>
          <a:xfrm>
            <a:off x="1750269" y="12527342"/>
            <a:ext cx="8860778" cy="1970942"/>
          </a:xfrm>
          <a:prstGeom prst="rect">
            <a:avLst/>
          </a:prstGeom>
          <a:noFill/>
          <a:ln/>
        </p:spPr>
        <p:txBody>
          <a:bodyPr wrap="square" lIns="18288" tIns="0" rIns="18288" bIns="0" rtlCol="0" anchor="t">
            <a:noAutofit/>
          </a:bodyPr>
          <a:lstStyle/>
          <a:p>
            <a:pPr algn="just">
              <a:lnSpc>
                <a:spcPct val="102000"/>
              </a:lnSpc>
            </a:pPr>
            <a:r>
              <a:rPr lang="en-US" sz="3200" dirty="0">
                <a:solidFill>
                  <a:srgbClr val="3C3C3C"/>
                </a:solidFill>
                <a:latin typeface="Arial"/>
                <a:ea typeface="Aptos" pitchFamily="34" charset="-122"/>
                <a:cs typeface="Arial"/>
              </a:rPr>
              <a:t>We  generated  21  cm  </a:t>
            </a:r>
            <a:r>
              <a:rPr lang="en-US" sz="3200">
                <a:solidFill>
                  <a:srgbClr val="3C3C3C"/>
                </a:solidFill>
                <a:latin typeface="Arial"/>
                <a:ea typeface="Aptos" pitchFamily="34" charset="-122"/>
                <a:cs typeface="Arial"/>
              </a:rPr>
              <a:t>histories using</a:t>
            </a:r>
            <a:r>
              <a:rPr lang="en-US" sz="3200" dirty="0">
                <a:solidFill>
                  <a:srgbClr val="3C3C3C"/>
                </a:solidFill>
                <a:latin typeface="Arial"/>
                <a:ea typeface="Aptos" pitchFamily="34" charset="-122"/>
                <a:cs typeface="Arial"/>
              </a:rPr>
              <a:t> </a:t>
            </a:r>
            <a:r>
              <a:rPr lang="en-US" sz="3200" dirty="0">
                <a:solidFill>
                  <a:srgbClr val="3C3C3C"/>
                </a:solidFill>
                <a:latin typeface="Consolas"/>
                <a:ea typeface="Aptos" pitchFamily="34" charset="-122"/>
                <a:cs typeface="Arial"/>
              </a:rPr>
              <a:t>21cmFirstCLASS</a:t>
            </a:r>
            <a:r>
              <a:rPr lang="en-US" sz="3200" dirty="0">
                <a:solidFill>
                  <a:srgbClr val="3C3C3C"/>
                </a:solidFill>
                <a:latin typeface="Arial"/>
                <a:ea typeface="Aptos" pitchFamily="34" charset="-122"/>
                <a:cs typeface="Arial"/>
              </a:rPr>
              <a:t> </a:t>
            </a:r>
            <a:r>
              <a:rPr lang="en-US" sz="3200" dirty="0">
                <a:solidFill>
                  <a:schemeClr val="accent5">
                    <a:lumMod val="76000"/>
                  </a:schemeClr>
                </a:solidFill>
                <a:latin typeface="Arial"/>
                <a:ea typeface="Aptos" pitchFamily="34" charset="-122"/>
                <a:cs typeface="Arial"/>
              </a:rPr>
              <a:t>[2]</a:t>
            </a:r>
            <a:r>
              <a:rPr lang="en-US" sz="3200" dirty="0">
                <a:solidFill>
                  <a:srgbClr val="3C3C3C"/>
                </a:solidFill>
                <a:latin typeface="Arial"/>
                <a:ea typeface="Aptos" pitchFamily="34" charset="-122"/>
                <a:cs typeface="Arial"/>
              </a:rPr>
              <a:t> across a grid of </a:t>
            </a:r>
            <a:endParaRPr lang="en-US" sz="3200" dirty="0">
              <a:solidFill>
                <a:srgbClr val="000000"/>
              </a:solidFill>
              <a:latin typeface="Arial"/>
              <a:ea typeface="Aptos" pitchFamily="34" charset="-122"/>
              <a:cs typeface="Arial"/>
            </a:endParaRPr>
          </a:p>
          <a:p>
            <a:pPr algn="just">
              <a:lnSpc>
                <a:spcPct val="102000"/>
              </a:lnSpc>
            </a:pPr>
            <a:r>
              <a:rPr lang="en-US" sz="3200" dirty="0" err="1">
                <a:solidFill>
                  <a:srgbClr val="3C3C3C"/>
                </a:solidFill>
                <a:latin typeface="Arial"/>
                <a:ea typeface="Aptos" pitchFamily="34" charset="-122"/>
                <a:cs typeface="Arial"/>
              </a:rPr>
              <a:t>m</a:t>
            </a:r>
            <a:r>
              <a:rPr lang="en-US" sz="3200" baseline="-25000" dirty="0" err="1">
                <a:solidFill>
                  <a:srgbClr val="3C3C3C"/>
                </a:solidFill>
                <a:latin typeface="Arial"/>
                <a:ea typeface="Aptos" pitchFamily="34" charset="-122"/>
                <a:cs typeface="Arial"/>
              </a:rPr>
              <a:t>FDM</a:t>
            </a:r>
            <a:r>
              <a:rPr lang="en-US" sz="3200" dirty="0">
                <a:solidFill>
                  <a:srgbClr val="3C3C3C"/>
                </a:solidFill>
                <a:latin typeface="Arial"/>
                <a:ea typeface="Aptos" pitchFamily="34" charset="-122"/>
                <a:cs typeface="Arial"/>
              </a:rPr>
              <a:t> ∈ [10</a:t>
            </a:r>
            <a:r>
              <a:rPr lang="en-US" sz="3200" baseline="30000" dirty="0">
                <a:solidFill>
                  <a:srgbClr val="3C3C3C"/>
                </a:solidFill>
                <a:latin typeface="Arial"/>
                <a:ea typeface="Aptos" pitchFamily="34" charset="-122"/>
                <a:cs typeface="Arial"/>
              </a:rPr>
              <a:t>-24</a:t>
            </a:r>
            <a:r>
              <a:rPr lang="en-US" sz="3200" dirty="0">
                <a:solidFill>
                  <a:srgbClr val="3C3C3C"/>
                </a:solidFill>
                <a:latin typeface="Arial"/>
                <a:ea typeface="Aptos" pitchFamily="34" charset="-122"/>
                <a:cs typeface="Arial"/>
              </a:rPr>
              <a:t>, 10</a:t>
            </a:r>
            <a:r>
              <a:rPr lang="en-US" sz="3200" baseline="30000" dirty="0">
                <a:solidFill>
                  <a:srgbClr val="3C3C3C"/>
                </a:solidFill>
                <a:latin typeface="Arial"/>
                <a:ea typeface="Aptos" pitchFamily="34" charset="-122"/>
                <a:cs typeface="Arial"/>
              </a:rPr>
              <a:t>-21</a:t>
            </a:r>
            <a:r>
              <a:rPr lang="en-US" sz="3200" dirty="0">
                <a:solidFill>
                  <a:srgbClr val="3C3C3C"/>
                </a:solidFill>
                <a:latin typeface="Arial"/>
                <a:ea typeface="Aptos" pitchFamily="34" charset="-122"/>
                <a:cs typeface="Arial"/>
              </a:rPr>
              <a:t>] eV and </a:t>
            </a:r>
            <a:r>
              <a:rPr lang="en-US" sz="3200" dirty="0" err="1">
                <a:solidFill>
                  <a:srgbClr val="3C3C3C"/>
                </a:solidFill>
                <a:latin typeface="Arial"/>
                <a:ea typeface="Aptos" pitchFamily="34" charset="-122"/>
                <a:cs typeface="Arial"/>
              </a:rPr>
              <a:t>f</a:t>
            </a:r>
            <a:r>
              <a:rPr lang="en-US" sz="3200" baseline="-25000" dirty="0" err="1">
                <a:solidFill>
                  <a:srgbClr val="3C3C3C"/>
                </a:solidFill>
                <a:latin typeface="Arial"/>
                <a:ea typeface="Aptos" pitchFamily="34" charset="-122"/>
                <a:cs typeface="Arial"/>
              </a:rPr>
              <a:t>FDM</a:t>
            </a:r>
            <a:r>
              <a:rPr lang="en-US" sz="3200" dirty="0">
                <a:solidFill>
                  <a:srgbClr val="3C3C3C"/>
                </a:solidFill>
                <a:latin typeface="Arial"/>
                <a:ea typeface="Aptos" pitchFamily="34" charset="-122"/>
                <a:cs typeface="Arial"/>
              </a:rPr>
              <a:t> ∈ [0.02, 0.10]</a:t>
            </a:r>
            <a:endParaRPr lang="en-US" sz="3200">
              <a:latin typeface="Arial"/>
              <a:cs typeface="Arial"/>
            </a:endParaRPr>
          </a:p>
        </p:txBody>
      </p:sp>
      <p:sp>
        <p:nvSpPr>
          <p:cNvPr id="30" name="Shape 24"/>
          <p:cNvSpPr/>
          <p:nvPr/>
        </p:nvSpPr>
        <p:spPr>
          <a:xfrm>
            <a:off x="1066546" y="14321566"/>
            <a:ext cx="10103798" cy="1788860"/>
          </a:xfrm>
          <a:prstGeom prst="roundRect">
            <a:avLst>
              <a:gd name="adj" fmla="val 8889"/>
            </a:avLst>
          </a:prstGeom>
          <a:solidFill>
            <a:srgbClr val="ECFDF9"/>
          </a:solidFill>
          <a:ln w="12700">
            <a:solidFill>
              <a:srgbClr val="7CC9C0"/>
            </a:solidFill>
            <a:prstDash val="solid"/>
          </a:ln>
        </p:spPr>
      </p:sp>
      <p:sp>
        <p:nvSpPr>
          <p:cNvPr id="31" name="Shape 25"/>
          <p:cNvSpPr/>
          <p:nvPr/>
        </p:nvSpPr>
        <p:spPr>
          <a:xfrm>
            <a:off x="1111594" y="14460433"/>
            <a:ext cx="548640" cy="548640"/>
          </a:xfrm>
          <a:prstGeom prst="ellipse">
            <a:avLst/>
          </a:prstGeom>
          <a:solidFill>
            <a:srgbClr val="11A39A"/>
          </a:solidFill>
          <a:ln w="12700">
            <a:solidFill>
              <a:srgbClr val="11A39A"/>
            </a:solidFill>
            <a:prstDash val="solid"/>
          </a:ln>
        </p:spPr>
      </p:sp>
      <p:sp>
        <p:nvSpPr>
          <p:cNvPr id="32" name="Text 26"/>
          <p:cNvSpPr/>
          <p:nvPr/>
        </p:nvSpPr>
        <p:spPr>
          <a:xfrm>
            <a:off x="1111594" y="14667686"/>
            <a:ext cx="50292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marL="0" indent="0" algn="ctr">
              <a:buNone/>
            </a:pPr>
            <a:r>
              <a:rPr lang="en-US" sz="3200" b="1" dirty="0">
                <a:solidFill>
                  <a:srgbClr val="FFFFFF"/>
                </a:solidFill>
                <a:latin typeface="Aptos"/>
              </a:rPr>
              <a:t>2</a:t>
            </a:r>
            <a:endParaRPr lang="en-US" sz="4000" dirty="0"/>
          </a:p>
        </p:txBody>
      </p:sp>
      <p:sp>
        <p:nvSpPr>
          <p:cNvPr id="33" name="Text 27"/>
          <p:cNvSpPr/>
          <p:nvPr/>
        </p:nvSpPr>
        <p:spPr>
          <a:xfrm>
            <a:off x="1676471" y="14425107"/>
            <a:ext cx="9158999" cy="530351"/>
          </a:xfrm>
          <a:prstGeom prst="rect">
            <a:avLst/>
          </a:prstGeom>
          <a:noFill/>
          <a:ln/>
        </p:spPr>
        <p:txBody>
          <a:bodyPr wrap="square" lIns="18288" tIns="0" rIns="18288" bIns="0" rtlCol="0" anchor="t">
            <a:noAutofit/>
          </a:bodyPr>
          <a:lstStyle/>
          <a:p>
            <a:pPr marL="0" indent="0" algn="just">
              <a:lnSpc>
                <a:spcPct val="102000"/>
              </a:lnSpc>
              <a:buNone/>
            </a:pPr>
            <a:r>
              <a:rPr lang="en-US" sz="3200" dirty="0">
                <a:solidFill>
                  <a:srgbClr val="3C3C3C"/>
                </a:solidFill>
                <a:latin typeface="Arial"/>
                <a:ea typeface="Aptos" pitchFamily="34" charset="-122"/>
                <a:cs typeface="Arial"/>
              </a:rPr>
              <a:t>We used Bayesian No-U-Turn Sampler (NUTS) inference to build JWST-based probability distributions for </a:t>
            </a:r>
            <a:r>
              <a:rPr lang="en-US" sz="3200" dirty="0" err="1">
                <a:solidFill>
                  <a:srgbClr val="3C3C3C"/>
                </a:solidFill>
                <a:latin typeface="Arial"/>
                <a:ea typeface="Aptos" pitchFamily="34" charset="-122"/>
                <a:cs typeface="Arial"/>
              </a:rPr>
              <a:t>x</a:t>
            </a:r>
            <a:r>
              <a:rPr lang="en-US" sz="3200" baseline="-25000" dirty="0" err="1">
                <a:solidFill>
                  <a:srgbClr val="3C3C3C"/>
                </a:solidFill>
                <a:latin typeface="Arial"/>
                <a:ea typeface="Aptos" pitchFamily="34" charset="-122"/>
                <a:cs typeface="Arial"/>
              </a:rPr>
              <a:t>HI</a:t>
            </a:r>
            <a:r>
              <a:rPr lang="en-US" sz="3200" baseline="-25000" dirty="0">
                <a:solidFill>
                  <a:srgbClr val="3C3C3C"/>
                </a:solidFill>
                <a:latin typeface="Arial"/>
                <a:ea typeface="Aptos" pitchFamily="34" charset="-122"/>
                <a:cs typeface="Arial"/>
              </a:rPr>
              <a:t> </a:t>
            </a:r>
            <a:r>
              <a:rPr lang="en-US" sz="3200" dirty="0">
                <a:solidFill>
                  <a:srgbClr val="3C3C3C"/>
                </a:solidFill>
                <a:latin typeface="Arial"/>
                <a:ea typeface="Aptos" pitchFamily="34" charset="-122"/>
                <a:cs typeface="Arial"/>
              </a:rPr>
              <a:t>and redshift.</a:t>
            </a:r>
            <a:endParaRPr lang="en-US" sz="3200" dirty="0">
              <a:latin typeface="Arial"/>
              <a:cs typeface="Arial"/>
            </a:endParaRPr>
          </a:p>
        </p:txBody>
      </p:sp>
      <p:sp>
        <p:nvSpPr>
          <p:cNvPr id="34" name="Shape 28"/>
          <p:cNvSpPr/>
          <p:nvPr/>
        </p:nvSpPr>
        <p:spPr>
          <a:xfrm>
            <a:off x="1098668" y="16280161"/>
            <a:ext cx="10071707" cy="1382935"/>
          </a:xfrm>
          <a:prstGeom prst="roundRect">
            <a:avLst>
              <a:gd name="adj" fmla="val 8889"/>
            </a:avLst>
          </a:prstGeom>
          <a:solidFill>
            <a:srgbClr val="ECFDF9"/>
          </a:solidFill>
          <a:ln w="12700">
            <a:solidFill>
              <a:srgbClr val="7CC9C0"/>
            </a:solidFill>
            <a:prstDash val="solid"/>
          </a:ln>
        </p:spPr>
      </p:sp>
      <p:sp>
        <p:nvSpPr>
          <p:cNvPr id="35" name="Shape 29"/>
          <p:cNvSpPr/>
          <p:nvPr/>
        </p:nvSpPr>
        <p:spPr>
          <a:xfrm>
            <a:off x="1095570" y="16297232"/>
            <a:ext cx="548640" cy="548640"/>
          </a:xfrm>
          <a:prstGeom prst="ellipse">
            <a:avLst/>
          </a:prstGeom>
          <a:solidFill>
            <a:srgbClr val="11A39A"/>
          </a:solidFill>
          <a:ln w="12700">
            <a:solidFill>
              <a:srgbClr val="11A39A"/>
            </a:solidFill>
            <a:prstDash val="solid"/>
          </a:ln>
        </p:spPr>
      </p:sp>
      <p:sp>
        <p:nvSpPr>
          <p:cNvPr id="36" name="Text 30"/>
          <p:cNvSpPr/>
          <p:nvPr/>
        </p:nvSpPr>
        <p:spPr>
          <a:xfrm>
            <a:off x="1118003" y="16574940"/>
            <a:ext cx="502920" cy="14020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marL="0" indent="0" algn="ctr">
              <a:buNone/>
            </a:pPr>
            <a:r>
              <a:rPr lang="en-US" sz="3200" b="1" dirty="0">
                <a:solidFill>
                  <a:srgbClr val="FFFFFF"/>
                </a:solidFill>
                <a:latin typeface="Aptos"/>
              </a:rPr>
              <a:t>3</a:t>
            </a:r>
            <a:endParaRPr lang="en-US" sz="4000" dirty="0"/>
          </a:p>
        </p:txBody>
      </p:sp>
      <p:sp>
        <p:nvSpPr>
          <p:cNvPr id="37" name="Text 31"/>
          <p:cNvSpPr/>
          <p:nvPr/>
        </p:nvSpPr>
        <p:spPr>
          <a:xfrm>
            <a:off x="1647651" y="16268512"/>
            <a:ext cx="9390047" cy="1383797"/>
          </a:xfrm>
          <a:prstGeom prst="rect">
            <a:avLst/>
          </a:prstGeom>
          <a:noFill/>
          <a:ln/>
        </p:spPr>
        <p:txBody>
          <a:bodyPr wrap="square" lIns="18288" tIns="0" rIns="18288" bIns="0" rtlCol="0" anchor="t">
            <a:noAutofit/>
          </a:bodyPr>
          <a:lstStyle/>
          <a:p>
            <a:pPr marL="0" indent="0" algn="just">
              <a:lnSpc>
                <a:spcPct val="102000"/>
              </a:lnSpc>
              <a:buNone/>
            </a:pPr>
            <a:r>
              <a:rPr lang="en-US" sz="3200" dirty="0">
                <a:solidFill>
                  <a:srgbClr val="3C3C3C"/>
                </a:solidFill>
                <a:latin typeface="Arial"/>
                <a:ea typeface="Aptos" pitchFamily="34" charset="-122"/>
                <a:cs typeface="Arial"/>
              </a:rPr>
              <a:t>We trained a CNN to extract spatial dependencies from the uncertainty maps, while GRU and LSTM layers captured the temporal redshift evolution.</a:t>
            </a:r>
            <a:endParaRPr lang="en-US" sz="3200" dirty="0">
              <a:latin typeface="Arial"/>
              <a:cs typeface="Arial"/>
            </a:endParaRPr>
          </a:p>
        </p:txBody>
      </p:sp>
      <p:sp>
        <p:nvSpPr>
          <p:cNvPr id="38" name="Shape 32"/>
          <p:cNvSpPr/>
          <p:nvPr/>
        </p:nvSpPr>
        <p:spPr>
          <a:xfrm>
            <a:off x="1069786" y="17812065"/>
            <a:ext cx="10107031" cy="1047652"/>
          </a:xfrm>
          <a:prstGeom prst="roundRect">
            <a:avLst>
              <a:gd name="adj" fmla="val 8889"/>
            </a:avLst>
          </a:prstGeom>
          <a:solidFill>
            <a:srgbClr val="ECFDF9"/>
          </a:solidFill>
          <a:ln w="12700">
            <a:solidFill>
              <a:srgbClr val="7CC9C0"/>
            </a:solidFill>
            <a:prstDash val="solid"/>
          </a:ln>
        </p:spPr>
      </p:sp>
      <p:sp>
        <p:nvSpPr>
          <p:cNvPr id="39" name="Shape 33"/>
          <p:cNvSpPr/>
          <p:nvPr/>
        </p:nvSpPr>
        <p:spPr>
          <a:xfrm>
            <a:off x="1079547" y="17841965"/>
            <a:ext cx="548640" cy="548640"/>
          </a:xfrm>
          <a:prstGeom prst="ellipse">
            <a:avLst/>
          </a:prstGeom>
          <a:solidFill>
            <a:srgbClr val="11A39A"/>
          </a:solidFill>
          <a:ln w="12700">
            <a:solidFill>
              <a:srgbClr val="11A39A"/>
            </a:solidFill>
            <a:prstDash val="solid"/>
          </a:ln>
        </p:spPr>
      </p:sp>
      <p:sp>
        <p:nvSpPr>
          <p:cNvPr id="41" name="Text 35"/>
          <p:cNvSpPr/>
          <p:nvPr/>
        </p:nvSpPr>
        <p:spPr>
          <a:xfrm>
            <a:off x="1705519" y="17835597"/>
            <a:ext cx="9326010" cy="1075784"/>
          </a:xfrm>
          <a:prstGeom prst="rect">
            <a:avLst/>
          </a:prstGeom>
          <a:noFill/>
          <a:ln/>
        </p:spPr>
        <p:txBody>
          <a:bodyPr wrap="square" lIns="18288" tIns="0" rIns="18288" bIns="0" rtlCol="0" anchor="t">
            <a:noAutofit/>
          </a:bodyPr>
          <a:lstStyle/>
          <a:p>
            <a:pPr marL="0" indent="0" algn="just">
              <a:lnSpc>
                <a:spcPct val="102000"/>
              </a:lnSpc>
              <a:buNone/>
            </a:pPr>
            <a:r>
              <a:rPr lang="en-US" sz="3200">
                <a:solidFill>
                  <a:srgbClr val="3C3C3C"/>
                </a:solidFill>
                <a:latin typeface="Arial"/>
                <a:ea typeface="Aptos" pitchFamily="34" charset="-122"/>
                <a:cs typeface="Arial"/>
              </a:rPr>
              <a:t>We selected the FDM scenario that best matches the </a:t>
            </a:r>
            <a:r>
              <a:rPr lang="en-US" sz="3200" dirty="0">
                <a:solidFill>
                  <a:srgbClr val="3C3C3C"/>
                </a:solidFill>
                <a:latin typeface="Arial"/>
                <a:ea typeface="Aptos" pitchFamily="34" charset="-122"/>
                <a:cs typeface="Arial"/>
              </a:rPr>
              <a:t>machine-learned observational trend.</a:t>
            </a:r>
            <a:endParaRPr lang="en-US" sz="3600" dirty="0">
              <a:latin typeface="Arial"/>
              <a:cs typeface="Arial"/>
            </a:endParaRPr>
          </a:p>
        </p:txBody>
      </p:sp>
      <p:sp>
        <p:nvSpPr>
          <p:cNvPr id="42" name="Text 36"/>
          <p:cNvSpPr/>
          <p:nvPr/>
        </p:nvSpPr>
        <p:spPr>
          <a:xfrm>
            <a:off x="11887200" y="11750040"/>
            <a:ext cx="17282160" cy="566928"/>
          </a:xfrm>
          <a:prstGeom prst="rect">
            <a:avLst/>
          </a:prstGeom>
          <a:noFill/>
          <a:ln/>
        </p:spPr>
        <p:txBody>
          <a:bodyPr wrap="square" lIns="18288" tIns="0" rIns="18288" bIns="0" rtlCol="0" anchor="t">
            <a:noAutofit/>
          </a:bodyPr>
          <a:lstStyle/>
          <a:p>
            <a:pPr marL="0" indent="0" algn="l">
              <a:buNone/>
            </a:pPr>
            <a:r>
              <a:rPr lang="en-US" sz="4600" b="1" dirty="0">
                <a:solidFill>
                  <a:srgbClr val="139A9A"/>
                </a:solidFill>
                <a:latin typeface="Arial"/>
                <a:ea typeface="Aptos" pitchFamily="34" charset="-122"/>
                <a:cs typeface="Arial"/>
              </a:rPr>
              <a:t>Hybrid architecture used in the paper</a:t>
            </a:r>
            <a:endParaRPr lang="en-US" sz="4400" dirty="0">
              <a:latin typeface="Arial"/>
              <a:cs typeface="Arial"/>
            </a:endParaRPr>
          </a:p>
        </p:txBody>
      </p:sp>
      <p:sp>
        <p:nvSpPr>
          <p:cNvPr id="43" name="Shape 37"/>
          <p:cNvSpPr/>
          <p:nvPr/>
        </p:nvSpPr>
        <p:spPr>
          <a:xfrm>
            <a:off x="11887200" y="12390120"/>
            <a:ext cx="17282160" cy="5120640"/>
          </a:xfrm>
          <a:prstGeom prst="roundRect">
            <a:avLst>
              <a:gd name="adj" fmla="val 1616"/>
            </a:avLst>
          </a:prstGeom>
          <a:solidFill>
            <a:srgbClr val="FCFCFD"/>
          </a:solidFill>
          <a:ln w="12700">
            <a:solidFill>
              <a:srgbClr val="D0D5DD"/>
            </a:solidFill>
            <a:prstDash val="solid"/>
          </a:ln>
        </p:spPr>
      </p:sp>
      <p:sp>
        <p:nvSpPr>
          <p:cNvPr id="45" name="Text 38"/>
          <p:cNvSpPr/>
          <p:nvPr/>
        </p:nvSpPr>
        <p:spPr>
          <a:xfrm>
            <a:off x="11878282" y="17641907"/>
            <a:ext cx="17358181" cy="889383"/>
          </a:xfrm>
          <a:prstGeom prst="rect">
            <a:avLst/>
          </a:prstGeom>
          <a:noFill/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 lIns="18288" tIns="0" rIns="18288" bIns="0" rtlCol="0" anchor="t">
            <a:noAutofit/>
          </a:bodyPr>
          <a:lstStyle/>
          <a:p>
            <a:pPr marL="0" indent="0" algn="ctr">
              <a:lnSpc>
                <a:spcPct val="102000"/>
              </a:lnSpc>
              <a:buNone/>
            </a:pPr>
            <a:r>
              <a:rPr lang="en-US" sz="2800" i="1" dirty="0">
                <a:solidFill>
                  <a:srgbClr val="000000"/>
                </a:solidFill>
                <a:latin typeface="Arial"/>
                <a:ea typeface="Aptos" pitchFamily="34" charset="-122"/>
                <a:cs typeface="Arial"/>
              </a:rPr>
              <a:t>Key design choice: observational uncertainty is carried through the model-selection pipeline instead of being collapsed to a single best-fit value.</a:t>
            </a:r>
            <a:endParaRPr lang="en-US" sz="2800" i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6" name="Shape 39"/>
          <p:cNvSpPr/>
          <p:nvPr/>
        </p:nvSpPr>
        <p:spPr>
          <a:xfrm>
            <a:off x="411480" y="19531668"/>
            <a:ext cx="29440575" cy="12027787"/>
          </a:xfrm>
          <a:prstGeom prst="roundRect">
            <a:avLst>
              <a:gd name="adj" fmla="val 1600"/>
            </a:avLst>
          </a:prstGeom>
          <a:solidFill>
            <a:srgbClr val="FFFFFF"/>
          </a:solidFill>
          <a:ln w="12700">
            <a:solidFill>
              <a:srgbClr val="C9D4E2"/>
            </a:solidFill>
            <a:prstDash val="solid"/>
          </a:ln>
          <a:effectLst>
            <a:outerShdw blurRad="12700" dist="50800" dir="2700000" algn="bl" rotWithShape="0">
              <a:srgbClr val="D0D5DD">
                <a:alpha val="18000"/>
              </a:srgbClr>
            </a:outerShdw>
          </a:effectLst>
        </p:spPr>
      </p:sp>
      <p:sp>
        <p:nvSpPr>
          <p:cNvPr id="47" name="Shape 40"/>
          <p:cNvSpPr/>
          <p:nvPr/>
        </p:nvSpPr>
        <p:spPr>
          <a:xfrm>
            <a:off x="685800" y="19184112"/>
            <a:ext cx="4297680" cy="658368"/>
          </a:xfrm>
          <a:prstGeom prst="roundRect">
            <a:avLst>
              <a:gd name="adj" fmla="val 25714"/>
            </a:avLst>
          </a:prstGeom>
          <a:solidFill>
            <a:srgbClr val="7A5AF8"/>
          </a:solidFill>
          <a:ln w="12700">
            <a:solidFill>
              <a:srgbClr val="7A5AF8"/>
            </a:solidFill>
            <a:prstDash val="solid"/>
          </a:ln>
          <a:effectLst>
            <a:outerShdw blurRad="15240" dist="19050" dir="2700000" algn="bl" rotWithShape="0">
              <a:srgbClr val="000000">
                <a:alpha val="18000"/>
              </a:srgbClr>
            </a:outerShdw>
          </a:effectLst>
        </p:spPr>
      </p:sp>
      <p:sp>
        <p:nvSpPr>
          <p:cNvPr id="48" name="Text 41"/>
          <p:cNvSpPr/>
          <p:nvPr/>
        </p:nvSpPr>
        <p:spPr>
          <a:xfrm>
            <a:off x="868680" y="19313567"/>
            <a:ext cx="33832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marL="0" indent="0" algn="l">
              <a:buNone/>
            </a:pPr>
            <a:r>
              <a:rPr lang="en-US" sz="5400" b="1" dirty="0">
                <a:solidFill>
                  <a:srgbClr val="FFFFFF"/>
                </a:solidFill>
                <a:latin typeface="Arial"/>
                <a:ea typeface="Aptos" pitchFamily="34" charset="-122"/>
                <a:cs typeface="Arial"/>
              </a:rPr>
              <a:t>Results</a:t>
            </a:r>
            <a:endParaRPr lang="en-US" sz="5400" dirty="0">
              <a:latin typeface="Arial"/>
              <a:cs typeface="Arial"/>
            </a:endParaRPr>
          </a:p>
        </p:txBody>
      </p:sp>
      <p:sp>
        <p:nvSpPr>
          <p:cNvPr id="49" name="Shape 42"/>
          <p:cNvSpPr/>
          <p:nvPr/>
        </p:nvSpPr>
        <p:spPr>
          <a:xfrm>
            <a:off x="861423" y="19958936"/>
            <a:ext cx="12383906" cy="10918196"/>
          </a:xfrm>
          <a:prstGeom prst="roundRect">
            <a:avLst>
              <a:gd name="adj" fmla="val 1418"/>
            </a:avLst>
          </a:prstGeom>
          <a:solidFill>
            <a:srgbClr val="FAFAFF"/>
          </a:solidFill>
          <a:ln w="12700">
            <a:solidFill>
              <a:srgbClr val="D5D9F5"/>
            </a:solidFill>
            <a:prstDash val="solid"/>
          </a:ln>
        </p:spPr>
      </p:sp>
      <p:sp>
        <p:nvSpPr>
          <p:cNvPr id="50" name="Shape 43"/>
          <p:cNvSpPr/>
          <p:nvPr/>
        </p:nvSpPr>
        <p:spPr>
          <a:xfrm>
            <a:off x="14007694" y="19959798"/>
            <a:ext cx="15232363" cy="10925381"/>
          </a:xfrm>
          <a:prstGeom prst="roundRect">
            <a:avLst>
              <a:gd name="adj" fmla="val 1418"/>
            </a:avLst>
          </a:prstGeom>
          <a:solidFill>
            <a:srgbClr val="FAFAFF"/>
          </a:solidFill>
          <a:ln w="12700">
            <a:solidFill>
              <a:srgbClr val="D5D9F5"/>
            </a:solidFill>
            <a:prstDash val="solid"/>
          </a:ln>
        </p:spPr>
      </p:sp>
      <p:sp>
        <p:nvSpPr>
          <p:cNvPr id="51" name="Text 44"/>
          <p:cNvSpPr/>
          <p:nvPr/>
        </p:nvSpPr>
        <p:spPr>
          <a:xfrm>
            <a:off x="1037883" y="20042395"/>
            <a:ext cx="11799161" cy="756535"/>
          </a:xfrm>
          <a:prstGeom prst="rect">
            <a:avLst/>
          </a:prstGeom>
          <a:noFill/>
          <a:ln/>
        </p:spPr>
        <p:txBody>
          <a:bodyPr wrap="square" lIns="18288" tIns="0" rIns="18288" bIns="0" rtlCol="0" anchor="t">
            <a:noAutofit/>
          </a:bodyPr>
          <a:lstStyle/>
          <a:p>
            <a:r>
              <a:rPr lang="en-US" sz="3500" b="1">
                <a:solidFill>
                  <a:srgbClr val="665AFF"/>
                </a:solidFill>
                <a:latin typeface="Arial"/>
                <a:ea typeface="Aptos" pitchFamily="34" charset="-122"/>
                <a:cs typeface="Arial"/>
              </a:rPr>
              <a:t>Fig. 1: The network tracks the JWST-informed </a:t>
            </a:r>
            <a:r>
              <a:rPr lang="en-US" sz="3500" b="1" dirty="0">
                <a:solidFill>
                  <a:srgbClr val="665AFF"/>
                </a:solidFill>
                <a:latin typeface="Arial"/>
                <a:ea typeface="Aptos" pitchFamily="34" charset="-122"/>
                <a:cs typeface="Arial"/>
              </a:rPr>
              <a:t>posterior envelope.</a:t>
            </a:r>
            <a:endParaRPr lang="en-US" sz="3500" dirty="0">
              <a:latin typeface="Arial"/>
              <a:cs typeface="Arial"/>
            </a:endParaRPr>
          </a:p>
        </p:txBody>
      </p:sp>
      <p:pic>
        <p:nvPicPr>
          <p:cNvPr id="52" name="Image 5" descr="/mnt/data/extracted_imgs2/img9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32971" y="21040004"/>
            <a:ext cx="8510276" cy="6479305"/>
          </a:xfrm>
          <a:prstGeom prst="rect">
            <a:avLst/>
          </a:prstGeom>
        </p:spPr>
      </p:pic>
      <p:sp>
        <p:nvSpPr>
          <p:cNvPr id="53" name="Text 45"/>
          <p:cNvSpPr/>
          <p:nvPr/>
        </p:nvSpPr>
        <p:spPr>
          <a:xfrm>
            <a:off x="14211965" y="20113032"/>
            <a:ext cx="14865339" cy="801395"/>
          </a:xfrm>
          <a:prstGeom prst="rect">
            <a:avLst/>
          </a:prstGeom>
          <a:noFill/>
          <a:ln/>
        </p:spPr>
        <p:txBody>
          <a:bodyPr wrap="square" lIns="18288" tIns="0" rIns="18288" bIns="0" rtlCol="0" anchor="t">
            <a:noAutofit/>
          </a:bodyPr>
          <a:lstStyle/>
          <a:p>
            <a:r>
              <a:rPr lang="en-US" sz="3500" b="1" dirty="0">
                <a:solidFill>
                  <a:srgbClr val="665AFF"/>
                </a:solidFill>
                <a:latin typeface="Arial"/>
                <a:ea typeface="Aptos" pitchFamily="34" charset="-122"/>
                <a:cs typeface="Arial"/>
              </a:rPr>
              <a:t>Fig. 2: </a:t>
            </a:r>
            <a:r>
              <a:rPr lang="en-US" sz="3500" b="1" dirty="0">
                <a:solidFill>
                  <a:srgbClr val="665AFF"/>
                </a:solidFill>
                <a:latin typeface="Arial"/>
                <a:ea typeface="+mn-lt"/>
                <a:cs typeface="Arial"/>
              </a:rPr>
              <a:t>Best-match model is near</a:t>
            </a:r>
            <a:r>
              <a:rPr lang="en-US" sz="3500" b="1" dirty="0">
                <a:solidFill>
                  <a:srgbClr val="665AFF"/>
                </a:solidFill>
                <a:latin typeface="Arial"/>
                <a:ea typeface="Aptos" pitchFamily="34" charset="-122"/>
                <a:cs typeface="Arial"/>
              </a:rPr>
              <a:t> </a:t>
            </a:r>
            <a:r>
              <a:rPr lang="en-US" sz="3500" b="1" dirty="0" err="1">
                <a:solidFill>
                  <a:srgbClr val="665AFF"/>
                </a:solidFill>
                <a:latin typeface="Arial"/>
                <a:ea typeface="Aptos" pitchFamily="34" charset="-122"/>
                <a:cs typeface="Arial"/>
              </a:rPr>
              <a:t>m</a:t>
            </a:r>
            <a:r>
              <a:rPr lang="en-US" sz="3500" b="1" baseline="-25000" dirty="0" err="1">
                <a:solidFill>
                  <a:srgbClr val="665AFF"/>
                </a:solidFill>
                <a:latin typeface="Arial"/>
                <a:ea typeface="Aptos" pitchFamily="34" charset="-122"/>
                <a:cs typeface="Arial"/>
              </a:rPr>
              <a:t>FDM</a:t>
            </a:r>
            <a:r>
              <a:rPr lang="en-US" sz="3500" b="1" baseline="-25000" dirty="0">
                <a:solidFill>
                  <a:srgbClr val="665AFF"/>
                </a:solidFill>
                <a:latin typeface="Arial"/>
                <a:ea typeface="Aptos" pitchFamily="34" charset="-122"/>
                <a:cs typeface="Arial"/>
              </a:rPr>
              <a:t> </a:t>
            </a:r>
            <a:r>
              <a:rPr lang="en-US" sz="3500" b="1" dirty="0">
                <a:solidFill>
                  <a:srgbClr val="665AFF"/>
                </a:solidFill>
                <a:latin typeface="Arial"/>
                <a:ea typeface="Aptos" pitchFamily="34" charset="-122"/>
                <a:cs typeface="Arial"/>
              </a:rPr>
              <a:t>~ 10</a:t>
            </a:r>
            <a:r>
              <a:rPr lang="en-US" sz="3500" b="1" baseline="30000" dirty="0">
                <a:solidFill>
                  <a:srgbClr val="665AFF"/>
                </a:solidFill>
                <a:latin typeface="Arial"/>
                <a:ea typeface="Aptos" pitchFamily="34" charset="-122"/>
                <a:cs typeface="Arial"/>
              </a:rPr>
              <a:t>-22</a:t>
            </a:r>
            <a:r>
              <a:rPr lang="en-US" sz="3500" b="1" dirty="0">
                <a:solidFill>
                  <a:srgbClr val="665AFF"/>
                </a:solidFill>
                <a:latin typeface="Arial"/>
                <a:ea typeface="Aptos" pitchFamily="34" charset="-122"/>
                <a:cs typeface="Arial"/>
              </a:rPr>
              <a:t> eV and </a:t>
            </a:r>
            <a:r>
              <a:rPr lang="en-US" sz="3500" b="1" dirty="0" err="1">
                <a:solidFill>
                  <a:srgbClr val="665AFF"/>
                </a:solidFill>
                <a:latin typeface="Arial"/>
                <a:ea typeface="Aptos" pitchFamily="34" charset="-122"/>
                <a:cs typeface="Arial"/>
              </a:rPr>
              <a:t>f</a:t>
            </a:r>
            <a:r>
              <a:rPr lang="en-US" sz="3500" b="1" baseline="-25000" dirty="0" err="1">
                <a:solidFill>
                  <a:srgbClr val="665AFF"/>
                </a:solidFill>
                <a:latin typeface="Arial"/>
                <a:ea typeface="Aptos" pitchFamily="34" charset="-122"/>
                <a:cs typeface="Arial"/>
              </a:rPr>
              <a:t>FDM</a:t>
            </a:r>
            <a:r>
              <a:rPr lang="en-US" sz="3500" b="1" dirty="0">
                <a:solidFill>
                  <a:srgbClr val="665AFF"/>
                </a:solidFill>
                <a:latin typeface="Arial"/>
                <a:ea typeface="Aptos" pitchFamily="34" charset="-122"/>
                <a:cs typeface="Arial"/>
              </a:rPr>
              <a:t> ~ 0.04.</a:t>
            </a:r>
            <a:endParaRPr lang="en-US" sz="3500" dirty="0">
              <a:latin typeface="Arial"/>
              <a:cs typeface="Arial"/>
            </a:endParaRPr>
          </a:p>
        </p:txBody>
      </p:sp>
      <p:pic>
        <p:nvPicPr>
          <p:cNvPr id="54" name="Image 6" descr="/mnt/data/extracted_imgs2/img8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830892" y="20646678"/>
            <a:ext cx="11648876" cy="6719115"/>
          </a:xfrm>
          <a:prstGeom prst="rect">
            <a:avLst/>
          </a:prstGeom>
        </p:spPr>
      </p:pic>
      <p:sp>
        <p:nvSpPr>
          <p:cNvPr id="57" name="Shape 48"/>
          <p:cNvSpPr/>
          <p:nvPr/>
        </p:nvSpPr>
        <p:spPr>
          <a:xfrm>
            <a:off x="411480" y="31623740"/>
            <a:ext cx="29443680" cy="5280221"/>
          </a:xfrm>
          <a:prstGeom prst="roundRect">
            <a:avLst>
              <a:gd name="adj" fmla="val 2014"/>
            </a:avLst>
          </a:prstGeom>
          <a:solidFill>
            <a:srgbClr val="FFFFFF"/>
          </a:solidFill>
          <a:ln w="12700">
            <a:solidFill>
              <a:srgbClr val="C9D4E2"/>
            </a:solidFill>
            <a:prstDash val="solid"/>
          </a:ln>
          <a:effectLst>
            <a:outerShdw blurRad="12700" dist="50800" dir="2700000" algn="bl" rotWithShape="0">
              <a:srgbClr val="D0D5DD">
                <a:alpha val="18000"/>
              </a:srgbClr>
            </a:outerShdw>
          </a:effectLst>
        </p:spPr>
      </p:sp>
      <p:sp>
        <p:nvSpPr>
          <p:cNvPr id="58" name="Shape 49"/>
          <p:cNvSpPr/>
          <p:nvPr/>
        </p:nvSpPr>
        <p:spPr>
          <a:xfrm>
            <a:off x="685800" y="31180401"/>
            <a:ext cx="12070080" cy="658368"/>
          </a:xfrm>
          <a:prstGeom prst="roundRect">
            <a:avLst>
              <a:gd name="adj" fmla="val 25714"/>
            </a:avLst>
          </a:prstGeom>
          <a:solidFill>
            <a:srgbClr val="F59E0B"/>
          </a:solidFill>
          <a:ln w="12700">
            <a:solidFill>
              <a:srgbClr val="F59E0B"/>
            </a:solidFill>
            <a:prstDash val="solid"/>
          </a:ln>
          <a:effectLst>
            <a:outerShdw blurRad="15240" dist="19050" dir="2700000" algn="bl" rotWithShape="0">
              <a:srgbClr val="000000">
                <a:alpha val="18000"/>
              </a:srgbClr>
            </a:outerShdw>
          </a:effectLst>
        </p:spPr>
      </p:sp>
      <p:sp>
        <p:nvSpPr>
          <p:cNvPr id="59" name="Text 50"/>
          <p:cNvSpPr/>
          <p:nvPr/>
        </p:nvSpPr>
        <p:spPr>
          <a:xfrm>
            <a:off x="807856" y="30662484"/>
            <a:ext cx="14823523" cy="160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l">
              <a:buNone/>
            </a:pPr>
            <a:r>
              <a:rPr lang="en-US" sz="4800" b="1" dirty="0">
                <a:solidFill>
                  <a:srgbClr val="FFFFFF"/>
                </a:solidFill>
                <a:latin typeface="Arial"/>
                <a:ea typeface="Aptos" pitchFamily="34" charset="-122"/>
                <a:cs typeface="Arial"/>
              </a:rPr>
              <a:t>Physical implications &amp; Consistency</a:t>
            </a:r>
            <a:endParaRPr lang="en-US" sz="6000" dirty="0">
              <a:latin typeface="Arial"/>
              <a:cs typeface="Arial"/>
            </a:endParaRPr>
          </a:p>
        </p:txBody>
      </p:sp>
      <p:sp>
        <p:nvSpPr>
          <p:cNvPr id="60" name="Shape 51"/>
          <p:cNvSpPr/>
          <p:nvPr/>
        </p:nvSpPr>
        <p:spPr>
          <a:xfrm>
            <a:off x="822960" y="31895551"/>
            <a:ext cx="13852313" cy="4728140"/>
          </a:xfrm>
          <a:prstGeom prst="roundRect">
            <a:avLst>
              <a:gd name="adj" fmla="val 2128"/>
            </a:avLst>
          </a:prstGeom>
          <a:solidFill>
            <a:srgbClr val="FFFCF5"/>
          </a:solidFill>
          <a:ln w="12700">
            <a:solidFill>
              <a:srgbClr val="F3D29C"/>
            </a:solidFill>
            <a:prstDash val="solid"/>
          </a:ln>
        </p:spPr>
      </p:sp>
      <p:sp>
        <p:nvSpPr>
          <p:cNvPr id="61" name="Shape 52"/>
          <p:cNvSpPr/>
          <p:nvPr/>
        </p:nvSpPr>
        <p:spPr>
          <a:xfrm>
            <a:off x="14905615" y="31850684"/>
            <a:ext cx="14267179" cy="4772998"/>
          </a:xfrm>
          <a:prstGeom prst="roundRect">
            <a:avLst>
              <a:gd name="adj" fmla="val 2128"/>
            </a:avLst>
          </a:prstGeom>
          <a:solidFill>
            <a:srgbClr val="FFFCF5"/>
          </a:solidFill>
          <a:ln w="12700">
            <a:solidFill>
              <a:srgbClr val="F3D29C"/>
            </a:solidFill>
            <a:prstDash val="solid"/>
          </a:ln>
        </p:spPr>
      </p:sp>
      <p:sp>
        <p:nvSpPr>
          <p:cNvPr id="62" name="Text 53"/>
          <p:cNvSpPr/>
          <p:nvPr/>
        </p:nvSpPr>
        <p:spPr>
          <a:xfrm>
            <a:off x="7107518" y="32056027"/>
            <a:ext cx="6827480" cy="889384"/>
          </a:xfrm>
          <a:prstGeom prst="rect">
            <a:avLst/>
          </a:prstGeom>
          <a:noFill/>
          <a:ln/>
        </p:spPr>
        <p:txBody>
          <a:bodyPr wrap="square" lIns="18288" tIns="0" rIns="18288" bIns="0" rtlCol="0" anchor="t">
            <a:noAutofit/>
          </a:bodyPr>
          <a:lstStyle/>
          <a:p>
            <a:pPr algn="just"/>
            <a:r>
              <a:rPr lang="en-US" sz="3500" b="1">
                <a:solidFill>
                  <a:srgbClr val="F59600"/>
                </a:solidFill>
                <a:latin typeface="Arial"/>
                <a:ea typeface="Aptos" pitchFamily="34" charset="-122"/>
                <a:cs typeface="Arial"/>
              </a:rPr>
              <a:t>Fig. 3: Reionization becomes later and </a:t>
            </a:r>
            <a:r>
              <a:rPr lang="en-US" sz="3500" b="1" dirty="0">
                <a:solidFill>
                  <a:srgbClr val="F59600"/>
                </a:solidFill>
                <a:latin typeface="Arial"/>
                <a:ea typeface="Aptos" pitchFamily="34" charset="-122"/>
                <a:cs typeface="Arial"/>
              </a:rPr>
              <a:t>more gradual than in ΛCDM.</a:t>
            </a:r>
            <a:endParaRPr lang="en-US" sz="3500" dirty="0">
              <a:latin typeface="Arial"/>
              <a:cs typeface="Arial"/>
            </a:endParaRPr>
          </a:p>
        </p:txBody>
      </p:sp>
      <p:sp>
        <p:nvSpPr>
          <p:cNvPr id="65" name="Text 55"/>
          <p:cNvSpPr/>
          <p:nvPr/>
        </p:nvSpPr>
        <p:spPr>
          <a:xfrm>
            <a:off x="22133145" y="32033607"/>
            <a:ext cx="7651282" cy="2167830"/>
          </a:xfrm>
          <a:prstGeom prst="rect">
            <a:avLst/>
          </a:prstGeom>
          <a:noFill/>
          <a:ln/>
        </p:spPr>
        <p:txBody>
          <a:bodyPr wrap="square" lIns="18288" tIns="0" rIns="18288" bIns="0" rtlCol="0" anchor="t">
            <a:noAutofit/>
          </a:bodyPr>
          <a:lstStyle/>
          <a:p>
            <a:r>
              <a:rPr lang="en-US" sz="3500" b="1" dirty="0">
                <a:solidFill>
                  <a:srgbClr val="F59600"/>
                </a:solidFill>
                <a:latin typeface="Arial"/>
                <a:ea typeface="Aptos" pitchFamily="34" charset="-122"/>
                <a:cs typeface="Arial"/>
              </a:rPr>
              <a:t>Fig.4:The preferred parameter choice remains outside major excluded regions in literature </a:t>
            </a:r>
            <a:r>
              <a:rPr lang="en-US" sz="3500" b="1" dirty="0">
                <a:solidFill>
                  <a:schemeClr val="accent5">
                    <a:lumMod val="76000"/>
                  </a:schemeClr>
                </a:solidFill>
                <a:latin typeface="Arial"/>
                <a:ea typeface="Aptos" pitchFamily="34" charset="-122"/>
                <a:cs typeface="Arial"/>
              </a:rPr>
              <a:t>[3]</a:t>
            </a:r>
            <a:r>
              <a:rPr lang="en-US" sz="3500" b="1" dirty="0">
                <a:solidFill>
                  <a:srgbClr val="F59600"/>
                </a:solidFill>
                <a:latin typeface="Arial"/>
                <a:ea typeface="Aptos" pitchFamily="34" charset="-122"/>
                <a:cs typeface="Arial"/>
              </a:rPr>
              <a:t>.</a:t>
            </a:r>
            <a:endParaRPr lang="en-US" sz="3500" dirty="0">
              <a:latin typeface="Arial"/>
              <a:cs typeface="Arial"/>
            </a:endParaRPr>
          </a:p>
        </p:txBody>
      </p:sp>
      <p:sp>
        <p:nvSpPr>
          <p:cNvPr id="69" name="Shape 58"/>
          <p:cNvSpPr/>
          <p:nvPr/>
        </p:nvSpPr>
        <p:spPr>
          <a:xfrm>
            <a:off x="408274" y="36956638"/>
            <a:ext cx="29466118" cy="4904116"/>
          </a:xfrm>
          <a:prstGeom prst="roundRect">
            <a:avLst>
              <a:gd name="adj" fmla="val 2171"/>
            </a:avLst>
          </a:prstGeom>
          <a:solidFill>
            <a:srgbClr val="FFFFFF"/>
          </a:solidFill>
          <a:ln w="12700">
            <a:solidFill>
              <a:srgbClr val="C9D4E2"/>
            </a:solidFill>
            <a:prstDash val="solid"/>
          </a:ln>
          <a:effectLst>
            <a:outerShdw blurRad="12700" dist="50800" dir="2700000" algn="bl" rotWithShape="0">
              <a:srgbClr val="D0D5DD">
                <a:alpha val="18000"/>
              </a:srgbClr>
            </a:outerShdw>
          </a:effectLst>
        </p:spPr>
      </p:sp>
      <p:sp>
        <p:nvSpPr>
          <p:cNvPr id="70" name="Shape 59"/>
          <p:cNvSpPr/>
          <p:nvPr/>
        </p:nvSpPr>
        <p:spPr>
          <a:xfrm>
            <a:off x="685800" y="36622162"/>
            <a:ext cx="10881360" cy="658368"/>
          </a:xfrm>
          <a:prstGeom prst="roundRect">
            <a:avLst>
              <a:gd name="adj" fmla="val 25714"/>
            </a:avLst>
          </a:prstGeom>
          <a:solidFill>
            <a:srgbClr val="17B26A"/>
          </a:solidFill>
          <a:ln w="12700">
            <a:solidFill>
              <a:srgbClr val="17B26A"/>
            </a:solidFill>
            <a:prstDash val="solid"/>
          </a:ln>
          <a:effectLst>
            <a:outerShdw blurRad="15240" dist="19050" dir="2700000" algn="bl" rotWithShape="0">
              <a:srgbClr val="000000">
                <a:alpha val="18000"/>
              </a:srgbClr>
            </a:outerShdw>
          </a:effectLst>
        </p:spPr>
      </p:sp>
      <p:sp>
        <p:nvSpPr>
          <p:cNvPr id="71" name="Text 60"/>
          <p:cNvSpPr/>
          <p:nvPr/>
        </p:nvSpPr>
        <p:spPr>
          <a:xfrm>
            <a:off x="868680" y="36645808"/>
            <a:ext cx="10850279" cy="70104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marL="0" indent="0" algn="l">
              <a:buNone/>
            </a:pPr>
            <a:r>
              <a:rPr lang="en-US" sz="5400" b="1" dirty="0">
                <a:solidFill>
                  <a:srgbClr val="FFFFFF"/>
                </a:solidFill>
                <a:latin typeface="Arial"/>
                <a:ea typeface="Aptos" pitchFamily="34" charset="-122"/>
                <a:cs typeface="Arial"/>
              </a:rPr>
              <a:t>Future work and takeaway</a:t>
            </a:r>
            <a:endParaRPr lang="en-US" sz="6600" dirty="0">
              <a:latin typeface="Arial"/>
              <a:cs typeface="Arial"/>
            </a:endParaRPr>
          </a:p>
        </p:txBody>
      </p:sp>
      <p:sp>
        <p:nvSpPr>
          <p:cNvPr id="72" name="Shape 61"/>
          <p:cNvSpPr/>
          <p:nvPr/>
        </p:nvSpPr>
        <p:spPr>
          <a:xfrm>
            <a:off x="701306" y="37367950"/>
            <a:ext cx="15088700" cy="4029111"/>
          </a:xfrm>
          <a:prstGeom prst="roundRect">
            <a:avLst>
              <a:gd name="adj" fmla="val 2041"/>
            </a:avLst>
          </a:prstGeom>
          <a:solidFill>
            <a:srgbClr val="F0FDF4"/>
          </a:solidFill>
          <a:ln w="12700">
            <a:solidFill>
              <a:srgbClr val="8ED7B0"/>
            </a:solidFill>
            <a:prstDash val="solid"/>
          </a:ln>
        </p:spPr>
      </p:sp>
      <p:sp>
        <p:nvSpPr>
          <p:cNvPr id="73" name="Shape 62"/>
          <p:cNvSpPr/>
          <p:nvPr/>
        </p:nvSpPr>
        <p:spPr>
          <a:xfrm>
            <a:off x="15979401" y="37413331"/>
            <a:ext cx="13190214" cy="4095221"/>
          </a:xfrm>
          <a:prstGeom prst="roundRect">
            <a:avLst>
              <a:gd name="adj" fmla="val 2041"/>
            </a:avLst>
          </a:prstGeom>
          <a:solidFill>
            <a:srgbClr val="F0FDF4"/>
          </a:solidFill>
          <a:ln w="12700">
            <a:solidFill>
              <a:srgbClr val="8ED7B0"/>
            </a:solidFill>
            <a:prstDash val="solid"/>
          </a:ln>
        </p:spPr>
      </p:sp>
      <p:sp>
        <p:nvSpPr>
          <p:cNvPr id="74" name="Text 63"/>
          <p:cNvSpPr/>
          <p:nvPr/>
        </p:nvSpPr>
        <p:spPr>
          <a:xfrm>
            <a:off x="945014" y="37412484"/>
            <a:ext cx="5623560" cy="475488"/>
          </a:xfrm>
          <a:prstGeom prst="rect">
            <a:avLst/>
          </a:prstGeom>
          <a:noFill/>
          <a:ln/>
        </p:spPr>
        <p:txBody>
          <a:bodyPr wrap="square" lIns="18288" tIns="0" rIns="18288" bIns="0" rtlCol="0" anchor="t">
            <a:noAutofit/>
          </a:bodyPr>
          <a:lstStyle/>
          <a:p>
            <a:pPr marL="0" indent="0">
              <a:buNone/>
            </a:pPr>
            <a:r>
              <a:rPr lang="en-US" sz="4300" b="1" dirty="0">
                <a:solidFill>
                  <a:srgbClr val="24A170"/>
                </a:solidFill>
                <a:latin typeface="Arial"/>
                <a:ea typeface="Aptos" pitchFamily="34" charset="-122"/>
                <a:cs typeface="Arial"/>
              </a:rPr>
              <a:t>Future possible work</a:t>
            </a:r>
            <a:endParaRPr lang="en-US" sz="4200" dirty="0">
              <a:latin typeface="Arial"/>
              <a:cs typeface="Arial"/>
            </a:endParaRPr>
          </a:p>
        </p:txBody>
      </p:sp>
      <p:sp>
        <p:nvSpPr>
          <p:cNvPr id="75" name="Text 64"/>
          <p:cNvSpPr/>
          <p:nvPr/>
        </p:nvSpPr>
        <p:spPr>
          <a:xfrm>
            <a:off x="945087" y="38000289"/>
            <a:ext cx="14856838" cy="4358647"/>
          </a:xfrm>
          <a:prstGeom prst="rect">
            <a:avLst/>
          </a:prstGeom>
          <a:noFill/>
          <a:ln/>
        </p:spPr>
        <p:txBody>
          <a:bodyPr wrap="square" lIns="18288" tIns="0" rIns="18288" bIns="0" rtlCol="0" anchor="t">
            <a:no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>
                <a:solidFill>
                  <a:srgbClr val="3C3C3C"/>
                </a:solidFill>
                <a:latin typeface="Arial"/>
                <a:ea typeface="+mn-lt"/>
                <a:cs typeface="Arial"/>
              </a:rPr>
              <a:t>Combine JWST with 21 cm power spectrum, CMB optical depth, and UV luminosity functions.</a:t>
            </a:r>
            <a:endParaRPr lang="en-US">
              <a:latin typeface="Arial"/>
              <a:cs typeface="Arial"/>
            </a:endParaRPr>
          </a:p>
          <a:p>
            <a:pPr marL="457200" indent="-457200">
              <a:buFont typeface="Arial"/>
              <a:buChar char="•"/>
            </a:pPr>
            <a:r>
              <a:rPr lang="en-US" sz="3200">
                <a:solidFill>
                  <a:srgbClr val="3C3C3C"/>
                </a:solidFill>
                <a:latin typeface="Arial"/>
                <a:ea typeface="+mn-lt"/>
                <a:cs typeface="Arial"/>
              </a:rPr>
              <a:t>Build a unified uncertainty-aware likelihood to reduce astrophysical dark matter degeneracies.</a:t>
            </a:r>
            <a:endParaRPr lang="en-US">
              <a:latin typeface="Arial"/>
              <a:ea typeface="+mn-lt"/>
              <a:cs typeface="Arial"/>
            </a:endParaRPr>
          </a:p>
          <a:p>
            <a:pPr marL="457200" indent="-457200">
              <a:buFont typeface="Arial"/>
              <a:buChar char="•"/>
            </a:pPr>
            <a:r>
              <a:rPr lang="en-US" sz="3200">
                <a:solidFill>
                  <a:srgbClr val="3C3C3C"/>
                </a:solidFill>
                <a:latin typeface="Arial"/>
                <a:ea typeface="+mn-lt"/>
                <a:cs typeface="Arial"/>
              </a:rPr>
              <a:t>Apply simulation-based inference for stronger parameter constraints.</a:t>
            </a:r>
            <a:endParaRPr lang="en-US">
              <a:latin typeface="Arial"/>
              <a:cs typeface="Arial"/>
            </a:endParaRPr>
          </a:p>
          <a:p>
            <a:pPr marL="457200" indent="-457200">
              <a:buFont typeface="Arial"/>
              <a:buChar char="•"/>
            </a:pPr>
            <a:r>
              <a:rPr lang="en-US" sz="3200">
                <a:solidFill>
                  <a:srgbClr val="3C3C3C"/>
                </a:solidFill>
                <a:latin typeface="Arial"/>
                <a:ea typeface="+mn-lt"/>
                <a:cs typeface="Arial"/>
              </a:rPr>
              <a:t>Forecast performance for next-generation facilities such as SKA and HERA.</a:t>
            </a:r>
            <a:endParaRPr lang="en-US">
              <a:latin typeface="Arial"/>
              <a:cs typeface="Arial"/>
            </a:endParaRPr>
          </a:p>
          <a:p>
            <a:pPr marL="457200" indent="-457200" algn="l">
              <a:lnSpc>
                <a:spcPct val="102000"/>
              </a:lnSpc>
              <a:buFont typeface="Arial"/>
              <a:buChar char="•"/>
            </a:pPr>
            <a:r>
              <a:rPr lang="en-US" sz="3200" dirty="0">
                <a:solidFill>
                  <a:srgbClr val="3C3C3C"/>
                </a:solidFill>
                <a:latin typeface="Arial"/>
                <a:ea typeface="+mn-lt"/>
                <a:cs typeface="Arial"/>
              </a:rPr>
              <a:t>Identify the observables most sensitive to dark matter microphysics.</a:t>
            </a:r>
            <a:endParaRPr lang="en-US" dirty="0">
              <a:latin typeface="Arial"/>
              <a:ea typeface="+mn-lt"/>
              <a:cs typeface="Arial"/>
            </a:endParaRPr>
          </a:p>
        </p:txBody>
      </p:sp>
      <p:sp>
        <p:nvSpPr>
          <p:cNvPr id="76" name="Text 65"/>
          <p:cNvSpPr/>
          <p:nvPr/>
        </p:nvSpPr>
        <p:spPr>
          <a:xfrm>
            <a:off x="16255809" y="37524609"/>
            <a:ext cx="4800600" cy="475488"/>
          </a:xfrm>
          <a:prstGeom prst="rect">
            <a:avLst/>
          </a:prstGeom>
          <a:noFill/>
          <a:ln/>
        </p:spPr>
        <p:txBody>
          <a:bodyPr wrap="square" lIns="18288" tIns="0" rIns="18288" bIns="0" rtlCol="0" anchor="t">
            <a:noAutofit/>
          </a:bodyPr>
          <a:lstStyle/>
          <a:p>
            <a:pPr marL="0" indent="0">
              <a:buNone/>
            </a:pPr>
            <a:r>
              <a:rPr lang="en-US" sz="4300" b="1" dirty="0">
                <a:solidFill>
                  <a:srgbClr val="24A170"/>
                </a:solidFill>
                <a:latin typeface="Arial"/>
                <a:ea typeface="Aptos" pitchFamily="34" charset="-122"/>
                <a:cs typeface="Arial"/>
              </a:rPr>
              <a:t>Final takeaway</a:t>
            </a:r>
            <a:endParaRPr lang="en-US" sz="4200" dirty="0">
              <a:latin typeface="Arial"/>
              <a:cs typeface="Arial"/>
            </a:endParaRPr>
          </a:p>
        </p:txBody>
      </p:sp>
      <p:sp>
        <p:nvSpPr>
          <p:cNvPr id="77" name="Text 66"/>
          <p:cNvSpPr/>
          <p:nvPr/>
        </p:nvSpPr>
        <p:spPr>
          <a:xfrm>
            <a:off x="16640389" y="38266554"/>
            <a:ext cx="12542641" cy="3886207"/>
          </a:xfrm>
          <a:prstGeom prst="rect">
            <a:avLst/>
          </a:prstGeom>
          <a:noFill/>
          <a:ln/>
        </p:spPr>
        <p:txBody>
          <a:bodyPr wrap="square" lIns="18288" tIns="0" rIns="18288" bIns="0" rtlCol="0" anchor="t">
            <a:noAutofit/>
          </a:bodyPr>
          <a:lstStyle/>
          <a:p>
            <a:pPr marL="0" indent="0" algn="l">
              <a:lnSpc>
                <a:spcPct val="102000"/>
              </a:lnSpc>
              <a:buNone/>
            </a:pPr>
            <a:r>
              <a:rPr lang="en-US" sz="3200" dirty="0">
                <a:solidFill>
                  <a:srgbClr val="3C3C3C"/>
                </a:solidFill>
                <a:latin typeface="Arial"/>
                <a:ea typeface="Aptos" pitchFamily="34" charset="-122"/>
                <a:cs typeface="Arial"/>
              </a:rPr>
              <a:t>Using JWST-informed uncertainty distributions, the study finds that an FDM model near </a:t>
            </a:r>
            <a:r>
              <a:rPr lang="en-US" sz="3200" dirty="0" err="1">
                <a:solidFill>
                  <a:srgbClr val="3C3C3C"/>
                </a:solidFill>
                <a:latin typeface="Arial"/>
                <a:ea typeface="Aptos" pitchFamily="34" charset="-122"/>
                <a:cs typeface="Arial"/>
              </a:rPr>
              <a:t>m</a:t>
            </a:r>
            <a:r>
              <a:rPr lang="en-US" sz="3200" baseline="-25000" dirty="0" err="1">
                <a:solidFill>
                  <a:srgbClr val="3C3C3C"/>
                </a:solidFill>
                <a:latin typeface="Arial"/>
                <a:ea typeface="Aptos" pitchFamily="34" charset="-122"/>
                <a:cs typeface="Arial"/>
              </a:rPr>
              <a:t>FDM</a:t>
            </a:r>
            <a:r>
              <a:rPr lang="en-US" sz="3200" dirty="0">
                <a:solidFill>
                  <a:srgbClr val="3C3C3C"/>
                </a:solidFill>
                <a:latin typeface="Arial"/>
                <a:ea typeface="Aptos" pitchFamily="34" charset="-122"/>
                <a:cs typeface="Arial"/>
              </a:rPr>
              <a:t> ~ 10</a:t>
            </a:r>
            <a:r>
              <a:rPr lang="en-US" sz="3200" baseline="30000" dirty="0">
                <a:solidFill>
                  <a:srgbClr val="3C3C3C"/>
                </a:solidFill>
                <a:latin typeface="Arial"/>
                <a:ea typeface="Aptos" pitchFamily="34" charset="-122"/>
                <a:cs typeface="Arial"/>
              </a:rPr>
              <a:t>-22 </a:t>
            </a:r>
            <a:r>
              <a:rPr lang="en-US" sz="3200" dirty="0">
                <a:solidFill>
                  <a:srgbClr val="3C3C3C"/>
                </a:solidFill>
                <a:latin typeface="Arial"/>
                <a:ea typeface="Aptos" pitchFamily="34" charset="-122"/>
                <a:cs typeface="Arial"/>
              </a:rPr>
              <a:t>eV and </a:t>
            </a:r>
            <a:r>
              <a:rPr lang="en-US" sz="3200" dirty="0" err="1">
                <a:solidFill>
                  <a:srgbClr val="3C3C3C"/>
                </a:solidFill>
                <a:latin typeface="Arial"/>
                <a:ea typeface="Aptos" pitchFamily="34" charset="-122"/>
                <a:cs typeface="Arial"/>
              </a:rPr>
              <a:t>f</a:t>
            </a:r>
            <a:r>
              <a:rPr lang="en-US" sz="3200" baseline="-25000" dirty="0" err="1">
                <a:solidFill>
                  <a:srgbClr val="3C3C3C"/>
                </a:solidFill>
                <a:latin typeface="Arial"/>
                <a:ea typeface="Aptos" pitchFamily="34" charset="-122"/>
                <a:cs typeface="Arial"/>
              </a:rPr>
              <a:t>FDM</a:t>
            </a:r>
            <a:r>
              <a:rPr lang="en-US" sz="3200" dirty="0">
                <a:solidFill>
                  <a:srgbClr val="3C3C3C"/>
                </a:solidFill>
                <a:latin typeface="Arial"/>
                <a:ea typeface="Aptos" pitchFamily="34" charset="-122"/>
                <a:cs typeface="Arial"/>
              </a:rPr>
              <a:t> ~ 0.04 best matches current reionization data. The result is both statistically favored and physically consistent with external constraints. This framework is not just a better fit; it turns the reionization era into a robust, testable laboratory for dark matter microphysics.</a:t>
            </a:r>
            <a:endParaRPr lang="en-US" sz="3200" dirty="0">
              <a:latin typeface="Arial"/>
              <a:cs typeface="Arial"/>
            </a:endParaRPr>
          </a:p>
        </p:txBody>
      </p:sp>
      <p:sp>
        <p:nvSpPr>
          <p:cNvPr id="78" name="Shape 67"/>
          <p:cNvSpPr/>
          <p:nvPr/>
        </p:nvSpPr>
        <p:spPr>
          <a:xfrm>
            <a:off x="411480" y="41948331"/>
            <a:ext cx="29353933" cy="789312"/>
          </a:xfrm>
          <a:prstGeom prst="roundRect">
            <a:avLst>
              <a:gd name="adj" fmla="val 7568"/>
            </a:avLst>
          </a:prstGeom>
          <a:solidFill>
            <a:srgbClr val="FFFFFF"/>
          </a:solidFill>
          <a:ln w="12700">
            <a:solidFill>
              <a:srgbClr val="C9D4E2"/>
            </a:solidFill>
            <a:prstDash val="solid"/>
          </a:ln>
          <a:effectLst>
            <a:outerShdw blurRad="12700" dist="50800" dir="2700000" algn="bl" rotWithShape="0">
              <a:srgbClr val="D0D5DD">
                <a:alpha val="18000"/>
              </a:srgbClr>
            </a:outerShdw>
          </a:effectLst>
        </p:spPr>
      </p:sp>
      <p:sp>
        <p:nvSpPr>
          <p:cNvPr id="79" name="Shape 68"/>
          <p:cNvSpPr/>
          <p:nvPr/>
        </p:nvSpPr>
        <p:spPr>
          <a:xfrm>
            <a:off x="685800" y="41508255"/>
            <a:ext cx="5303520" cy="658368"/>
          </a:xfrm>
          <a:prstGeom prst="roundRect">
            <a:avLst>
              <a:gd name="adj" fmla="val 25714"/>
            </a:avLst>
          </a:prstGeom>
          <a:solidFill>
            <a:srgbClr val="667085"/>
          </a:solidFill>
          <a:ln w="12700">
            <a:solidFill>
              <a:srgbClr val="667085"/>
            </a:solidFill>
            <a:prstDash val="solid"/>
          </a:ln>
          <a:effectLst>
            <a:outerShdw blurRad="15240" dist="19050" dir="2700000" algn="bl" rotWithShape="0">
              <a:srgbClr val="000000">
                <a:alpha val="18000"/>
              </a:srgbClr>
            </a:outerShdw>
          </a:effectLst>
        </p:spPr>
      </p:sp>
      <p:sp>
        <p:nvSpPr>
          <p:cNvPr id="80" name="Text 69"/>
          <p:cNvSpPr/>
          <p:nvPr/>
        </p:nvSpPr>
        <p:spPr>
          <a:xfrm>
            <a:off x="929569" y="41134116"/>
            <a:ext cx="8667115" cy="149352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l">
              <a:buNone/>
            </a:pPr>
            <a:r>
              <a:rPr lang="en-US" sz="5400" b="1" dirty="0">
                <a:solidFill>
                  <a:srgbClr val="FFFFFF"/>
                </a:solidFill>
                <a:latin typeface="Arial"/>
                <a:ea typeface="Aptos" pitchFamily="34" charset="-122"/>
                <a:cs typeface="Arial"/>
              </a:rPr>
              <a:t>Key references</a:t>
            </a:r>
            <a:endParaRPr lang="en-US" sz="5400" dirty="0">
              <a:latin typeface="Arial"/>
              <a:cs typeface="Arial"/>
            </a:endParaRPr>
          </a:p>
        </p:txBody>
      </p:sp>
      <p:sp>
        <p:nvSpPr>
          <p:cNvPr id="81" name="Text 70"/>
          <p:cNvSpPr/>
          <p:nvPr/>
        </p:nvSpPr>
        <p:spPr>
          <a:xfrm>
            <a:off x="816888" y="42305611"/>
            <a:ext cx="28783388" cy="394053"/>
          </a:xfrm>
          <a:prstGeom prst="rect">
            <a:avLst/>
          </a:prstGeom>
          <a:noFill/>
          <a:ln/>
        </p:spPr>
        <p:txBody>
          <a:bodyPr wrap="square" lIns="18288" tIns="0" rIns="18288" bIns="0" rtlCol="0" anchor="t">
            <a:noAutofit/>
          </a:bodyPr>
          <a:lstStyle/>
          <a:p>
            <a:pPr>
              <a:lnSpc>
                <a:spcPct val="102000"/>
              </a:lnSpc>
            </a:pPr>
            <a:r>
              <a:rPr lang="en-US" sz="2050" dirty="0">
                <a:solidFill>
                  <a:srgbClr val="505050"/>
                </a:solidFill>
                <a:latin typeface="Arial"/>
                <a:ea typeface="Aptos" pitchFamily="34" charset="-122"/>
                <a:cs typeface="Arial"/>
              </a:rPr>
              <a:t>[1] Hu, </a:t>
            </a:r>
            <a:r>
              <a:rPr lang="en-US" sz="2050" dirty="0" err="1">
                <a:solidFill>
                  <a:srgbClr val="505050"/>
                </a:solidFill>
                <a:latin typeface="Arial"/>
                <a:ea typeface="Aptos" pitchFamily="34" charset="-122"/>
                <a:cs typeface="Arial"/>
              </a:rPr>
              <a:t>Barkana</a:t>
            </a:r>
            <a:r>
              <a:rPr lang="en-US" sz="2050" dirty="0">
                <a:solidFill>
                  <a:srgbClr val="505050"/>
                </a:solidFill>
                <a:latin typeface="Arial"/>
                <a:ea typeface="Aptos" pitchFamily="34" charset="-122"/>
                <a:cs typeface="Arial"/>
              </a:rPr>
              <a:t> &amp; </a:t>
            </a:r>
            <a:r>
              <a:rPr lang="en-US" sz="2050" dirty="0" err="1">
                <a:solidFill>
                  <a:srgbClr val="505050"/>
                </a:solidFill>
                <a:latin typeface="Arial"/>
                <a:ea typeface="Aptos" pitchFamily="34" charset="-122"/>
                <a:cs typeface="Arial"/>
              </a:rPr>
              <a:t>Gruzinov</a:t>
            </a:r>
            <a:r>
              <a:rPr lang="en-US" sz="2050" dirty="0">
                <a:solidFill>
                  <a:srgbClr val="505050"/>
                </a:solidFill>
                <a:latin typeface="Arial"/>
                <a:ea typeface="Aptos" pitchFamily="34" charset="-122"/>
                <a:cs typeface="Arial"/>
              </a:rPr>
              <a:t> 2000, Phys. Rev. Lett., 85, 1158.                                                              [2] Flitter &amp; </a:t>
            </a:r>
            <a:r>
              <a:rPr lang="en-US" sz="2050" dirty="0" err="1">
                <a:solidFill>
                  <a:srgbClr val="505050"/>
                </a:solidFill>
                <a:latin typeface="Arial"/>
                <a:ea typeface="Aptos" pitchFamily="34" charset="-122"/>
                <a:cs typeface="Arial"/>
              </a:rPr>
              <a:t>Kovetz</a:t>
            </a:r>
            <a:r>
              <a:rPr lang="en-US" sz="2050" dirty="0">
                <a:solidFill>
                  <a:srgbClr val="505050"/>
                </a:solidFill>
                <a:latin typeface="Arial"/>
                <a:ea typeface="Aptos" pitchFamily="34" charset="-122"/>
                <a:cs typeface="Arial"/>
              </a:rPr>
              <a:t> 2024, Phys. Rev. D, 109, 043513.                                                   </a:t>
            </a:r>
            <a:r>
              <a:rPr lang="en-US" sz="2100" dirty="0">
                <a:solidFill>
                  <a:srgbClr val="505050"/>
                </a:solidFill>
                <a:latin typeface="Arial"/>
                <a:ea typeface="Aptos" pitchFamily="34" charset="-122"/>
                <a:cs typeface="Arial"/>
              </a:rPr>
              <a:t>[</a:t>
            </a:r>
            <a:r>
              <a:rPr lang="en-US" sz="2100" dirty="0">
                <a:solidFill>
                  <a:srgbClr val="505050"/>
                </a:solidFill>
                <a:latin typeface="Arial"/>
                <a:cs typeface="Arial"/>
              </a:rPr>
              <a:t>3] Lazare, Flitter &amp; </a:t>
            </a:r>
            <a:r>
              <a:rPr lang="en-US" sz="2100" dirty="0" err="1">
                <a:solidFill>
                  <a:srgbClr val="505050"/>
                </a:solidFill>
                <a:latin typeface="Arial"/>
                <a:cs typeface="Arial"/>
              </a:rPr>
              <a:t>Kovetz</a:t>
            </a:r>
            <a:r>
              <a:rPr lang="en-US" sz="2100" dirty="0">
                <a:solidFill>
                  <a:srgbClr val="505050"/>
                </a:solidFill>
                <a:latin typeface="Arial"/>
                <a:cs typeface="Arial"/>
              </a:rPr>
              <a:t> 2024, Phys. Rev. D, 110, 123532.</a:t>
            </a:r>
            <a:endParaRPr lang="en-US" sz="210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ct val="102000"/>
              </a:lnSpc>
            </a:pPr>
            <a:endParaRPr lang="en-US" sz="2050" dirty="0">
              <a:solidFill>
                <a:srgbClr val="505050"/>
              </a:solidFill>
              <a:latin typeface="Arial"/>
              <a:cs typeface="Arial"/>
            </a:endParaRPr>
          </a:p>
          <a:p>
            <a:pPr>
              <a:lnSpc>
                <a:spcPct val="102000"/>
              </a:lnSpc>
            </a:pPr>
            <a:endParaRPr lang="en-US" sz="2050" dirty="0">
              <a:solidFill>
                <a:srgbClr val="505050"/>
              </a:solidFill>
              <a:latin typeface="Arial"/>
              <a:cs typeface="Arial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89534C2-77E8-CDB5-5C0F-994430AE7320}"/>
              </a:ext>
            </a:extLst>
          </p:cNvPr>
          <p:cNvSpPr txBox="1"/>
          <p:nvPr/>
        </p:nvSpPr>
        <p:spPr>
          <a:xfrm>
            <a:off x="1168441" y="17838335"/>
            <a:ext cx="46630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3200" b="1">
                <a:solidFill>
                  <a:srgbClr val="FFFFFF"/>
                </a:solidFill>
              </a:rPr>
              <a:t>4</a:t>
            </a:r>
          </a:p>
        </p:txBody>
      </p:sp>
      <p:pic>
        <p:nvPicPr>
          <p:cNvPr id="85" name="Picture 84" descr="A diagram of a process&#10;&#10;AI-generated content may be incorrect.">
            <a:extLst>
              <a:ext uri="{FF2B5EF4-FFF2-40B4-BE49-F238E27FC236}">
                <a16:creationId xmlns:a16="http://schemas.microsoft.com/office/drawing/2014/main" id="{BE3F5B0F-23EA-4263-F749-D1769973DFC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696891" y="12911073"/>
            <a:ext cx="15081961" cy="4091434"/>
          </a:xfrm>
          <a:prstGeom prst="rect">
            <a:avLst/>
          </a:prstGeom>
        </p:spPr>
      </p:pic>
      <p:sp>
        <p:nvSpPr>
          <p:cNvPr id="87" name="Rectangle: Rounded Corners 86">
            <a:extLst>
              <a:ext uri="{FF2B5EF4-FFF2-40B4-BE49-F238E27FC236}">
                <a16:creationId xmlns:a16="http://schemas.microsoft.com/office/drawing/2014/main" id="{A526D715-3455-6256-4547-A62B3715083A}"/>
              </a:ext>
            </a:extLst>
          </p:cNvPr>
          <p:cNvSpPr/>
          <p:nvPr/>
        </p:nvSpPr>
        <p:spPr>
          <a:xfrm>
            <a:off x="26159120" y="14638132"/>
            <a:ext cx="1654823" cy="489096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pic>
        <p:nvPicPr>
          <p:cNvPr id="40" name="Picture 39" descr="/mnt/data/1000057193.jpg">
            <a:extLst>
              <a:ext uri="{FF2B5EF4-FFF2-40B4-BE49-F238E27FC236}">
                <a16:creationId xmlns:a16="http://schemas.microsoft.com/office/drawing/2014/main" id="{FE758DAC-1308-3408-CEBF-2FEF39F9C66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607457" y="2901763"/>
            <a:ext cx="1617057" cy="20451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0BE93301-EEA6-087F-FF07-EC2833C597B6}"/>
              </a:ext>
            </a:extLst>
          </p:cNvPr>
          <p:cNvSpPr txBox="1"/>
          <p:nvPr/>
        </p:nvSpPr>
        <p:spPr>
          <a:xfrm>
            <a:off x="21732917" y="26713463"/>
            <a:ext cx="533759" cy="646331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3600">
                <a:latin typeface="Arial"/>
                <a:cs typeface="Arial"/>
              </a:rPr>
              <a:t>z</a:t>
            </a:r>
            <a:endParaRPr lang="en-US" sz="3600" dirty="0">
              <a:latin typeface="Arial"/>
              <a:cs typeface="Arial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D4DD3E25-C9AA-68FA-DB9A-DBCE9ADC0181}"/>
              </a:ext>
            </a:extLst>
          </p:cNvPr>
          <p:cNvSpPr txBox="1"/>
          <p:nvPr/>
        </p:nvSpPr>
        <p:spPr>
          <a:xfrm rot="-5400000">
            <a:off x="16062868" y="23711823"/>
            <a:ext cx="821877" cy="646331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3600" dirty="0" err="1">
                <a:latin typeface="Arial"/>
                <a:cs typeface="Arial"/>
              </a:rPr>
              <a:t>x</a:t>
            </a:r>
            <a:r>
              <a:rPr lang="en-US" sz="3600" baseline="-25000" dirty="0" err="1">
                <a:latin typeface="Arial"/>
                <a:cs typeface="Arial"/>
              </a:rPr>
              <a:t>HI</a:t>
            </a:r>
            <a:endParaRPr lang="en-US" sz="3600" baseline="-25000">
              <a:latin typeface="Arial"/>
              <a:cs typeface="Arial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FE26745E-5472-EB90-67C4-A24E0030E2CA}"/>
              </a:ext>
            </a:extLst>
          </p:cNvPr>
          <p:cNvSpPr txBox="1"/>
          <p:nvPr/>
        </p:nvSpPr>
        <p:spPr>
          <a:xfrm rot="-5400000">
            <a:off x="2205679" y="24300376"/>
            <a:ext cx="889188" cy="523220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dirty="0" err="1">
                <a:latin typeface="Arial"/>
                <a:cs typeface="Arial"/>
              </a:rPr>
              <a:t>x</a:t>
            </a:r>
            <a:r>
              <a:rPr lang="en-US" sz="2800" baseline="-25000" dirty="0" err="1">
                <a:latin typeface="Arial"/>
                <a:cs typeface="Arial"/>
              </a:rPr>
              <a:t>HI</a:t>
            </a:r>
            <a:endParaRPr lang="en-US" sz="2800" baseline="-25000">
              <a:latin typeface="Arial"/>
              <a:cs typeface="Arial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F4A418D6-63B0-30C5-2B8F-2DD08964A4F4}"/>
              </a:ext>
            </a:extLst>
          </p:cNvPr>
          <p:cNvSpPr txBox="1"/>
          <p:nvPr/>
        </p:nvSpPr>
        <p:spPr>
          <a:xfrm>
            <a:off x="6090335" y="26921731"/>
            <a:ext cx="556195" cy="523220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>
                <a:latin typeface="Arial"/>
                <a:cs typeface="Arial"/>
              </a:rPr>
              <a:t>z</a:t>
            </a:r>
            <a:endParaRPr lang="en-US" sz="2800" dirty="0">
              <a:latin typeface="Arial"/>
              <a:cs typeface="Arial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CEC01F5F-2302-2668-FAFF-661B925EE211}"/>
              </a:ext>
            </a:extLst>
          </p:cNvPr>
          <p:cNvSpPr txBox="1"/>
          <p:nvPr/>
        </p:nvSpPr>
        <p:spPr>
          <a:xfrm rot="16200000">
            <a:off x="8330571" y="23826823"/>
            <a:ext cx="4254987" cy="523220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 err="1">
                <a:latin typeface="Arial"/>
                <a:cs typeface="Arial"/>
              </a:rPr>
              <a:t>Normali</a:t>
            </a:r>
            <a:r>
              <a:rPr lang="en-US" sz="2800" dirty="0">
                <a:latin typeface="Arial"/>
                <a:cs typeface="Arial"/>
              </a:rPr>
              <a:t>zed PDF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6192ADE5-F1EB-B208-214D-9E262ED951A3}"/>
              </a:ext>
            </a:extLst>
          </p:cNvPr>
          <p:cNvSpPr txBox="1"/>
          <p:nvPr/>
        </p:nvSpPr>
        <p:spPr>
          <a:xfrm>
            <a:off x="1106480" y="27451735"/>
            <a:ext cx="11947608" cy="249299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600" dirty="0">
                <a:latin typeface="Arial"/>
                <a:cs typeface="Arial"/>
              </a:rPr>
              <a:t>Gray contours show credible regions from JWST-inferred </a:t>
            </a:r>
            <a:r>
              <a:rPr lang="en-US" sz="2600" dirty="0" err="1">
                <a:latin typeface="Arial"/>
                <a:cs typeface="Arial"/>
              </a:rPr>
              <a:t>x</a:t>
            </a:r>
            <a:r>
              <a:rPr lang="en-US" sz="2600" baseline="-25000" dirty="0" err="1">
                <a:latin typeface="Arial"/>
                <a:cs typeface="Arial"/>
              </a:rPr>
              <a:t>HI</a:t>
            </a:r>
            <a:r>
              <a:rPr lang="en-US" sz="2600" dirty="0">
                <a:latin typeface="Arial"/>
                <a:cs typeface="Arial"/>
              </a:rPr>
              <a:t> posteriors. Colored dashed curves are </a:t>
            </a:r>
            <a:r>
              <a:rPr lang="en-US" sz="2600" dirty="0">
                <a:latin typeface="Consolas"/>
                <a:cs typeface="Arial"/>
              </a:rPr>
              <a:t>21cmFirstCLASS</a:t>
            </a:r>
            <a:r>
              <a:rPr lang="en-US" sz="2600" dirty="0">
                <a:latin typeface="Arial"/>
                <a:cs typeface="Arial"/>
              </a:rPr>
              <a:t> FDM histories, while the black curve is the hybrid posterior mean after uncertainty-aware fine-tuning. The overlap indicates that the learned trend remains consistent with the observational posterior envelope.</a:t>
            </a:r>
            <a:r>
              <a:rPr sz="2600" dirty="0">
                <a:latin typeface="Arial"/>
                <a:cs typeface="Arial"/>
              </a:rPr>
              <a:t>​</a:t>
            </a:r>
            <a:endParaRPr lang="en-US" sz="2600" dirty="0">
              <a:latin typeface="Arial"/>
              <a:cs typeface="Arial"/>
            </a:endParaRPr>
          </a:p>
          <a:p>
            <a:pPr algn="ctr"/>
            <a:endParaRPr lang="en-US" sz="2600">
              <a:latin typeface="Arial"/>
              <a:cs typeface="Arial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C2C0575E-176D-80A9-A62C-4DC9EF7A2F14}"/>
              </a:ext>
            </a:extLst>
          </p:cNvPr>
          <p:cNvSpPr txBox="1"/>
          <p:nvPr/>
        </p:nvSpPr>
        <p:spPr>
          <a:xfrm>
            <a:off x="14385137" y="27362065"/>
            <a:ext cx="14303474" cy="169277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600" dirty="0">
                <a:latin typeface="Arial"/>
                <a:cs typeface="Arial"/>
              </a:rPr>
              <a:t>The pink simulation curve shows the minimum discrepancy relative to the hybrid model. The blue curve is the machine-learned trend; observational points. This preferred configuration tracks the central trend while remaining consistent with upper bounds.</a:t>
            </a:r>
            <a:r>
              <a:rPr sz="2600" dirty="0">
                <a:latin typeface="Arial"/>
                <a:cs typeface="Arial"/>
              </a:rPr>
              <a:t>​</a:t>
            </a:r>
            <a:endParaRPr lang="en-US" sz="2600" dirty="0">
              <a:latin typeface="Arial"/>
              <a:cs typeface="Arial"/>
            </a:endParaRPr>
          </a:p>
          <a:p>
            <a:pPr algn="just"/>
            <a:endParaRPr lang="en-US" sz="2600">
              <a:latin typeface="Arial"/>
              <a:cs typeface="Arial"/>
            </a:endParaRPr>
          </a:p>
        </p:txBody>
      </p:sp>
      <p:pic>
        <p:nvPicPr>
          <p:cNvPr id="93" name="Picture 92" descr="A graph of a function&#10;&#10;AI-generated content may be incorrect.">
            <a:extLst>
              <a:ext uri="{FF2B5EF4-FFF2-40B4-BE49-F238E27FC236}">
                <a16:creationId xmlns:a16="http://schemas.microsoft.com/office/drawing/2014/main" id="{89316A3F-09B1-28FB-83CB-C1F78032D05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81884" y="32042832"/>
            <a:ext cx="6024289" cy="4543058"/>
          </a:xfrm>
          <a:prstGeom prst="rect">
            <a:avLst/>
          </a:prstGeom>
        </p:spPr>
      </p:pic>
      <p:sp>
        <p:nvSpPr>
          <p:cNvPr id="94" name="Text 56">
            <a:extLst>
              <a:ext uri="{FF2B5EF4-FFF2-40B4-BE49-F238E27FC236}">
                <a16:creationId xmlns:a16="http://schemas.microsoft.com/office/drawing/2014/main" id="{469EAF09-0D18-0237-511D-547AE4C1657F}"/>
              </a:ext>
            </a:extLst>
          </p:cNvPr>
          <p:cNvSpPr/>
          <p:nvPr/>
        </p:nvSpPr>
        <p:spPr>
          <a:xfrm>
            <a:off x="7402567" y="34484970"/>
            <a:ext cx="6736887" cy="1654901"/>
          </a:xfrm>
          <a:prstGeom prst="rect">
            <a:avLst/>
          </a:prstGeom>
          <a:noFill/>
          <a:ln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wrap="square" lIns="0" tIns="0" rIns="0" bIns="0" rtlCol="0" anchor="ctr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b="1">
                <a:solidFill>
                  <a:srgbClr val="1F2937"/>
                </a:solidFill>
                <a:latin typeface="Arial"/>
                <a:ea typeface="Arial" pitchFamily="34" charset="-122"/>
                <a:cs typeface="Arial"/>
              </a:rPr>
              <a:t>The preferred FDM case </a:t>
            </a:r>
            <a:r>
              <a:rPr lang="en-US" sz="2800" b="1" dirty="0">
                <a:solidFill>
                  <a:srgbClr val="1F2937"/>
                </a:solidFill>
                <a:latin typeface="Arial"/>
                <a:ea typeface="Arial" pitchFamily="34" charset="-122"/>
                <a:cs typeface="Arial"/>
              </a:rPr>
              <a:t>delays and smooths reionization instead of producing a rapid transition.</a:t>
            </a:r>
            <a:endParaRPr lang="en-US" sz="2800" dirty="0">
              <a:latin typeface="Arial"/>
              <a:cs typeface="Arial"/>
            </a:endParaRPr>
          </a:p>
        </p:txBody>
      </p:sp>
      <p:pic>
        <p:nvPicPr>
          <p:cNvPr id="95" name="Picture 94" descr="A graph of different colors&#10;&#10;AI-generated content may be incorrect.">
            <a:extLst>
              <a:ext uri="{FF2B5EF4-FFF2-40B4-BE49-F238E27FC236}">
                <a16:creationId xmlns:a16="http://schemas.microsoft.com/office/drawing/2014/main" id="{AEE1037C-FFC4-1741-86BD-6138C706535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052299" y="32038723"/>
            <a:ext cx="7027146" cy="4561723"/>
          </a:xfrm>
          <a:prstGeom prst="rect">
            <a:avLst/>
          </a:prstGeom>
        </p:spPr>
      </p:pic>
      <p:sp>
        <p:nvSpPr>
          <p:cNvPr id="90" name="TextBox 89">
            <a:extLst>
              <a:ext uri="{FF2B5EF4-FFF2-40B4-BE49-F238E27FC236}">
                <a16:creationId xmlns:a16="http://schemas.microsoft.com/office/drawing/2014/main" id="{D27B654D-5230-9D61-C3DD-8A0F07CAF402}"/>
              </a:ext>
            </a:extLst>
          </p:cNvPr>
          <p:cNvSpPr txBox="1"/>
          <p:nvPr/>
        </p:nvSpPr>
        <p:spPr>
          <a:xfrm>
            <a:off x="16240534" y="33669302"/>
            <a:ext cx="3510094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err="1">
                <a:latin typeface="Arial"/>
                <a:cs typeface="Arial"/>
              </a:rPr>
              <a:t>Exc</a:t>
            </a:r>
            <a:r>
              <a:rPr lang="en-US" sz="2800">
                <a:latin typeface="Arial"/>
                <a:cs typeface="Arial"/>
              </a:rPr>
              <a:t>luded Regions</a:t>
            </a:r>
          </a:p>
        </p:txBody>
      </p:sp>
      <p:sp>
        <p:nvSpPr>
          <p:cNvPr id="96" name="Text 64">
            <a:extLst>
              <a:ext uri="{FF2B5EF4-FFF2-40B4-BE49-F238E27FC236}">
                <a16:creationId xmlns:a16="http://schemas.microsoft.com/office/drawing/2014/main" id="{1341BA74-E4D6-255A-A3D5-7BACD9FC5EC2}"/>
              </a:ext>
            </a:extLst>
          </p:cNvPr>
          <p:cNvSpPr/>
          <p:nvPr/>
        </p:nvSpPr>
        <p:spPr>
          <a:xfrm>
            <a:off x="22323733" y="34419408"/>
            <a:ext cx="6525216" cy="1856757"/>
          </a:xfrm>
          <a:prstGeom prst="rect">
            <a:avLst/>
          </a:prstGeom>
          <a:noFill/>
          <a:ln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wrap="square" lIns="0" tIns="0" rIns="0" bIns="0" rtlCol="0" anchor="ctr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rgbClr val="1F2937"/>
                </a:solidFill>
                <a:latin typeface="Arial"/>
                <a:ea typeface="Arial" pitchFamily="34" charset="-122"/>
                <a:cs typeface="Arial"/>
              </a:rPr>
              <a:t>Consistency check: favored parameters avoid </a:t>
            </a:r>
            <a:r>
              <a:rPr lang="en-US" sz="2800" b="1">
                <a:solidFill>
                  <a:srgbClr val="1F2937"/>
                </a:solidFill>
                <a:latin typeface="Arial"/>
                <a:ea typeface="Arial" pitchFamily="34" charset="-122"/>
                <a:cs typeface="Arial"/>
              </a:rPr>
              <a:t>over-suppressed</a:t>
            </a:r>
            <a:r>
              <a:rPr lang="en-US" sz="2800" b="1" dirty="0">
                <a:solidFill>
                  <a:srgbClr val="1F2937"/>
                </a:solidFill>
                <a:latin typeface="Arial"/>
                <a:ea typeface="Arial" pitchFamily="34" charset="-122"/>
                <a:cs typeface="Arial"/>
              </a:rPr>
              <a:t> structure growth and </a:t>
            </a:r>
            <a:r>
              <a:rPr lang="en-US" sz="2800" b="1">
                <a:solidFill>
                  <a:srgbClr val="1F2937"/>
                </a:solidFill>
                <a:latin typeface="Arial"/>
                <a:ea typeface="Arial" pitchFamily="34" charset="-122"/>
                <a:cs typeface="Arial"/>
              </a:rPr>
              <a:t>over-delayed</a:t>
            </a:r>
            <a:r>
              <a:rPr lang="en-US" sz="2800" b="1" dirty="0">
                <a:solidFill>
                  <a:srgbClr val="1F2937"/>
                </a:solidFill>
                <a:latin typeface="Arial"/>
                <a:ea typeface="Arial" pitchFamily="34" charset="-122"/>
                <a:cs typeface="Arial"/>
              </a:rPr>
              <a:t> reionization.</a:t>
            </a:r>
            <a:endParaRPr lang="en-US" sz="2800" dirty="0">
              <a:latin typeface="Arial"/>
              <a:cs typeface="Arial"/>
            </a:endParaRPr>
          </a:p>
        </p:txBody>
      </p:sp>
      <p:sp>
        <p:nvSpPr>
          <p:cNvPr id="98" name="Rectangle: Rounded Corners 97">
            <a:extLst>
              <a:ext uri="{FF2B5EF4-FFF2-40B4-BE49-F238E27FC236}">
                <a16:creationId xmlns:a16="http://schemas.microsoft.com/office/drawing/2014/main" id="{3140C4F1-0C72-E020-E008-135B5E737E2A}"/>
              </a:ext>
            </a:extLst>
          </p:cNvPr>
          <p:cNvSpPr/>
          <p:nvPr/>
        </p:nvSpPr>
        <p:spPr>
          <a:xfrm>
            <a:off x="987238" y="29679288"/>
            <a:ext cx="12135088" cy="100966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Text 44">
            <a:extLst>
              <a:ext uri="{FF2B5EF4-FFF2-40B4-BE49-F238E27FC236}">
                <a16:creationId xmlns:a16="http://schemas.microsoft.com/office/drawing/2014/main" id="{A4C70E71-6FAC-89D5-6750-978CD2EEF28B}"/>
              </a:ext>
            </a:extLst>
          </p:cNvPr>
          <p:cNvSpPr/>
          <p:nvPr/>
        </p:nvSpPr>
        <p:spPr>
          <a:xfrm>
            <a:off x="983997" y="29781085"/>
            <a:ext cx="12148841" cy="94132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b="1" dirty="0">
                <a:solidFill>
                  <a:srgbClr val="1F2937"/>
                </a:solidFill>
                <a:latin typeface="Arial"/>
                <a:ea typeface="Arial" pitchFamily="34" charset="-122"/>
                <a:cs typeface="Arial"/>
              </a:rPr>
              <a:t>Takeaway: JWST-informed posteriors prefer a slower decline in </a:t>
            </a:r>
            <a:r>
              <a:rPr lang="en-US" sz="2800" b="1" dirty="0" err="1">
                <a:solidFill>
                  <a:srgbClr val="1F2937"/>
                </a:solidFill>
                <a:latin typeface="Arial"/>
                <a:ea typeface="Arial" pitchFamily="34" charset="-122"/>
                <a:cs typeface="Arial"/>
              </a:rPr>
              <a:t>x</a:t>
            </a:r>
            <a:r>
              <a:rPr lang="en-US" sz="2800" b="1" baseline="-25000" dirty="0" err="1">
                <a:solidFill>
                  <a:srgbClr val="1F2937"/>
                </a:solidFill>
                <a:latin typeface="Arial"/>
                <a:ea typeface="Arial" pitchFamily="34" charset="-122"/>
                <a:cs typeface="Arial"/>
              </a:rPr>
              <a:t>HI</a:t>
            </a:r>
            <a:r>
              <a:rPr lang="en-US" sz="2800" b="1" dirty="0">
                <a:solidFill>
                  <a:srgbClr val="1F2937"/>
                </a:solidFill>
                <a:latin typeface="Arial"/>
                <a:ea typeface="Arial" pitchFamily="34" charset="-122"/>
                <a:cs typeface="Arial"/>
              </a:rPr>
              <a:t> at high redshift.</a:t>
            </a:r>
            <a:endParaRPr lang="en-US" sz="2800" dirty="0">
              <a:latin typeface="Arial"/>
              <a:cs typeface="Arial"/>
            </a:endParaRPr>
          </a:p>
        </p:txBody>
      </p:sp>
      <p:sp>
        <p:nvSpPr>
          <p:cNvPr id="99" name="Rectangle: Rounded Corners 98">
            <a:extLst>
              <a:ext uri="{FF2B5EF4-FFF2-40B4-BE49-F238E27FC236}">
                <a16:creationId xmlns:a16="http://schemas.microsoft.com/office/drawing/2014/main" id="{0DE3D625-2F37-BB25-B8AF-72D848DC2906}"/>
              </a:ext>
            </a:extLst>
          </p:cNvPr>
          <p:cNvSpPr/>
          <p:nvPr/>
        </p:nvSpPr>
        <p:spPr>
          <a:xfrm>
            <a:off x="15786002" y="28959382"/>
            <a:ext cx="11624559" cy="168347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 47"/>
          <p:cNvSpPr/>
          <p:nvPr/>
        </p:nvSpPr>
        <p:spPr>
          <a:xfrm rot="-10800000" flipV="1">
            <a:off x="16102243" y="29217700"/>
            <a:ext cx="11092973" cy="731528"/>
          </a:xfrm>
          <a:prstGeom prst="rect">
            <a:avLst/>
          </a:prstGeom>
          <a:noFill/>
          <a:ln/>
        </p:spPr>
        <p:txBody>
          <a:bodyPr wrap="square" lIns="18288" tIns="0" rIns="18288" bIns="0" rtlCol="0" anchor="t">
            <a:noAutofit/>
          </a:bodyPr>
          <a:lstStyle/>
          <a:p>
            <a:pPr algn="ctr"/>
            <a:r>
              <a:rPr lang="en-US" sz="2800" b="1" dirty="0">
                <a:solidFill>
                  <a:srgbClr val="1F2937"/>
                </a:solidFill>
                <a:latin typeface="Arial"/>
                <a:ea typeface="Aptos" pitchFamily="34" charset="-122"/>
                <a:cs typeface="Arial"/>
              </a:rPr>
              <a:t>This configuration gives the smallest discrepancy and tracks the JWST-informed </a:t>
            </a:r>
            <a:r>
              <a:rPr lang="en-US" sz="2800" b="1">
                <a:solidFill>
                  <a:srgbClr val="1F2937"/>
                </a:solidFill>
                <a:latin typeface="Arial"/>
                <a:ea typeface="Aptos" pitchFamily="34" charset="-122"/>
                <a:cs typeface="Arial"/>
              </a:rPr>
              <a:t>trend with R² ~ 0.968.</a:t>
            </a:r>
            <a:r>
              <a:rPr lang="en-US" sz="6000" b="1" dirty="0">
                <a:solidFill>
                  <a:srgbClr val="000000"/>
                </a:solidFill>
                <a:latin typeface="Arial"/>
                <a:ea typeface="Aptos" pitchFamily="34" charset="-122"/>
                <a:cs typeface="Arial"/>
              </a:rPr>
              <a:t> </a:t>
            </a:r>
            <a:endParaRPr lang="en-US" sz="60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ptos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Custom</PresentationFormat>
  <Paragraphs>0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OpenAI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Uncertainty-aware Neural Networks for Fuzzy Dark Matter Model Selection from xHI Measurements</dc:title>
  <dc:subject>A0 scientific poster</dc:subject>
  <dc:creator>OpenAI</dc:creator>
  <cp:lastModifiedBy>OpenAI</cp:lastModifiedBy>
  <cp:revision>1236</cp:revision>
  <dcterms:created xsi:type="dcterms:W3CDTF">2026-03-21T14:53:10Z</dcterms:created>
  <dcterms:modified xsi:type="dcterms:W3CDTF">2026-03-23T12:47:04Z</dcterms:modified>
</cp:coreProperties>
</file>