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9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6"/>
    <p:restoredTop sz="94684"/>
  </p:normalViewPr>
  <p:slideViewPr>
    <p:cSldViewPr snapToGrid="0">
      <p:cViewPr>
        <p:scale>
          <a:sx n="37" d="100"/>
          <a:sy n="37" d="100"/>
        </p:scale>
        <p:origin x="1432" y="-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0461C-6D1A-4743-9D84-7E371C50552A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BAE7F-69F5-F14C-A8C5-8FFD538281F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5338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BC4FB-D077-BC45-B0A7-DA1747172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7178DAD-CA4F-249A-6C0C-201D5F983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59734C1-14BC-7F29-9745-C67202027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7A2C30-2869-D7F2-58F0-F52CDBCEF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2B298-0753-7E4F-846B-ECDFB7F2EB71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105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5489" y="15034830"/>
            <a:ext cx="24588310" cy="10368153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12401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271" y="27418005"/>
            <a:ext cx="18074753" cy="781047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673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 algn="ctr">
              <a:buNone/>
              <a:defRPr sz="6732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35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04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94970" y="5904087"/>
            <a:ext cx="3734443" cy="313924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0589" y="5904087"/>
            <a:ext cx="16710486" cy="3139246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626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659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0314" y="15034830"/>
            <a:ext cx="24591060" cy="10368153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12401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271" y="27417507"/>
            <a:ext cx="18074753" cy="7969138"/>
          </a:xfrm>
        </p:spPr>
        <p:txBody>
          <a:bodyPr anchor="t" anchorCtr="1">
            <a:normAutofit/>
          </a:bodyPr>
          <a:lstStyle>
            <a:lvl1pPr marL="0" indent="0">
              <a:buNone/>
              <a:defRPr sz="6732">
                <a:solidFill>
                  <a:schemeClr val="tx1"/>
                </a:solidFill>
              </a:defRPr>
            </a:lvl1pPr>
            <a:lvl2pPr marL="1619951" indent="0">
              <a:buNone/>
              <a:defRPr sz="6732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021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5487" y="16617845"/>
            <a:ext cx="11650219" cy="1954033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43580" y="16617845"/>
            <a:ext cx="11659052" cy="1954033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6033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5485" y="14573031"/>
            <a:ext cx="11650223" cy="443525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6732" b="0" cap="all" spc="354" baseline="0">
                <a:solidFill>
                  <a:schemeClr val="tx2"/>
                </a:solidFill>
              </a:defRPr>
            </a:lvl1pPr>
            <a:lvl2pPr marL="1619951" indent="0">
              <a:buNone/>
              <a:defRPr sz="6732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5485" y="19800292"/>
            <a:ext cx="11650223" cy="1635788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843580" y="19800292"/>
            <a:ext cx="11659052" cy="1635788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843580" y="14573031"/>
            <a:ext cx="11659052" cy="443525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6732" b="0" cap="all" spc="354" baseline="0">
                <a:solidFill>
                  <a:schemeClr val="tx2"/>
                </a:solidFill>
              </a:defRPr>
            </a:lvl1pPr>
            <a:lvl2pPr marL="1619951" indent="0">
              <a:buNone/>
              <a:defRPr sz="6732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3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542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672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199644" y="0"/>
            <a:ext cx="16199644" cy="4320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58" y="14134568"/>
            <a:ext cx="11659329" cy="719063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7441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0607" y="5068875"/>
            <a:ext cx="12797719" cy="33062888"/>
          </a:xfrm>
        </p:spPr>
        <p:txBody>
          <a:bodyPr>
            <a:normAutofit/>
          </a:bodyPr>
          <a:lstStyle>
            <a:lvl1pPr>
              <a:defRPr sz="6732">
                <a:solidFill>
                  <a:schemeClr val="tx1"/>
                </a:solidFill>
              </a:defRPr>
            </a:lvl1pPr>
            <a:lvl2pPr>
              <a:defRPr sz="5669">
                <a:solidFill>
                  <a:schemeClr val="tx1"/>
                </a:solidFill>
              </a:defRPr>
            </a:lvl2pPr>
            <a:lvl3pPr>
              <a:defRPr sz="5669">
                <a:solidFill>
                  <a:schemeClr val="tx1"/>
                </a:solidFill>
              </a:defRPr>
            </a:lvl3pPr>
            <a:lvl4pPr>
              <a:defRPr sz="5669">
                <a:solidFill>
                  <a:schemeClr val="tx1"/>
                </a:solidFill>
              </a:defRPr>
            </a:lvl4pPr>
            <a:lvl5pPr>
              <a:defRPr sz="5669">
                <a:solidFill>
                  <a:schemeClr val="tx1"/>
                </a:solidFill>
              </a:defRPr>
            </a:lvl5pPr>
            <a:lvl6pPr>
              <a:defRPr sz="5669"/>
            </a:lvl6pPr>
            <a:lvl7pPr>
              <a:defRPr sz="5669"/>
            </a:lvl7pPr>
            <a:lvl8pPr>
              <a:defRPr sz="5669"/>
            </a:lvl8pPr>
            <a:lvl9pPr>
              <a:defRPr sz="566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7683" y="22362019"/>
            <a:ext cx="10084278" cy="1382090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531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270157" y="39283780"/>
            <a:ext cx="13486941" cy="201603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6626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950" y="14134559"/>
            <a:ext cx="11663744" cy="7200106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7441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99646" y="0"/>
            <a:ext cx="16215847" cy="43200638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11338">
                <a:solidFill>
                  <a:schemeClr val="tx1"/>
                </a:solidFill>
              </a:defRPr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7683" y="22362028"/>
            <a:ext cx="10084278" cy="1382091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531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67950" y="39283780"/>
            <a:ext cx="13478104" cy="201603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314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0587" y="6076890"/>
            <a:ext cx="21038827" cy="7488111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0587" y="16617855"/>
            <a:ext cx="21038827" cy="1954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184765" y="39300209"/>
            <a:ext cx="7317867" cy="2040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3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7461E57-2628-5B4D-B46B-73E721252C96}" type="datetimeFigureOut">
              <a:rPr kumimoji="1" lang="zh-TW" altLang="en-US" smtClean="0"/>
              <a:t>2026/1/6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485" y="39283780"/>
            <a:ext cx="16145305" cy="201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3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196605" y="39168578"/>
            <a:ext cx="1295972" cy="2304034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3898" spc="0" baseline="0">
                <a:solidFill>
                  <a:srgbClr val="FFFFFF"/>
                </a:solidFill>
              </a:defRPr>
            </a:lvl1pPr>
          </a:lstStyle>
          <a:p>
            <a:fld id="{A3484C22-DBD4-3442-B48A-98193BE1B49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29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3239902" rtl="0" eaLnBrk="1" latinLnBrk="0" hangingPunct="1">
        <a:lnSpc>
          <a:spcPct val="90000"/>
        </a:lnSpc>
        <a:spcBef>
          <a:spcPct val="0"/>
        </a:spcBef>
        <a:buNone/>
        <a:defRPr sz="9212" kern="1200" cap="all" spc="709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100000"/>
        </a:lnSpc>
        <a:spcBef>
          <a:spcPts val="3543"/>
        </a:spcBef>
        <a:buClr>
          <a:schemeClr val="accent2"/>
        </a:buClr>
        <a:buFont typeface="Arial" panose="020B0604020202020204" pitchFamily="34" charset="0"/>
        <a:buChar char="•"/>
        <a:defRPr sz="637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619951" indent="-809976" algn="l" defTabSz="3239902" rtl="0" eaLnBrk="1" latinLnBrk="0" hangingPunct="1">
        <a:lnSpc>
          <a:spcPct val="100000"/>
        </a:lnSpc>
        <a:spcBef>
          <a:spcPts val="3543"/>
        </a:spcBef>
        <a:buClr>
          <a:schemeClr val="accent2"/>
        </a:buClr>
        <a:buFont typeface="Arial" panose="020B0604020202020204" pitchFamily="34" charset="0"/>
        <a:buChar char="•"/>
        <a:defRPr sz="566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429927" indent="-809976" algn="l" defTabSz="3239902" rtl="0" eaLnBrk="1" latinLnBrk="0" hangingPunct="1">
        <a:lnSpc>
          <a:spcPct val="100000"/>
        </a:lnSpc>
        <a:spcBef>
          <a:spcPts val="3543"/>
        </a:spcBef>
        <a:buClr>
          <a:schemeClr val="accent2"/>
        </a:buClr>
        <a:buFont typeface="Arial" panose="020B0604020202020204" pitchFamily="34" charset="0"/>
        <a:buChar char="•"/>
        <a:defRPr sz="566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3239902" indent="-809976" algn="l" defTabSz="3239902" rtl="0" eaLnBrk="1" latinLnBrk="0" hangingPunct="1">
        <a:lnSpc>
          <a:spcPct val="100000"/>
        </a:lnSpc>
        <a:spcBef>
          <a:spcPts val="3543"/>
        </a:spcBef>
        <a:buClr>
          <a:schemeClr val="accent2"/>
        </a:buClr>
        <a:buFont typeface="Arial" panose="020B0604020202020204" pitchFamily="34" charset="0"/>
        <a:buChar char="•"/>
        <a:defRPr sz="566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4049878" indent="-809976" algn="l" defTabSz="3239902" rtl="0" eaLnBrk="1" latinLnBrk="0" hangingPunct="1">
        <a:lnSpc>
          <a:spcPct val="100000"/>
        </a:lnSpc>
        <a:spcBef>
          <a:spcPts val="3543"/>
        </a:spcBef>
        <a:buClr>
          <a:schemeClr val="accent2"/>
        </a:buClr>
        <a:buFont typeface="Arial" panose="020B0604020202020204" pitchFamily="34" charset="0"/>
        <a:buChar char="•"/>
        <a:defRPr sz="566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4657359" indent="-809976" algn="l" defTabSz="3239902" rtl="0" eaLnBrk="1" latinLnBrk="0" hangingPunct="1">
        <a:lnSpc>
          <a:spcPct val="100000"/>
        </a:lnSpc>
        <a:spcBef>
          <a:spcPts val="3543"/>
        </a:spcBef>
        <a:buClr>
          <a:schemeClr val="accent2"/>
        </a:buClr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5264841" indent="-809976" algn="l" defTabSz="3239902" rtl="0" eaLnBrk="1" latinLnBrk="0" hangingPunct="1">
        <a:lnSpc>
          <a:spcPct val="100000"/>
        </a:lnSpc>
        <a:spcBef>
          <a:spcPts val="3543"/>
        </a:spcBef>
        <a:buClr>
          <a:schemeClr val="accent2"/>
        </a:buClr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5872323" indent="-809976" algn="l" defTabSz="3239902" rtl="0" eaLnBrk="1" latinLnBrk="0" hangingPunct="1">
        <a:lnSpc>
          <a:spcPct val="100000"/>
        </a:lnSpc>
        <a:spcBef>
          <a:spcPts val="3543"/>
        </a:spcBef>
        <a:buClr>
          <a:schemeClr val="accent2"/>
        </a:buClr>
        <a:buFont typeface="Arial" panose="020B0604020202020204" pitchFamily="34" charset="0"/>
        <a:buChar char="•"/>
        <a:defRPr sz="566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479804" indent="-809976" algn="l" defTabSz="3239902" rtl="0" eaLnBrk="1" latinLnBrk="0" hangingPunct="1">
        <a:lnSpc>
          <a:spcPct val="100000"/>
        </a:lnSpc>
        <a:spcBef>
          <a:spcPts val="3543"/>
        </a:spcBef>
        <a:buClr>
          <a:schemeClr val="accent2"/>
        </a:buClr>
        <a:buFont typeface="Arial" panose="020B0604020202020204" pitchFamily="34" charset="0"/>
        <a:buChar char="•"/>
        <a:defRPr sz="566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3D57F-090E-6945-F2B0-41339B791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71FB488-17AD-3B0B-8CB1-5494D31C6D4E}"/>
              </a:ext>
            </a:extLst>
          </p:cNvPr>
          <p:cNvSpPr/>
          <p:nvPr/>
        </p:nvSpPr>
        <p:spPr>
          <a:xfrm>
            <a:off x="0" y="5802"/>
            <a:ext cx="32399288" cy="6114019"/>
          </a:xfrm>
          <a:prstGeom prst="rect">
            <a:avLst/>
          </a:prstGeom>
          <a:solidFill>
            <a:srgbClr val="F8D7E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A880B44-D021-5A71-0107-9979ADF732CA}"/>
              </a:ext>
            </a:extLst>
          </p:cNvPr>
          <p:cNvSpPr txBox="1"/>
          <p:nvPr/>
        </p:nvSpPr>
        <p:spPr>
          <a:xfrm>
            <a:off x="0" y="-145084"/>
            <a:ext cx="323992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7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Estimating the Hubble Constant from Localized and Nonlocalized Fast Radio Bursts Using CHIME Data</a:t>
            </a:r>
            <a:endParaRPr kumimoji="1" lang="zh-TW" altLang="en-US" sz="7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ADF2D81-367A-CC1A-5AE4-0901DB3A7F96}"/>
                  </a:ext>
                </a:extLst>
              </p:cNvPr>
              <p:cNvSpPr txBox="1"/>
              <p:nvPr/>
            </p:nvSpPr>
            <p:spPr>
              <a:xfrm>
                <a:off x="783431" y="2061065"/>
                <a:ext cx="31615857" cy="403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5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Ya</m:t>
                        </m:r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-</m:t>
                        </m:r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Li</m:t>
                        </m:r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Chu</m:t>
                        </m:r>
                      </m:e>
                      <m:sup>
                        <m:r>
                          <a:rPr kumimoji="1" lang="en-US" altLang="zh-TW" sz="5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1∗</m:t>
                        </m:r>
                      </m:sup>
                    </m:sSup>
                  </m:oMath>
                </a14:m>
                <a:r>
                  <a:rPr kumimoji="1" lang="en-US" altLang="zh-TW" sz="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50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TW" sz="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Tomotsugu</m:t>
                        </m:r>
                        <m:r>
                          <m:rPr>
                            <m:nor/>
                          </m:rPr>
                          <a:rPr kumimoji="1" lang="en-US" altLang="zh-TW" sz="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TW" sz="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Goto</m:t>
                        </m:r>
                      </m:e>
                      <m:sup>
                        <m:r>
                          <a:rPr kumimoji="1" lang="en-US" altLang="zh-TW" sz="50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p>
                    </m:sSup>
                  </m:oMath>
                </a14:m>
                <a:r>
                  <a:rPr kumimoji="1" lang="en-US" altLang="zh-TW" sz="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50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TW" sz="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Tetsuya</m:t>
                        </m:r>
                        <m:r>
                          <m:rPr>
                            <m:nor/>
                          </m:rPr>
                          <a:rPr kumimoji="1" lang="en-US" altLang="zh-TW" sz="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TW" sz="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Hashimoto</m:t>
                        </m:r>
                      </m:e>
                      <m:sup>
                        <m:r>
                          <a:rPr kumimoji="1" lang="en-US" altLang="zh-TW" sz="50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zh-TW" sz="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5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Shotaro</m:t>
                        </m:r>
                        <m:r>
                          <m:rPr>
                            <m:nor/>
                          </m:rPr>
                          <a:rPr kumimoji="1" lang="en-US" altLang="zh-TW" sz="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Yamasaki</m:t>
                        </m:r>
                      </m:e>
                      <m:sup>
                        <m:r>
                          <a:rPr kumimoji="1" lang="en-US" altLang="zh-TW" sz="5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zh-TW" sz="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5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Vignesh</m:t>
                        </m:r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Vavillakula</m:t>
                        </m:r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Venkataramana</m:t>
                        </m:r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TW" sz="5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Rao</m:t>
                        </m:r>
                      </m:e>
                      <m:sup>
                        <m:r>
                          <a:rPr kumimoji="1" lang="en-US" altLang="zh-TW" sz="5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zh-TW" sz="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54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TW" sz="54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Deriyan</m:t>
                        </m:r>
                        <m:r>
                          <m:rPr>
                            <m:nor/>
                          </m:rPr>
                          <a:rPr kumimoji="1" lang="en-US" altLang="zh-TW" sz="54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TW" sz="54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1" lang="en-US" altLang="zh-TW" sz="5400" b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kumimoji="1" lang="en-US" altLang="zh-TW" sz="54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m:t>njaya</m:t>
                        </m:r>
                      </m:e>
                      <m:sup>
                        <m:r>
                          <a:rPr kumimoji="1" lang="en-US" altLang="zh-TW" sz="54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zh-TW" sz="5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endParaRPr kumimoji="1" lang="en-US" altLang="zh-TW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r>
                  <a:rPr kumimoji="1" lang="en-US" altLang="zh-TW" sz="4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¹ Institute of Astronomy, National Tsing Hua University, 101, Section 2, Kuang-Fu Road, Hsinchu, 30013, Taiwan</a:t>
                </a:r>
              </a:p>
              <a:p>
                <a:pPr algn="ctr"/>
                <a:r>
                  <a:rPr kumimoji="1" lang="en-US" altLang="zh-TW" sz="4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² Department of Physics, National Tsing Hua University, 101, Section 2, Kuang-Fu Road, Hsinchu, 30013, Taiwan</a:t>
                </a:r>
              </a:p>
              <a:p>
                <a:pPr algn="ctr"/>
                <a:r>
                  <a:rPr kumimoji="1" lang="en-US" altLang="zh-TW" sz="4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³ Department of Physics, National Chung Hsing University, 145, Xing-da Road, Taichung, 40227, Taiwan</a:t>
                </a:r>
                <a:endParaRPr kumimoji="1" lang="zh-TW" altLang="en-US" sz="4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ADF2D81-367A-CC1A-5AE4-0901DB3A7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31" y="2061065"/>
                <a:ext cx="31615857" cy="4032771"/>
              </a:xfrm>
              <a:prstGeom prst="rect">
                <a:avLst/>
              </a:prstGeom>
              <a:blipFill>
                <a:blip r:embed="rId3"/>
                <a:stretch>
                  <a:fillRect t="-3135" b="-3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502DF40A-EE45-E5D3-EB7C-116B7C32FA53}"/>
              </a:ext>
            </a:extLst>
          </p:cNvPr>
          <p:cNvSpPr/>
          <p:nvPr/>
        </p:nvSpPr>
        <p:spPr>
          <a:xfrm>
            <a:off x="384027" y="7069092"/>
            <a:ext cx="10530672" cy="3637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27B4370-E02C-CD5D-B612-170610554DB6}"/>
              </a:ext>
            </a:extLst>
          </p:cNvPr>
          <p:cNvSpPr txBox="1"/>
          <p:nvPr/>
        </p:nvSpPr>
        <p:spPr>
          <a:xfrm>
            <a:off x="550334" y="23323962"/>
            <a:ext cx="2072945" cy="738664"/>
          </a:xfrm>
          <a:prstGeom prst="rect">
            <a:avLst/>
          </a:prstGeom>
          <a:solidFill>
            <a:srgbClr val="F8D7EB"/>
          </a:solidFill>
          <a:ln/>
        </p:spPr>
        <p:style>
          <a:lnRef idx="1">
            <a:schemeClr val="accent4"/>
          </a:lnRef>
          <a:fillRef idx="1001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TW" sz="42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Methods</a:t>
            </a:r>
            <a:endParaRPr kumimoji="1" lang="zh-TW" altLang="en-US" sz="4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F3C49A9-A837-3676-E134-100CF854A8B2}"/>
              </a:ext>
            </a:extLst>
          </p:cNvPr>
          <p:cNvSpPr txBox="1"/>
          <p:nvPr/>
        </p:nvSpPr>
        <p:spPr>
          <a:xfrm>
            <a:off x="550334" y="31429533"/>
            <a:ext cx="146670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TW" sz="4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PATH algorithm</a:t>
            </a:r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zh-TW" sz="40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It</a:t>
            </a:r>
            <a:r>
              <a:rPr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</a:t>
            </a:r>
            <a:r>
              <a:rPr lang="en-US" altLang="zh-TW" sz="40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used to compute the association probability for each candidate host </a:t>
            </a:r>
            <a:r>
              <a:rPr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galaxy within the search radius. Based on the probabilities of candidates, then we can identify the redshift of </a:t>
            </a:r>
            <a:r>
              <a:rPr lang="en-US" altLang="zh-TW" sz="40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the chosen FRB.</a:t>
            </a:r>
          </a:p>
          <a:p>
            <a:pPr algn="just"/>
            <a:endParaRPr kumimoji="1" lang="zh-TW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03E99705-9B84-3F86-B87C-6C46EA40A39A}"/>
              </a:ext>
            </a:extLst>
          </p:cNvPr>
          <p:cNvSpPr txBox="1"/>
          <p:nvPr/>
        </p:nvSpPr>
        <p:spPr>
          <a:xfrm>
            <a:off x="15916640" y="36776399"/>
            <a:ext cx="2991027" cy="738664"/>
          </a:xfrm>
          <a:prstGeom prst="rect">
            <a:avLst/>
          </a:prstGeom>
          <a:solidFill>
            <a:srgbClr val="F8D7EB"/>
          </a:solidFill>
          <a:ln/>
        </p:spPr>
        <p:style>
          <a:lnRef idx="1">
            <a:schemeClr val="accent4"/>
          </a:lnRef>
          <a:fillRef idx="1001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Future Work</a:t>
            </a:r>
            <a:endParaRPr kumimoji="1" lang="zh-TW" altLang="en-US" sz="4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C635E06-C7C1-DD6C-A6EC-5AB6ADD117E3}"/>
              </a:ext>
            </a:extLst>
          </p:cNvPr>
          <p:cNvSpPr txBox="1"/>
          <p:nvPr/>
        </p:nvSpPr>
        <p:spPr>
          <a:xfrm>
            <a:off x="15868795" y="37667588"/>
            <a:ext cx="153726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buFont typeface="+mj-lt"/>
              <a:buAutoNum type="arabicPeriod"/>
            </a:pPr>
            <a:r>
              <a:rPr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Combine nonlocalized FRBs by marginalizing over their redshift distributions, as inferred from the cosmic FRB population.</a:t>
            </a:r>
          </a:p>
          <a:p>
            <a:pPr marL="914400" indent="-914400" algn="just">
              <a:buFont typeface="+mj-lt"/>
              <a:buAutoNum type="arabicPeriod"/>
            </a:pPr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the joint likelihood of localized and nonlocalized FRBs to estimate the Hubble constant.</a:t>
            </a:r>
          </a:p>
          <a:p>
            <a:pPr marL="914400" indent="-914400" algn="just">
              <a:buFont typeface="+mj-lt"/>
              <a:buAutoNum type="arabicPeriod"/>
            </a:pPr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Incorporate the upcoming data.</a:t>
            </a:r>
            <a:endParaRPr kumimoji="1" lang="zh-TW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3B29B62-0B70-6B2A-FC0B-68FBAF50779A}"/>
              </a:ext>
            </a:extLst>
          </p:cNvPr>
          <p:cNvSpPr txBox="1"/>
          <p:nvPr/>
        </p:nvSpPr>
        <p:spPr>
          <a:xfrm>
            <a:off x="16238355" y="23374378"/>
            <a:ext cx="152769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TW" sz="40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Macquart</a:t>
            </a:r>
            <a:r>
              <a:rPr kumimoji="1" lang="en-US" altLang="zh-TW" sz="4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relation</a:t>
            </a:r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It shows the contribution of the intergalactic medium (IGM) to the dispersion measure of FRBs as a function of redshift.</a:t>
            </a:r>
          </a:p>
          <a:p>
            <a:pPr algn="just"/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Approximately 81 FRBs have precise localizations. For nonlocalized FRBs, redshift uncertainties derived from the DM-z relation  are incorporated into the MCMC analysis.</a:t>
            </a:r>
          </a:p>
          <a:p>
            <a:pPr algn="just"/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relation also provides a consistency check to assess whether the host galaxy and its redshift are reasonable.</a:t>
            </a:r>
          </a:p>
        </p:txBody>
      </p:sp>
      <p:pic>
        <p:nvPicPr>
          <p:cNvPr id="43" name="圖片 42" descr="一張含有 圓形, 藝術, 樣式, 圖畫 的圖片&#10;&#10;AI 產生的內容可能不正確。">
            <a:extLst>
              <a:ext uri="{FF2B5EF4-FFF2-40B4-BE49-F238E27FC236}">
                <a16:creationId xmlns:a16="http://schemas.microsoft.com/office/drawing/2014/main" id="{31E90317-87A3-A76C-0E43-2C64E5C30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857" y="1387080"/>
            <a:ext cx="3895382" cy="38106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F6A9654-1316-D314-5ECF-EB6B05931D04}"/>
                  </a:ext>
                </a:extLst>
              </p:cNvPr>
              <p:cNvSpPr txBox="1"/>
              <p:nvPr/>
            </p:nvSpPr>
            <p:spPr>
              <a:xfrm>
                <a:off x="1037667" y="6870418"/>
                <a:ext cx="1048079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Hubble tension remains more than 4 </a:t>
                </a:r>
                <a14:m>
                  <m:oMath xmlns:m="http://schemas.openxmlformats.org/officeDocument/2006/math">
                    <m:r>
                      <a:rPr kumimoji="1" lang="en-US" altLang="zh-TW" sz="40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(based on </a:t>
                </a:r>
                <a14:m>
                  <m:oMath xmlns:m="http://schemas.openxmlformats.org/officeDocument/2006/math"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𝛬</m:t>
                    </m:r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𝐶𝐷𝑀</m:t>
                    </m:r>
                  </m:oMath>
                </a14:m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</a:p>
              <a:p>
                <a:endParaRPr kumimoji="1" lang="en-US" altLang="zh-TW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CMB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=67.66</m:t>
                    </m:r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±0.42 </m:t>
                    </m:r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sSup>
                      <m:sSup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𝑀𝑝𝑐</m:t>
                        </m:r>
                      </m:e>
                      <m:sup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zh-TW" sz="4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SNe </a:t>
                </a:r>
                <a:r>
                  <a:rPr kumimoji="1" lang="en-US" altLang="zh-TW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Ⅰa</a:t>
                </a:r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=73.04</m:t>
                    </m:r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1.04</m:t>
                    </m:r>
                  </m:oMath>
                </a14:m>
                <a:r>
                  <a:rPr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𝑀𝑝𝑐</m:t>
                        </m:r>
                      </m:e>
                      <m:sup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zh-TW" alt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F6A9654-1316-D314-5ECF-EB6B05931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67" y="6870418"/>
                <a:ext cx="10480795" cy="2862322"/>
              </a:xfrm>
              <a:prstGeom prst="rect">
                <a:avLst/>
              </a:prstGeom>
              <a:blipFill>
                <a:blip r:embed="rId5"/>
                <a:stretch>
                  <a:fillRect l="-2056" t="-3524" b="-8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D4C5E68C-59A7-35B3-B801-C9F1057928C4}"/>
              </a:ext>
            </a:extLst>
          </p:cNvPr>
          <p:cNvSpPr txBox="1"/>
          <p:nvPr/>
        </p:nvSpPr>
        <p:spPr>
          <a:xfrm>
            <a:off x="11553129" y="7315466"/>
            <a:ext cx="36953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 an </a:t>
            </a:r>
          </a:p>
          <a:p>
            <a:pPr algn="ctr"/>
            <a:endParaRPr kumimoji="1" lang="en-US" altLang="zh-TW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en-US" altLang="zh-TW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independent way</a:t>
            </a:r>
            <a:endParaRPr kumimoji="1" lang="zh-TW" altLang="en-US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10ECA7E-42A8-A6E5-16A4-000A7A25CDB9}"/>
              </a:ext>
            </a:extLst>
          </p:cNvPr>
          <p:cNvSpPr/>
          <p:nvPr/>
        </p:nvSpPr>
        <p:spPr>
          <a:xfrm>
            <a:off x="16479187" y="6396429"/>
            <a:ext cx="7262919" cy="41064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30" name="圖片 29" descr="一張含有 天空, 夜晚, 戶外 的圖片&#10;&#10;AI 產生的內容可能不正確。">
            <a:extLst>
              <a:ext uri="{FF2B5EF4-FFF2-40B4-BE49-F238E27FC236}">
                <a16:creationId xmlns:a16="http://schemas.microsoft.com/office/drawing/2014/main" id="{220C3F70-2214-8678-37F3-A80CDEE1F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5227" y="6468487"/>
            <a:ext cx="8098875" cy="5560165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29BF2D5A-922B-67A6-BC4A-06746BBF0558}"/>
              </a:ext>
            </a:extLst>
          </p:cNvPr>
          <p:cNvSpPr/>
          <p:nvPr/>
        </p:nvSpPr>
        <p:spPr>
          <a:xfrm>
            <a:off x="883118" y="6777001"/>
            <a:ext cx="9774372" cy="31082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n w="571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5BECCE9-95C6-366C-F3FD-184C40C9CC18}"/>
              </a:ext>
            </a:extLst>
          </p:cNvPr>
          <p:cNvSpPr txBox="1"/>
          <p:nvPr/>
        </p:nvSpPr>
        <p:spPr>
          <a:xfrm>
            <a:off x="16736397" y="6499611"/>
            <a:ext cx="8098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Fast Radio Bursts (FRB)</a:t>
            </a:r>
          </a:p>
          <a:p>
            <a:endParaRPr kumimoji="1" lang="en-US" altLang="zh-TW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short-lived &amp; bright</a:t>
            </a:r>
          </a:p>
          <a:p>
            <a:pPr marL="571500" indent="-571500">
              <a:buFontTx/>
              <a:buChar char="-"/>
            </a:pPr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Extragalactic signals</a:t>
            </a:r>
          </a:p>
          <a:p>
            <a:pPr marL="571500" indent="-571500">
              <a:buFontTx/>
              <a:buChar char="-"/>
            </a:pPr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Localized &amp; nonlocalized</a:t>
            </a:r>
          </a:p>
          <a:p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(total: 536)</a:t>
            </a:r>
          </a:p>
        </p:txBody>
      </p:sp>
      <p:sp>
        <p:nvSpPr>
          <p:cNvPr id="40" name="上彎箭號 39">
            <a:extLst>
              <a:ext uri="{FF2B5EF4-FFF2-40B4-BE49-F238E27FC236}">
                <a16:creationId xmlns:a16="http://schemas.microsoft.com/office/drawing/2014/main" id="{F10973A3-08A4-3A4D-8B2A-D9BC3752980A}"/>
              </a:ext>
            </a:extLst>
          </p:cNvPr>
          <p:cNvSpPr/>
          <p:nvPr/>
        </p:nvSpPr>
        <p:spPr>
          <a:xfrm rot="16200000" flipH="1">
            <a:off x="15030955" y="17420817"/>
            <a:ext cx="1979370" cy="2503153"/>
          </a:xfrm>
          <a:prstGeom prst="bentUpArrow">
            <a:avLst>
              <a:gd name="adj1" fmla="val 24388"/>
              <a:gd name="adj2" fmla="val 23805"/>
              <a:gd name="adj3" fmla="val 1948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01E1C63D-92B9-9AFC-6734-7944B84DE219}"/>
              </a:ext>
            </a:extLst>
          </p:cNvPr>
          <p:cNvSpPr txBox="1"/>
          <p:nvPr/>
        </p:nvSpPr>
        <p:spPr>
          <a:xfrm>
            <a:off x="19232968" y="19325384"/>
            <a:ext cx="112046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to get redshift</a:t>
            </a:r>
            <a:r>
              <a:rPr kumimoji="1" lang="zh-TW" alt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1" lang="en-US" altLang="zh-TW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endParaRPr kumimoji="1" lang="en-US" altLang="zh-TW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en-US" altLang="zh-TW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hard to get spectroscopic redshift (spec-z).</a:t>
            </a:r>
          </a:p>
          <a:p>
            <a:r>
              <a:rPr kumimoji="1" lang="zh-TW" alt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kumimoji="1" lang="en-US" altLang="zh-TW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need a full spectrum of light.</a:t>
            </a:r>
          </a:p>
          <a:p>
            <a:r>
              <a:rPr kumimoji="1" lang="en-US" altLang="zh-TW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use photometric redshift (photo-z).</a:t>
            </a:r>
          </a:p>
          <a:p>
            <a:r>
              <a:rPr kumimoji="1" lang="zh-TW" alt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kumimoji="1" lang="en-US" altLang="zh-TW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measure brightness in a few broad color filters.</a:t>
            </a:r>
            <a:endParaRPr kumimoji="1" lang="zh-TW" altLang="en-US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00DC69B-1E73-0A04-D6B4-42EFF2AE5934}"/>
              </a:ext>
            </a:extLst>
          </p:cNvPr>
          <p:cNvSpPr/>
          <p:nvPr/>
        </p:nvSpPr>
        <p:spPr>
          <a:xfrm>
            <a:off x="671852" y="10430431"/>
            <a:ext cx="13354876" cy="1128334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7C3547F1-5FD2-E64E-7971-1352CDACB2AD}"/>
              </a:ext>
            </a:extLst>
          </p:cNvPr>
          <p:cNvSpPr txBox="1"/>
          <p:nvPr/>
        </p:nvSpPr>
        <p:spPr>
          <a:xfrm>
            <a:off x="4106655" y="11325007"/>
            <a:ext cx="7945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CHIME         +      Pan-STARRS 1</a:t>
            </a:r>
            <a:endParaRPr kumimoji="1" lang="zh-TW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61BD6CB-9912-58D4-70CE-2734892AF0F6}"/>
              </a:ext>
            </a:extLst>
          </p:cNvPr>
          <p:cNvSpPr txBox="1"/>
          <p:nvPr/>
        </p:nvSpPr>
        <p:spPr>
          <a:xfrm>
            <a:off x="4414789" y="10553271"/>
            <a:ext cx="662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FRBs                   galaxies</a:t>
            </a:r>
            <a:endParaRPr kumimoji="1" lang="zh-TW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向下箭號 45">
            <a:extLst>
              <a:ext uri="{FF2B5EF4-FFF2-40B4-BE49-F238E27FC236}">
                <a16:creationId xmlns:a16="http://schemas.microsoft.com/office/drawing/2014/main" id="{59C4096F-7B0B-E582-2346-82F5DBE34F0B}"/>
              </a:ext>
            </a:extLst>
          </p:cNvPr>
          <p:cNvSpPr/>
          <p:nvPr/>
        </p:nvSpPr>
        <p:spPr>
          <a:xfrm>
            <a:off x="6722803" y="12501679"/>
            <a:ext cx="1015151" cy="1536429"/>
          </a:xfrm>
          <a:prstGeom prst="downArrow">
            <a:avLst/>
          </a:prstGeom>
          <a:solidFill>
            <a:srgbClr val="F8D7E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67096252-94CD-0155-1A5D-A1D94A7A46F6}"/>
              </a:ext>
            </a:extLst>
          </p:cNvPr>
          <p:cNvSpPr txBox="1"/>
          <p:nvPr/>
        </p:nvSpPr>
        <p:spPr>
          <a:xfrm>
            <a:off x="1586646" y="12849734"/>
            <a:ext cx="124536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3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Probabilistic Association of  Transients to their Host (PATH)</a:t>
            </a:r>
            <a:endParaRPr kumimoji="1" lang="zh-TW" altLang="en-US" sz="3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0171A018-176C-13A2-7B21-199D2EADE52E}"/>
              </a:ext>
            </a:extLst>
          </p:cNvPr>
          <p:cNvSpPr txBox="1"/>
          <p:nvPr/>
        </p:nvSpPr>
        <p:spPr>
          <a:xfrm>
            <a:off x="3476383" y="14261922"/>
            <a:ext cx="825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host galaxies‘ probabilities</a:t>
            </a:r>
            <a:endParaRPr kumimoji="1" lang="zh-TW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向下箭號 48">
            <a:extLst>
              <a:ext uri="{FF2B5EF4-FFF2-40B4-BE49-F238E27FC236}">
                <a16:creationId xmlns:a16="http://schemas.microsoft.com/office/drawing/2014/main" id="{E1F20199-4720-E2AF-3DE6-A9356E3CCA70}"/>
              </a:ext>
            </a:extLst>
          </p:cNvPr>
          <p:cNvSpPr/>
          <p:nvPr/>
        </p:nvSpPr>
        <p:spPr>
          <a:xfrm>
            <a:off x="6765944" y="15338317"/>
            <a:ext cx="1015151" cy="1479440"/>
          </a:xfrm>
          <a:prstGeom prst="downArrow">
            <a:avLst/>
          </a:prstGeom>
          <a:solidFill>
            <a:srgbClr val="F8D7E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9F5024F9-A861-795F-A389-30BF5F1AA886}"/>
                  </a:ext>
                </a:extLst>
              </p:cNvPr>
              <p:cNvSpPr txBox="1"/>
              <p:nvPr/>
            </p:nvSpPr>
            <p:spPr>
              <a:xfrm>
                <a:off x="1027890" y="17085433"/>
                <a:ext cx="1245367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My unique way: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𝐹𝑅𝐵</m:t>
                        </m:r>
                      </m:sub>
                    </m:sSub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TW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kumimoji="1" lang="en-US" altLang="zh-TW" sz="4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&amp; </a:t>
                </a:r>
                <a:endParaRPr kumimoji="1" lang="zh-TW" alt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𝐷𝑀</m:t>
                          </m:r>
                        </m:e>
                        <m:sub>
                          <m:r>
                            <a:rPr kumimoji="1" lang="en-US" altLang="zh-TW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𝐼𝐺𝑀</m:t>
                          </m:r>
                        </m:sub>
                      </m:sSub>
                    </m:oMath>
                  </m:oMathPara>
                </a14:m>
                <a:endParaRPr kumimoji="1" lang="zh-TW" alt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9F5024F9-A861-795F-A389-30BF5F1AA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90" y="17085433"/>
                <a:ext cx="12453670" cy="1938992"/>
              </a:xfrm>
              <a:prstGeom prst="rect">
                <a:avLst/>
              </a:prstGeom>
              <a:blipFill>
                <a:blip r:embed="rId7"/>
                <a:stretch>
                  <a:fillRect t="-5844" b="-12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D7B4B93B-7014-B004-B63E-B8360E74CFC6}"/>
              </a:ext>
            </a:extLst>
          </p:cNvPr>
          <p:cNvSpPr txBox="1"/>
          <p:nvPr/>
        </p:nvSpPr>
        <p:spPr>
          <a:xfrm>
            <a:off x="2113553" y="15766188"/>
            <a:ext cx="10319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3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Mikulski Archive Space Telescope (MAST)</a:t>
            </a:r>
            <a:endParaRPr kumimoji="1" lang="zh-TW" altLang="en-US" sz="3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7D2D457-C268-8280-8038-6570EF8D1ECD}"/>
              </a:ext>
            </a:extLst>
          </p:cNvPr>
          <p:cNvSpPr/>
          <p:nvPr/>
        </p:nvSpPr>
        <p:spPr>
          <a:xfrm>
            <a:off x="4076175" y="11330161"/>
            <a:ext cx="1905049" cy="7482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27340BF-C59B-1223-25B3-3F8B0ECC28DA}"/>
              </a:ext>
            </a:extLst>
          </p:cNvPr>
          <p:cNvSpPr/>
          <p:nvPr/>
        </p:nvSpPr>
        <p:spPr>
          <a:xfrm>
            <a:off x="8038399" y="11345369"/>
            <a:ext cx="3060525" cy="7330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F3B14C1-B450-7742-DDCB-9C73E06AF159}"/>
              </a:ext>
            </a:extLst>
          </p:cNvPr>
          <p:cNvSpPr/>
          <p:nvPr/>
        </p:nvSpPr>
        <p:spPr>
          <a:xfrm>
            <a:off x="19208346" y="19259640"/>
            <a:ext cx="4856881" cy="8048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5" name="向下箭號 54">
            <a:extLst>
              <a:ext uri="{FF2B5EF4-FFF2-40B4-BE49-F238E27FC236}">
                <a16:creationId xmlns:a16="http://schemas.microsoft.com/office/drawing/2014/main" id="{F1439FE5-B095-7882-25A1-D907F1F15141}"/>
              </a:ext>
            </a:extLst>
          </p:cNvPr>
          <p:cNvSpPr/>
          <p:nvPr/>
        </p:nvSpPr>
        <p:spPr>
          <a:xfrm>
            <a:off x="6747152" y="19184700"/>
            <a:ext cx="1015151" cy="1376108"/>
          </a:xfrm>
          <a:prstGeom prst="downArrow">
            <a:avLst/>
          </a:prstGeom>
          <a:solidFill>
            <a:srgbClr val="F8D7E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08A354DB-081C-5179-0401-66CB018AB65D}"/>
              </a:ext>
            </a:extLst>
          </p:cNvPr>
          <p:cNvSpPr txBox="1"/>
          <p:nvPr/>
        </p:nvSpPr>
        <p:spPr>
          <a:xfrm>
            <a:off x="15868795" y="41022585"/>
            <a:ext cx="2584097" cy="738664"/>
          </a:xfrm>
          <a:prstGeom prst="rect">
            <a:avLst/>
          </a:prstGeom>
          <a:solidFill>
            <a:srgbClr val="F8D7EB"/>
          </a:solidFill>
          <a:ln/>
        </p:spPr>
        <p:style>
          <a:lnRef idx="1">
            <a:schemeClr val="accent4"/>
          </a:lnRef>
          <a:fillRef idx="1001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References</a:t>
            </a:r>
            <a:endParaRPr kumimoji="1" lang="zh-TW" altLang="en-US" sz="4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D5806BE5-4818-8649-ABA6-C373FEB2E8FF}"/>
              </a:ext>
            </a:extLst>
          </p:cNvPr>
          <p:cNvCxnSpPr>
            <a:cxnSpLocks/>
          </p:cNvCxnSpPr>
          <p:nvPr/>
        </p:nvCxnSpPr>
        <p:spPr>
          <a:xfrm>
            <a:off x="-47857" y="23100470"/>
            <a:ext cx="3244714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圖片 71" descr="一張含有 黑暗, 黑色, 螢幕擷取畫面, space 的圖片&#10;&#10;AI 產生的內容可能不正確。">
            <a:extLst>
              <a:ext uri="{FF2B5EF4-FFF2-40B4-BE49-F238E27FC236}">
                <a16:creationId xmlns:a16="http://schemas.microsoft.com/office/drawing/2014/main" id="{93AED7AC-7C8E-4B61-3532-763E9F47AC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5647" y="34107420"/>
            <a:ext cx="8499052" cy="8536005"/>
          </a:xfrm>
          <a:prstGeom prst="rect">
            <a:avLst/>
          </a:prstGeom>
        </p:spPr>
      </p:pic>
      <p:sp>
        <p:nvSpPr>
          <p:cNvPr id="75" name="文字方塊 74">
            <a:extLst>
              <a:ext uri="{FF2B5EF4-FFF2-40B4-BE49-F238E27FC236}">
                <a16:creationId xmlns:a16="http://schemas.microsoft.com/office/drawing/2014/main" id="{14E2A75B-FBD6-0D8F-9F7B-6E2A3305AB66}"/>
              </a:ext>
            </a:extLst>
          </p:cNvPr>
          <p:cNvSpPr txBox="1"/>
          <p:nvPr/>
        </p:nvSpPr>
        <p:spPr>
          <a:xfrm>
            <a:off x="15837420" y="41872882"/>
            <a:ext cx="1517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Measuring Hubble constant using localized and nonlocalized fast radio burst (</a:t>
            </a:r>
            <a:r>
              <a:rPr kumimoji="1" lang="en-US" altLang="zh-TW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arXiv</a:t>
            </a:r>
            <a:r>
              <a:rPr kumimoji="1"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2410.03994)</a:t>
            </a:r>
            <a:endParaRPr kumimoji="1" lang="zh-TW" alt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" name="向下箭號 79">
            <a:extLst>
              <a:ext uri="{FF2B5EF4-FFF2-40B4-BE49-F238E27FC236}">
                <a16:creationId xmlns:a16="http://schemas.microsoft.com/office/drawing/2014/main" id="{7FE1CB2A-9AA8-0D00-B1EB-C4FD4AE6905D}"/>
              </a:ext>
            </a:extLst>
          </p:cNvPr>
          <p:cNvSpPr/>
          <p:nvPr/>
        </p:nvSpPr>
        <p:spPr>
          <a:xfrm>
            <a:off x="21160164" y="10706109"/>
            <a:ext cx="1015151" cy="1626075"/>
          </a:xfrm>
          <a:prstGeom prst="downArrow">
            <a:avLst>
              <a:gd name="adj1" fmla="val 39082"/>
              <a:gd name="adj2" fmla="val 50000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AFCD3405-ABD0-158A-31A8-915A9A5C94DA}"/>
              </a:ext>
            </a:extLst>
          </p:cNvPr>
          <p:cNvSpPr/>
          <p:nvPr/>
        </p:nvSpPr>
        <p:spPr>
          <a:xfrm>
            <a:off x="16020640" y="12496879"/>
            <a:ext cx="12902266" cy="428825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n w="571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CFB28FEB-97F7-02FF-4A44-404BB8F68728}"/>
                  </a:ext>
                </a:extLst>
              </p:cNvPr>
              <p:cNvSpPr txBox="1"/>
              <p:nvPr/>
            </p:nvSpPr>
            <p:spPr>
              <a:xfrm>
                <a:off x="16207597" y="12626375"/>
                <a:ext cx="1359963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FRB can provide dispersion measure (DM): DM traces the integrated free-electron density which depends on cosmic distance and the expansion rate.</a:t>
                </a:r>
              </a:p>
              <a:p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For FRB with known redshifts, the </a:t>
                </a:r>
                <a:r>
                  <a:rPr kumimoji="1" lang="en-US" altLang="zh-TW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Macquart</a:t>
                </a:r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relation (DM-z relation) is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allowing an independent constraint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TW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TW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</a:p>
              <a:p>
                <a:endParaRPr kumimoji="1" lang="zh-TW" alt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kumimoji="1" lang="zh-TW" alt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CFB28FEB-97F7-02FF-4A44-404BB8F68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7597" y="12626375"/>
                <a:ext cx="13599630" cy="5016758"/>
              </a:xfrm>
              <a:prstGeom prst="rect">
                <a:avLst/>
              </a:prstGeom>
              <a:blipFill>
                <a:blip r:embed="rId9"/>
                <a:stretch>
                  <a:fillRect l="-1586" t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5 角星形 86">
            <a:extLst>
              <a:ext uri="{FF2B5EF4-FFF2-40B4-BE49-F238E27FC236}">
                <a16:creationId xmlns:a16="http://schemas.microsoft.com/office/drawing/2014/main" id="{32E2E2AC-180C-F881-FE60-794395587008}"/>
              </a:ext>
            </a:extLst>
          </p:cNvPr>
          <p:cNvSpPr/>
          <p:nvPr/>
        </p:nvSpPr>
        <p:spPr>
          <a:xfrm>
            <a:off x="7345882" y="37716232"/>
            <a:ext cx="292704" cy="253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C9F7E3D-3003-7AEB-156B-1DB9F80AAE00}"/>
              </a:ext>
            </a:extLst>
          </p:cNvPr>
          <p:cNvSpPr txBox="1"/>
          <p:nvPr/>
        </p:nvSpPr>
        <p:spPr>
          <a:xfrm>
            <a:off x="7559761" y="38076555"/>
            <a:ext cx="3300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200" dirty="0">
                <a:solidFill>
                  <a:srgbClr val="FFFF00"/>
                </a:solidFill>
              </a:rPr>
              <a:t>FRB20181119D </a:t>
            </a:r>
          </a:p>
          <a:p>
            <a:r>
              <a:rPr kumimoji="1" lang="en-US" altLang="zh-TW" sz="2200" dirty="0">
                <a:solidFill>
                  <a:srgbClr val="FFFF00"/>
                </a:solidFill>
              </a:rPr>
              <a:t>Ra=82.994575 (err: 4e-7)</a:t>
            </a:r>
          </a:p>
          <a:p>
            <a:r>
              <a:rPr kumimoji="1" lang="en-US" altLang="zh-TW" sz="2200" dirty="0">
                <a:solidFill>
                  <a:srgbClr val="FFFF00"/>
                </a:solidFill>
              </a:rPr>
              <a:t>Dec=33.147941 (err: 4e-6)</a:t>
            </a:r>
          </a:p>
          <a:p>
            <a:r>
              <a:rPr kumimoji="1" lang="en-US" altLang="zh-TW" sz="2200" dirty="0">
                <a:solidFill>
                  <a:srgbClr val="FFFF00"/>
                </a:solidFill>
              </a:rPr>
              <a:t>DM=595.2</a:t>
            </a:r>
            <a:endParaRPr kumimoji="1" lang="zh-TW" altLang="en-US" sz="2200" dirty="0">
              <a:solidFill>
                <a:srgbClr val="FFFF00"/>
              </a:solidFill>
            </a:endParaRP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D1AD2C33-1383-49F8-1057-85A0DC44ECC0}"/>
              </a:ext>
            </a:extLst>
          </p:cNvPr>
          <p:cNvSpPr txBox="1"/>
          <p:nvPr/>
        </p:nvSpPr>
        <p:spPr>
          <a:xfrm>
            <a:off x="3457848" y="38505039"/>
            <a:ext cx="2782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200" dirty="0">
                <a:solidFill>
                  <a:schemeClr val="bg1"/>
                </a:solidFill>
              </a:rPr>
              <a:t>P ~ 1</a:t>
            </a:r>
          </a:p>
          <a:p>
            <a:r>
              <a:rPr kumimoji="1" lang="en-US" altLang="zh-TW" sz="2200" dirty="0">
                <a:solidFill>
                  <a:schemeClr val="bg1"/>
                </a:solidFill>
              </a:rPr>
              <a:t>Ra= 82.99797489</a:t>
            </a:r>
          </a:p>
          <a:p>
            <a:r>
              <a:rPr kumimoji="1" lang="en-US" altLang="zh-TW" sz="2200" dirty="0">
                <a:solidFill>
                  <a:schemeClr val="bg1"/>
                </a:solidFill>
              </a:rPr>
              <a:t>Dec= 33.14760143</a:t>
            </a: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D883B47B-C7E2-3026-663A-00658B7323A5}"/>
              </a:ext>
            </a:extLst>
          </p:cNvPr>
          <p:cNvSpPr txBox="1"/>
          <p:nvPr/>
        </p:nvSpPr>
        <p:spPr>
          <a:xfrm>
            <a:off x="3235094" y="35857855"/>
            <a:ext cx="2746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200" dirty="0">
                <a:solidFill>
                  <a:schemeClr val="bg1"/>
                </a:solidFill>
              </a:rPr>
              <a:t>P ~ 6.09e-27</a:t>
            </a:r>
          </a:p>
          <a:p>
            <a:r>
              <a:rPr kumimoji="1" lang="en-US" altLang="zh-TW" sz="2200" dirty="0">
                <a:solidFill>
                  <a:schemeClr val="bg1"/>
                </a:solidFill>
              </a:rPr>
              <a:t>Ra= 82.99791421 </a:t>
            </a:r>
          </a:p>
          <a:p>
            <a:r>
              <a:rPr kumimoji="1" lang="en-US" altLang="zh-TW" sz="2200" dirty="0">
                <a:solidFill>
                  <a:schemeClr val="bg1"/>
                </a:solidFill>
              </a:rPr>
              <a:t>Dec= 33.15088172</a:t>
            </a:r>
          </a:p>
        </p:txBody>
      </p:sp>
      <p:cxnSp>
        <p:nvCxnSpPr>
          <p:cNvPr id="91" name="直線箭頭接點 90">
            <a:extLst>
              <a:ext uri="{FF2B5EF4-FFF2-40B4-BE49-F238E27FC236}">
                <a16:creationId xmlns:a16="http://schemas.microsoft.com/office/drawing/2014/main" id="{58BC1441-8B8B-9D59-95B6-13FCC2C06E5B}"/>
              </a:ext>
            </a:extLst>
          </p:cNvPr>
          <p:cNvCxnSpPr>
            <a:cxnSpLocks/>
          </p:cNvCxnSpPr>
          <p:nvPr/>
        </p:nvCxnSpPr>
        <p:spPr>
          <a:xfrm flipV="1">
            <a:off x="5781748" y="38707047"/>
            <a:ext cx="486924" cy="185566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7" name="直線箭頭接點 96">
            <a:extLst>
              <a:ext uri="{FF2B5EF4-FFF2-40B4-BE49-F238E27FC236}">
                <a16:creationId xmlns:a16="http://schemas.microsoft.com/office/drawing/2014/main" id="{1C6F9492-A542-C447-274A-056FDDFD7FFA}"/>
              </a:ext>
            </a:extLst>
          </p:cNvPr>
          <p:cNvCxnSpPr>
            <a:cxnSpLocks/>
          </p:cNvCxnSpPr>
          <p:nvPr/>
        </p:nvCxnSpPr>
        <p:spPr>
          <a:xfrm>
            <a:off x="5832202" y="36517941"/>
            <a:ext cx="486924" cy="87634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0" name="文字方塊 99">
            <a:extLst>
              <a:ext uri="{FF2B5EF4-FFF2-40B4-BE49-F238E27FC236}">
                <a16:creationId xmlns:a16="http://schemas.microsoft.com/office/drawing/2014/main" id="{18879F65-A7D0-21A8-2E28-905266ED4FFC}"/>
              </a:ext>
            </a:extLst>
          </p:cNvPr>
          <p:cNvSpPr txBox="1"/>
          <p:nvPr/>
        </p:nvSpPr>
        <p:spPr>
          <a:xfrm>
            <a:off x="5563969" y="19501034"/>
            <a:ext cx="31988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3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</a:t>
            </a:r>
            <a:endParaRPr kumimoji="1" lang="zh-TW" altLang="en-US" sz="3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BE6C46DD-1A3E-B8FA-C8E9-5B613600B3E3}"/>
                  </a:ext>
                </a:extLst>
              </p:cNvPr>
              <p:cNvSpPr txBox="1"/>
              <p:nvPr/>
            </p:nvSpPr>
            <p:spPr>
              <a:xfrm>
                <a:off x="6263091" y="20651042"/>
                <a:ext cx="217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4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zh-TW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BE6C46DD-1A3E-B8FA-C8E9-5B613600B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091" y="20651042"/>
                <a:ext cx="2171710" cy="707886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357202AE-E030-4CFE-90A9-15B21514E428}"/>
              </a:ext>
            </a:extLst>
          </p:cNvPr>
          <p:cNvSpPr txBox="1"/>
          <p:nvPr/>
        </p:nvSpPr>
        <p:spPr>
          <a:xfrm>
            <a:off x="4767209" y="42572872"/>
            <a:ext cx="5585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 1. FRB and PS1 candidates</a:t>
            </a:r>
            <a:endParaRPr kumimoji="1" lang="zh-TW" altLang="en-US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6" name="圖片 105" descr="一張含有 人員, 人的臉孔, 服裝, 口紅 的圖片&#10;&#10;AI 產生的內容可能不正確。">
            <a:extLst>
              <a:ext uri="{FF2B5EF4-FFF2-40B4-BE49-F238E27FC236}">
                <a16:creationId xmlns:a16="http://schemas.microsoft.com/office/drawing/2014/main" id="{B3D8104C-322B-5C4F-FC19-7B828D45D48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111" t="4012"/>
          <a:stretch>
            <a:fillRect/>
          </a:stretch>
        </p:blipFill>
        <p:spPr>
          <a:xfrm>
            <a:off x="26813830" y="1167739"/>
            <a:ext cx="2646670" cy="2594360"/>
          </a:xfrm>
          <a:prstGeom prst="rect">
            <a:avLst/>
          </a:prstGeom>
        </p:spPr>
      </p:pic>
      <p:sp>
        <p:nvSpPr>
          <p:cNvPr id="22" name="向右箭號 21">
            <a:extLst>
              <a:ext uri="{FF2B5EF4-FFF2-40B4-BE49-F238E27FC236}">
                <a16:creationId xmlns:a16="http://schemas.microsoft.com/office/drawing/2014/main" id="{015EF2BC-FE94-E504-6BFB-320823580976}"/>
              </a:ext>
            </a:extLst>
          </p:cNvPr>
          <p:cNvSpPr/>
          <p:nvPr/>
        </p:nvSpPr>
        <p:spPr>
          <a:xfrm>
            <a:off x="11574033" y="7906557"/>
            <a:ext cx="4044182" cy="83274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08" name="圖片 107" descr="一張含有 人的臉孔, 服裝, 人員, 男人 的圖片&#10;&#10;AI 產生的內容可能不正確。">
            <a:extLst>
              <a:ext uri="{FF2B5EF4-FFF2-40B4-BE49-F238E27FC236}">
                <a16:creationId xmlns:a16="http://schemas.microsoft.com/office/drawing/2014/main" id="{AEE8A569-303E-BD28-C835-DB5200B3F0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64352" y="1180648"/>
            <a:ext cx="2576600" cy="2852665"/>
          </a:xfrm>
          <a:prstGeom prst="rect">
            <a:avLst/>
          </a:prstGeom>
        </p:spPr>
      </p:pic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6AB5FB71-D1E1-A09B-BB6E-1F805736705D}"/>
              </a:ext>
            </a:extLst>
          </p:cNvPr>
          <p:cNvSpPr txBox="1"/>
          <p:nvPr/>
        </p:nvSpPr>
        <p:spPr>
          <a:xfrm>
            <a:off x="479944" y="24062724"/>
            <a:ext cx="14667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TW" sz="4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chosen</a:t>
            </a:r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We first choose PS1 data under 15 &lt; </a:t>
            </a:r>
            <a:r>
              <a:rPr kumimoji="1" lang="en-US" altLang="zh-TW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rmag</a:t>
            </a:r>
            <a:r>
              <a:rPr kumimoji="1"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&lt; 23.</a:t>
            </a:r>
          </a:p>
          <a:p>
            <a:pPr algn="just"/>
            <a:r>
              <a:rPr kumimoji="1" lang="en-US" altLang="zh-TW" sz="40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And test FRB data within small position error to run PATH code</a:t>
            </a:r>
            <a:endParaRPr lang="en-US" altLang="zh-TW" sz="40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just"/>
            <a:endParaRPr kumimoji="1" lang="zh-TW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1" name="圖片 110" descr="一張含有 文字, 螢幕擷取畫面, 繪圖, 圖表 的圖片&#10;&#10;AI 產生的內容可能不正確。">
            <a:extLst>
              <a:ext uri="{FF2B5EF4-FFF2-40B4-BE49-F238E27FC236}">
                <a16:creationId xmlns:a16="http://schemas.microsoft.com/office/drawing/2014/main" id="{0B5AB523-0959-8726-7696-11F9C69A716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6533"/>
          <a:stretch>
            <a:fillRect/>
          </a:stretch>
        </p:blipFill>
        <p:spPr>
          <a:xfrm>
            <a:off x="312476" y="25574981"/>
            <a:ext cx="6950894" cy="5063941"/>
          </a:xfrm>
          <a:prstGeom prst="rect">
            <a:avLst/>
          </a:prstGeom>
        </p:spPr>
      </p:pic>
      <p:pic>
        <p:nvPicPr>
          <p:cNvPr id="113" name="圖片 112" descr="一張含有 圖表, 繪圖, 螢幕擷取畫面, 行 的圖片&#10;&#10;AI 產生的內容可能不正確。">
            <a:extLst>
              <a:ext uri="{FF2B5EF4-FFF2-40B4-BE49-F238E27FC236}">
                <a16:creationId xmlns:a16="http://schemas.microsoft.com/office/drawing/2014/main" id="{C75FB7D8-9888-8B05-1247-F5CCA3F08B4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6749" b="-1"/>
          <a:stretch>
            <a:fillRect/>
          </a:stretch>
        </p:blipFill>
        <p:spPr>
          <a:xfrm>
            <a:off x="7205787" y="25517487"/>
            <a:ext cx="7998813" cy="5178927"/>
          </a:xfrm>
          <a:prstGeom prst="rect">
            <a:avLst/>
          </a:prstGeom>
        </p:spPr>
      </p:pic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4E228404-9337-51AE-E787-36317BADA3B3}"/>
              </a:ext>
            </a:extLst>
          </p:cNvPr>
          <p:cNvSpPr txBox="1"/>
          <p:nvPr/>
        </p:nvSpPr>
        <p:spPr>
          <a:xfrm>
            <a:off x="1688412" y="30608743"/>
            <a:ext cx="5585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 1. Mag vs </a:t>
            </a:r>
            <a:r>
              <a:rPr kumimoji="1" lang="en-US" altLang="zh-TW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magErr</a:t>
            </a:r>
            <a:r>
              <a:rPr kumimoji="1" lang="en-US" altLang="zh-TW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PS1 </a:t>
            </a:r>
            <a:endParaRPr kumimoji="1" lang="zh-TW" altLang="en-US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36CB192B-27C5-C6BE-4ADC-D2941A3DC7BE}"/>
              </a:ext>
            </a:extLst>
          </p:cNvPr>
          <p:cNvSpPr txBox="1"/>
          <p:nvPr/>
        </p:nvSpPr>
        <p:spPr>
          <a:xfrm>
            <a:off x="8935343" y="30655713"/>
            <a:ext cx="5585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 2. Histogram of position error</a:t>
            </a:r>
            <a:endParaRPr kumimoji="1" lang="zh-TW" altLang="en-US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10314"/>
      </p:ext>
    </p:extLst>
  </p:cSld>
  <p:clrMapOvr>
    <a:masterClrMapping/>
  </p:clrMapOvr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4868</TotalTime>
  <Words>535</Words>
  <Application>Microsoft Macintosh PowerPoint</Application>
  <PresentationFormat>自訂</PresentationFormat>
  <Paragraphs>66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Arial</vt:lpstr>
      <vt:lpstr>Cambria Math</vt:lpstr>
      <vt:lpstr>Gill Sans MT</vt:lpstr>
      <vt:lpstr>包裹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朱雅莉</dc:creator>
  <cp:lastModifiedBy>朱雅莉</cp:lastModifiedBy>
  <cp:revision>15</cp:revision>
  <dcterms:created xsi:type="dcterms:W3CDTF">2026-01-05T22:31:17Z</dcterms:created>
  <dcterms:modified xsi:type="dcterms:W3CDTF">2026-01-09T07:40:07Z</dcterms:modified>
</cp:coreProperties>
</file>