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AD45"/>
    <a:srgbClr val="FFFDD0"/>
    <a:srgbClr val="62983E"/>
    <a:srgbClr val="4A742E"/>
    <a:srgbClr val="517E32"/>
    <a:srgbClr val="43682A"/>
    <a:srgbClr val="4F7B31"/>
    <a:srgbClr val="476E2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36" autoAdjust="0"/>
  </p:normalViewPr>
  <p:slideViewPr>
    <p:cSldViewPr snapToGrid="0">
      <p:cViewPr>
        <p:scale>
          <a:sx n="30" d="100"/>
          <a:sy n="30" d="100"/>
        </p:scale>
        <p:origin x="245" y="-40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10C5F-4699-4898-A19E-E814E69D2C0A}" type="datetimeFigureOut">
              <a:rPr lang="zh-HK" altLang="en-US" smtClean="0"/>
              <a:t>23/3/2026</a:t>
            </a:fld>
            <a:endParaRPr lang="zh-HK" altLang="en-US"/>
          </a:p>
        </p:txBody>
      </p:sp>
      <p:sp>
        <p:nvSpPr>
          <p:cNvPr id="4" name="投影片影像版面配置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48C56-1D6A-48A3-AF6F-DD88716CBF3F}" type="slidenum">
              <a:rPr lang="zh-HK" altLang="en-US" smtClean="0"/>
              <a:t>‹#›</a:t>
            </a:fld>
            <a:endParaRPr lang="zh-HK" altLang="en-US"/>
          </a:p>
        </p:txBody>
      </p:sp>
    </p:spTree>
    <p:extLst>
      <p:ext uri="{BB962C8B-B14F-4D97-AF65-F5344CB8AC3E}">
        <p14:creationId xmlns:p14="http://schemas.microsoft.com/office/powerpoint/2010/main" val="271936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5"/>
          </p:nvPr>
        </p:nvSpPr>
        <p:spPr/>
        <p:txBody>
          <a:bodyPr/>
          <a:lstStyle/>
          <a:p>
            <a:fld id="{F0748C56-1D6A-48A3-AF6F-DD88716CBF3F}" type="slidenum">
              <a:rPr lang="zh-HK" altLang="en-US" smtClean="0"/>
              <a:t>1</a:t>
            </a:fld>
            <a:endParaRPr lang="zh-HK" altLang="en-US"/>
          </a:p>
        </p:txBody>
      </p:sp>
    </p:spTree>
    <p:extLst>
      <p:ext uri="{BB962C8B-B14F-4D97-AF65-F5344CB8AC3E}">
        <p14:creationId xmlns:p14="http://schemas.microsoft.com/office/powerpoint/2010/main" val="574145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zh-TW" altLang="en-US"/>
              <a:t>按一下以編輯母片標題樣式</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5F26337-3BA0-48FD-B219-A4E137CDF30E}" type="datetimeFigureOut">
              <a:rPr lang="zh-HK" altLang="en-US" smtClean="0"/>
              <a:t>23/3/2026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2313514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F26337-3BA0-48FD-B219-A4E137CDF30E}" type="datetimeFigureOut">
              <a:rPr lang="zh-HK" altLang="en-US" smtClean="0"/>
              <a:t>23/3/2026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283521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F26337-3BA0-48FD-B219-A4E137CDF30E}" type="datetimeFigureOut">
              <a:rPr lang="zh-HK" altLang="en-US" smtClean="0"/>
              <a:t>23/3/2026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343610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F26337-3BA0-48FD-B219-A4E137CDF30E}" type="datetimeFigureOut">
              <a:rPr lang="zh-HK" altLang="en-US" smtClean="0"/>
              <a:t>23/3/2026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425724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zh-TW" altLang="en-US"/>
              <a:t>按一下以編輯母片標題樣式</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5F26337-3BA0-48FD-B219-A4E137CDF30E}" type="datetimeFigureOut">
              <a:rPr lang="zh-HK" altLang="en-US" smtClean="0"/>
              <a:t>23/3/2026</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251805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B5F26337-3BA0-48FD-B219-A4E137CDF30E}" type="datetimeFigureOut">
              <a:rPr lang="zh-HK" altLang="en-US" smtClean="0"/>
              <a:t>23/3/2026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160605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TW" altLang="en-US"/>
              <a:t>按一下以編輯母片文字樣式</a:t>
            </a:r>
          </a:p>
        </p:txBody>
      </p:sp>
      <p:sp>
        <p:nvSpPr>
          <p:cNvPr id="4" name="Content Placeholder 3"/>
          <p:cNvSpPr>
            <a:spLocks noGrp="1"/>
          </p:cNvSpPr>
          <p:nvPr>
            <p:ph sz="half" idx="2"/>
          </p:nvPr>
        </p:nvSpPr>
        <p:spPr>
          <a:xfrm>
            <a:off x="2085368" y="15635264"/>
            <a:ext cx="12807832" cy="2299711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zh-TW" altLang="en-US"/>
              <a:t>按一下以編輯母片文字樣式</a:t>
            </a:r>
          </a:p>
        </p:txBody>
      </p:sp>
      <p:sp>
        <p:nvSpPr>
          <p:cNvPr id="6" name="Content Placeholder 5"/>
          <p:cNvSpPr>
            <a:spLocks noGrp="1"/>
          </p:cNvSpPr>
          <p:nvPr>
            <p:ph sz="quarter" idx="4"/>
          </p:nvPr>
        </p:nvSpPr>
        <p:spPr>
          <a:xfrm>
            <a:off x="15326828" y="15635264"/>
            <a:ext cx="12870909" cy="2299711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5F26337-3BA0-48FD-B219-A4E137CDF30E}" type="datetimeFigureOut">
              <a:rPr lang="zh-HK" altLang="en-US" smtClean="0"/>
              <a:t>23/3/2026</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26358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5F26337-3BA0-48FD-B219-A4E137CDF30E}" type="datetimeFigureOut">
              <a:rPr lang="zh-HK" altLang="en-US" smtClean="0"/>
              <a:t>23/3/2026</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413519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26337-3BA0-48FD-B219-A4E137CDF30E}" type="datetimeFigureOut">
              <a:rPr lang="zh-HK" altLang="en-US" smtClean="0"/>
              <a:t>23/3/2026</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3180653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TW" altLang="en-US"/>
              <a:t>按一下以編輯母片標題樣式</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5F26337-3BA0-48FD-B219-A4E137CDF30E}" type="datetimeFigureOut">
              <a:rPr lang="zh-HK" altLang="en-US" smtClean="0"/>
              <a:t>23/3/2026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2352332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zh-TW" altLang="en-US"/>
              <a:t>按一下圖示以新增圖片</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5F26337-3BA0-48FD-B219-A4E137CDF30E}" type="datetimeFigureOut">
              <a:rPr lang="zh-HK" altLang="en-US" smtClean="0"/>
              <a:t>23/3/2026</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253217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B5F26337-3BA0-48FD-B219-A4E137CDF30E}" type="datetimeFigureOut">
              <a:rPr lang="zh-HK" altLang="en-US" smtClean="0"/>
              <a:t>23/3/2026</a:t>
            </a:fld>
            <a:endParaRPr lang="zh-HK"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zh-HK"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A8890792-E4A2-4E77-9A41-BD288ABD561D}" type="slidenum">
              <a:rPr lang="zh-HK" altLang="en-US" smtClean="0"/>
              <a:t>‹#›</a:t>
            </a:fld>
            <a:endParaRPr lang="zh-HK" altLang="en-US"/>
          </a:p>
        </p:txBody>
      </p:sp>
    </p:spTree>
    <p:extLst>
      <p:ext uri="{BB962C8B-B14F-4D97-AF65-F5344CB8AC3E}">
        <p14:creationId xmlns:p14="http://schemas.microsoft.com/office/powerpoint/2010/main" val="659249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926CE346-72AA-4559-AB28-82A8FFCFB76B}"/>
              </a:ext>
            </a:extLst>
          </p:cNvPr>
          <p:cNvSpPr/>
          <p:nvPr/>
        </p:nvSpPr>
        <p:spPr>
          <a:xfrm>
            <a:off x="0" y="-2"/>
            <a:ext cx="30288820" cy="42800306"/>
          </a:xfrm>
          <a:prstGeom prst="rect">
            <a:avLst/>
          </a:prstGeom>
          <a:gradFill flip="none" rotWithShape="1">
            <a:gsLst>
              <a:gs pos="0">
                <a:schemeClr val="accent6">
                  <a:lumMod val="50000"/>
                </a:schemeClr>
              </a:gs>
              <a:gs pos="31000">
                <a:srgbClr val="517E32"/>
              </a:gs>
              <a:gs pos="100000">
                <a:srgbClr val="6FAD45"/>
              </a:gs>
              <a:gs pos="68000">
                <a:srgbClr val="4A742E"/>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2" name="文字方塊 11">
            <a:extLst>
              <a:ext uri="{FF2B5EF4-FFF2-40B4-BE49-F238E27FC236}">
                <a16:creationId xmlns:a16="http://schemas.microsoft.com/office/drawing/2014/main" id="{FEFA61B5-D9A6-44D7-921B-7D3E52162704}"/>
              </a:ext>
            </a:extLst>
          </p:cNvPr>
          <p:cNvSpPr txBox="1"/>
          <p:nvPr/>
        </p:nvSpPr>
        <p:spPr>
          <a:xfrm>
            <a:off x="15137606" y="32087515"/>
            <a:ext cx="15137607" cy="800219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TW" sz="3400" b="1" dirty="0"/>
              <a:t>In order to obtain precise atomic position </a:t>
            </a:r>
            <a:r>
              <a:rPr lang="en-US" altLang="zh-TW" sz="3200" dirty="0"/>
              <a:t>information in the future, we used two-dimensional Gaussian fitting to extract diffraction spots intensity.</a:t>
            </a:r>
            <a:br>
              <a:rPr lang="en-US" altLang="zh-HK" sz="5000" dirty="0"/>
            </a:br>
            <a:br>
              <a:rPr lang="en-US" altLang="zh-HK" sz="5000" dirty="0"/>
            </a:br>
            <a:br>
              <a:rPr lang="en-US" altLang="zh-HK" sz="5000" dirty="0"/>
            </a:br>
            <a:br>
              <a:rPr lang="en-US" altLang="zh-HK" sz="5000" dirty="0"/>
            </a:br>
            <a:br>
              <a:rPr lang="en-US" altLang="zh-HK" sz="5000" dirty="0"/>
            </a:br>
            <a:br>
              <a:rPr lang="en-US" altLang="zh-HK" sz="5000" dirty="0"/>
            </a:br>
            <a:br>
              <a:rPr lang="en-US" altLang="zh-HK" sz="5000" dirty="0"/>
            </a:br>
            <a:endParaRPr lang="en-US" altLang="zh-HK" sz="5000" dirty="0"/>
          </a:p>
          <a:p>
            <a:br>
              <a:rPr lang="en-US" altLang="zh-HK" sz="5000" dirty="0"/>
            </a:br>
            <a:endParaRPr lang="zh-HK" altLang="en-US" sz="5000" dirty="0"/>
          </a:p>
        </p:txBody>
      </p:sp>
      <p:sp>
        <p:nvSpPr>
          <p:cNvPr id="13" name="文字方塊 12">
            <a:extLst>
              <a:ext uri="{FF2B5EF4-FFF2-40B4-BE49-F238E27FC236}">
                <a16:creationId xmlns:a16="http://schemas.microsoft.com/office/drawing/2014/main" id="{1714FB52-497D-4A2D-9E53-D210347BEC6D}"/>
              </a:ext>
            </a:extLst>
          </p:cNvPr>
          <p:cNvSpPr txBox="1"/>
          <p:nvPr/>
        </p:nvSpPr>
        <p:spPr>
          <a:xfrm>
            <a:off x="0" y="14412115"/>
            <a:ext cx="15137607" cy="14157722"/>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HK" sz="3400" b="1" dirty="0">
                <a:latin typeface="Times New Roman" panose="02020603050405020304" pitchFamily="18" charset="0"/>
                <a:cs typeface="Times New Roman" panose="02020603050405020304" pitchFamily="18" charset="0"/>
              </a:rPr>
              <a:t>Choosing the right exposure time </a:t>
            </a:r>
            <a:r>
              <a:rPr lang="en-US" altLang="zh-HK" sz="3200" dirty="0">
                <a:latin typeface="Times New Roman" panose="02020603050405020304" pitchFamily="18" charset="0"/>
                <a:cs typeface="Times New Roman" panose="02020603050405020304" pitchFamily="18" charset="0"/>
              </a:rPr>
              <a:t>is very important since it is key to</a:t>
            </a:r>
            <a:r>
              <a:rPr lang="en-US" altLang="zh-TW" sz="3200" dirty="0">
                <a:latin typeface="Times New Roman" panose="02020603050405020304" pitchFamily="18" charset="0"/>
                <a:cs typeface="Times New Roman" panose="02020603050405020304" pitchFamily="18" charset="0"/>
              </a:rPr>
              <a:t> obtaining high-quality LEED data.</a:t>
            </a:r>
          </a:p>
          <a:p>
            <a:r>
              <a:rPr lang="en-US" altLang="zh-TW" sz="3200" dirty="0">
                <a:latin typeface="Times New Roman" panose="02020603050405020304" pitchFamily="18" charset="0"/>
                <a:cs typeface="Times New Roman" panose="02020603050405020304" pitchFamily="18" charset="0"/>
              </a:rPr>
              <a:t>  </a:t>
            </a:r>
          </a:p>
          <a:p>
            <a:pPr marL="457200" indent="-457200">
              <a:lnSpc>
                <a:spcPts val="3600"/>
              </a:lnSpc>
              <a:buFont typeface="Arial" panose="020B0604020202020204" pitchFamily="34" charset="0"/>
              <a:buChar char="•"/>
            </a:pPr>
            <a:r>
              <a:rPr lang="en-US" altLang="zh-HK" sz="3400" b="1" dirty="0">
                <a:latin typeface="Times New Roman" panose="02020603050405020304" pitchFamily="18" charset="0"/>
                <a:cs typeface="Times New Roman" panose="02020603050405020304" pitchFamily="18" charset="0"/>
              </a:rPr>
              <a:t>Underexposure</a:t>
            </a:r>
            <a:r>
              <a:rPr lang="en-US" altLang="zh-HK" sz="3200" dirty="0">
                <a:latin typeface="Times New Roman" panose="02020603050405020304" pitchFamily="18" charset="0"/>
                <a:cs typeface="Times New Roman" panose="02020603050405020304" pitchFamily="18" charset="0"/>
              </a:rPr>
              <a:t> : </a:t>
            </a:r>
            <a:r>
              <a:rPr lang="en-US" altLang="zh-HK" sz="3200" dirty="0">
                <a:solidFill>
                  <a:schemeClr val="tx1"/>
                </a:solidFill>
                <a:latin typeface="Times New Roman" panose="02020603050405020304" pitchFamily="18" charset="0"/>
                <a:cs typeface="Times New Roman" panose="02020603050405020304" pitchFamily="18" charset="0"/>
              </a:rPr>
              <a:t>The weaker diffraction spots approach the noise level</a:t>
            </a:r>
            <a:r>
              <a:rPr lang="en-US" altLang="zh-HK" sz="3200" dirty="0">
                <a:latin typeface="Times New Roman" panose="02020603050405020304" pitchFamily="18" charset="0"/>
                <a:cs typeface="Times New Roman" panose="02020603050405020304" pitchFamily="18" charset="0"/>
              </a:rPr>
              <a:t>, due to insufficient signal strength, the diffraction spots are easily covered by random background noise, </a:t>
            </a:r>
            <a:r>
              <a:rPr lang="en-US" altLang="zh-HK" sz="3200" dirty="0">
                <a:solidFill>
                  <a:schemeClr val="tx1"/>
                </a:solidFill>
                <a:latin typeface="Times New Roman" panose="02020603050405020304" pitchFamily="18" charset="0"/>
                <a:cs typeface="Times New Roman" panose="02020603050405020304" pitchFamily="18" charset="0"/>
              </a:rPr>
              <a:t>reducing accuracy of the fitted spot parameters.</a:t>
            </a:r>
          </a:p>
          <a:p>
            <a:pPr>
              <a:lnSpc>
                <a:spcPts val="3600"/>
              </a:lnSpc>
            </a:pPr>
            <a:endParaRPr lang="en-US" altLang="zh-HK" sz="3200" dirty="0">
              <a:latin typeface="Times New Roman" panose="02020603050405020304" pitchFamily="18" charset="0"/>
              <a:cs typeface="Times New Roman" panose="02020603050405020304" pitchFamily="18" charset="0"/>
            </a:endParaRPr>
          </a:p>
          <a:p>
            <a:pPr marL="457200" indent="-457200">
              <a:lnSpc>
                <a:spcPts val="3600"/>
              </a:lnSpc>
              <a:buFont typeface="Arial" panose="020B0604020202020204" pitchFamily="34" charset="0"/>
              <a:buChar char="•"/>
            </a:pPr>
            <a:r>
              <a:rPr lang="en-US" altLang="zh-HK" sz="3400" b="1" dirty="0">
                <a:latin typeface="Times New Roman" panose="02020603050405020304" pitchFamily="18" charset="0"/>
                <a:cs typeface="Times New Roman" panose="02020603050405020304" pitchFamily="18" charset="0"/>
              </a:rPr>
              <a:t>Overexposure</a:t>
            </a:r>
            <a:r>
              <a:rPr lang="en-US" altLang="zh-HK" sz="3200" dirty="0">
                <a:latin typeface="Times New Roman" panose="02020603050405020304" pitchFamily="18" charset="0"/>
                <a:cs typeface="Times New Roman" panose="02020603050405020304" pitchFamily="18" charset="0"/>
              </a:rPr>
              <a:t> : Diffraction spots become distorted due to pixel saturation (as shown in the bellow figure). </a:t>
            </a:r>
            <a:r>
              <a:rPr lang="en-US" altLang="zh-HK" sz="3200" dirty="0">
                <a:solidFill>
                  <a:schemeClr val="tx1"/>
                </a:solidFill>
                <a:latin typeface="Times New Roman" panose="02020603050405020304" pitchFamily="18" charset="0"/>
                <a:cs typeface="Times New Roman" panose="02020603050405020304" pitchFamily="18" charset="0"/>
              </a:rPr>
              <a:t>This makes it </a:t>
            </a:r>
            <a:r>
              <a:rPr lang="en-US" altLang="zh-HK" sz="3200" b="1" dirty="0">
                <a:solidFill>
                  <a:schemeClr val="tx1"/>
                </a:solidFill>
                <a:latin typeface="Times New Roman" panose="02020603050405020304" pitchFamily="18" charset="0"/>
                <a:cs typeface="Times New Roman" panose="02020603050405020304" pitchFamily="18" charset="0"/>
              </a:rPr>
              <a:t>impossible</a:t>
            </a:r>
            <a:r>
              <a:rPr lang="en-US" altLang="zh-HK" sz="3200" dirty="0">
                <a:solidFill>
                  <a:schemeClr val="tx1"/>
                </a:solidFill>
                <a:latin typeface="Times New Roman" panose="02020603050405020304" pitchFamily="18" charset="0"/>
                <a:cs typeface="Times New Roman" panose="02020603050405020304" pitchFamily="18" charset="0"/>
              </a:rPr>
              <a:t> for proper fitting,</a:t>
            </a:r>
            <a:r>
              <a:rPr lang="en-US" altLang="zh-HK" sz="3200" b="1" dirty="0">
                <a:solidFill>
                  <a:srgbClr val="FF0000"/>
                </a:solidFill>
                <a:latin typeface="Times New Roman" panose="02020603050405020304" pitchFamily="18" charset="0"/>
                <a:cs typeface="Times New Roman" panose="02020603050405020304" pitchFamily="18" charset="0"/>
              </a:rPr>
              <a:t> </a:t>
            </a:r>
            <a:r>
              <a:rPr lang="en-US" altLang="zh-HK" sz="3200" dirty="0">
                <a:latin typeface="Times New Roman" panose="02020603050405020304" pitchFamily="18" charset="0"/>
                <a:cs typeface="Times New Roman" panose="02020603050405020304" pitchFamily="18" charset="0"/>
              </a:rPr>
              <a:t>and thus finding the center position and severely affects the accuracy of intensity analysis (I-V curve).</a:t>
            </a:r>
          </a:p>
          <a:p>
            <a:pPr marL="457200" indent="-457200">
              <a:buFont typeface="Arial" panose="020B0604020202020204" pitchFamily="34" charset="0"/>
              <a:buChar char="•"/>
            </a:pPr>
            <a:endParaRPr lang="en-US" altLang="zh-HK" sz="3200" dirty="0">
              <a:latin typeface="Times New Roman" panose="02020603050405020304" pitchFamily="18" charset="0"/>
              <a:cs typeface="Times New Roman" panose="02020603050405020304" pitchFamily="18" charset="0"/>
            </a:endParaRPr>
          </a:p>
          <a:p>
            <a:r>
              <a:rPr lang="en-US" altLang="zh-HK" sz="3200" dirty="0">
                <a:latin typeface="Times New Roman" panose="02020603050405020304" pitchFamily="18" charset="0"/>
                <a:cs typeface="Times New Roman" panose="02020603050405020304" pitchFamily="18" charset="0"/>
              </a:rPr>
              <a:t>To solve this problem caused by a single exposure time, we use </a:t>
            </a:r>
            <a:r>
              <a:rPr lang="en-US" altLang="zh-HK" sz="3200" b="1" dirty="0">
                <a:latin typeface="Times New Roman" panose="02020603050405020304" pitchFamily="18" charset="0"/>
                <a:cs typeface="Times New Roman" panose="02020603050405020304" pitchFamily="18" charset="0"/>
              </a:rPr>
              <a:t>exposure bracketing</a:t>
            </a:r>
            <a:r>
              <a:rPr lang="en-US" altLang="zh-HK" sz="3200" dirty="0">
                <a:latin typeface="Times New Roman" panose="02020603050405020304" pitchFamily="18" charset="0"/>
                <a:cs typeface="Times New Roman" panose="02020603050405020304" pitchFamily="18" charset="0"/>
              </a:rPr>
              <a:t>. By integrating different exposure time data, ensure that we can capture all diffraction spots from strong to weak without over</a:t>
            </a:r>
            <a:r>
              <a:rPr lang="en-US" altLang="zh-TW" sz="3200" dirty="0">
                <a:latin typeface="Times New Roman" panose="02020603050405020304" pitchFamily="18" charset="0"/>
                <a:cs typeface="Times New Roman" panose="02020603050405020304" pitchFamily="18" charset="0"/>
              </a:rPr>
              <a:t>-or under-</a:t>
            </a:r>
            <a:r>
              <a:rPr lang="en-US" altLang="zh-HK" sz="3200" dirty="0">
                <a:latin typeface="Times New Roman" panose="02020603050405020304" pitchFamily="18" charset="0"/>
                <a:cs typeface="Times New Roman" panose="02020603050405020304" pitchFamily="18" charset="0"/>
              </a:rPr>
              <a:t>exposure.</a:t>
            </a: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br>
              <a:rPr lang="en-US" altLang="zh-HK" sz="1000" dirty="0">
                <a:latin typeface="Times New Roman" panose="02020603050405020304" pitchFamily="18" charset="0"/>
                <a:cs typeface="Times New Roman" panose="02020603050405020304" pitchFamily="18" charset="0"/>
              </a:rPr>
            </a:br>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endParaRPr lang="en-US" altLang="zh-HK" sz="1000" dirty="0">
              <a:latin typeface="Times New Roman" panose="02020603050405020304" pitchFamily="18" charset="0"/>
              <a:cs typeface="Times New Roman" panose="02020603050405020304" pitchFamily="18" charset="0"/>
            </a:endParaRPr>
          </a:p>
          <a:p>
            <a:br>
              <a:rPr lang="en-US" altLang="zh-HK" sz="1000" dirty="0">
                <a:latin typeface="Times New Roman" panose="02020603050405020304" pitchFamily="18" charset="0"/>
                <a:cs typeface="Times New Roman" panose="02020603050405020304" pitchFamily="18" charset="0"/>
              </a:rPr>
            </a:br>
            <a:br>
              <a:rPr lang="en-US" altLang="zh-HK" sz="1000" dirty="0">
                <a:latin typeface="Times New Roman" panose="02020603050405020304" pitchFamily="18" charset="0"/>
                <a:cs typeface="Times New Roman" panose="02020603050405020304" pitchFamily="18" charset="0"/>
              </a:rPr>
            </a:br>
            <a:endParaRPr lang="en-US" altLang="zh-HK" sz="1000" dirty="0">
              <a:latin typeface="Times New Roman" panose="02020603050405020304" pitchFamily="18" charset="0"/>
              <a:cs typeface="Times New Roman" panose="02020603050405020304" pitchFamily="18" charset="0"/>
            </a:endParaRPr>
          </a:p>
          <a:p>
            <a:endParaRPr lang="en-US" altLang="zh-HK" sz="2400" dirty="0">
              <a:latin typeface="Times New Roman" panose="02020603050405020304" pitchFamily="18" charset="0"/>
              <a:cs typeface="Times New Roman" panose="02020603050405020304" pitchFamily="18" charset="0"/>
            </a:endParaRPr>
          </a:p>
          <a:p>
            <a:r>
              <a:rPr lang="en-US" altLang="zh-HK" sz="2400" dirty="0">
                <a:latin typeface="Times New Roman" panose="02020603050405020304" pitchFamily="18" charset="0"/>
                <a:cs typeface="Times New Roman" panose="02020603050405020304" pitchFamily="18" charset="0"/>
              </a:rPr>
              <a:t>Figure 1. The three image on the left both have same beam energy but different exposure time, The curves below each image represent the intensity profiles at the corresponding red line locations. The image on the right is the original LEED image with highest exposure time, the red box representing the selected cropping position.</a:t>
            </a:r>
          </a:p>
          <a:p>
            <a:endParaRPr lang="zh-HK"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946FA9F1-6FD8-4F98-9BD5-2C82138E953F}"/>
              </a:ext>
            </a:extLst>
          </p:cNvPr>
          <p:cNvSpPr txBox="1"/>
          <p:nvPr/>
        </p:nvSpPr>
        <p:spPr>
          <a:xfrm>
            <a:off x="0" y="0"/>
            <a:ext cx="30275213" cy="2400657"/>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eaLnBrk="1" hangingPunct="1">
              <a:defRPr/>
            </a:pPr>
            <a:r>
              <a:rPr lang="en-US" altLang="zh-HK" sz="4800" dirty="0">
                <a:solidFill>
                  <a:srgbClr val="FFFDD0"/>
                </a:solidFill>
              </a:rPr>
              <a:t>Using Python and Raspberry Pi to efficiently capture (high-quality) LEED images and accurately extract lattice constants</a:t>
            </a:r>
            <a:br>
              <a:rPr lang="en-US" altLang="zh-HK" sz="4800" dirty="0">
                <a:solidFill>
                  <a:srgbClr val="FFFDD0"/>
                </a:solidFill>
              </a:rPr>
            </a:br>
            <a:r>
              <a:rPr lang="en-US" altLang="zh-TW" sz="3000" dirty="0">
                <a:solidFill>
                  <a:srgbClr val="FFFDD0"/>
                </a:solidFill>
                <a:latin typeface="TimesNewRomanPSMT"/>
              </a:rPr>
              <a:t>Ka-Weng Lei</a:t>
            </a:r>
            <a:r>
              <a:rPr lang="en-TW" altLang="zh-HK" sz="3000" baseline="30000" dirty="0">
                <a:solidFill>
                  <a:srgbClr val="FFFDD0"/>
                </a:solidFill>
                <a:latin typeface="TimesNewRomanPSMT"/>
                <a:ea typeface="Times New Roman" panose="02020603050405020304" pitchFamily="18" charset="0"/>
              </a:rPr>
              <a:t>1</a:t>
            </a:r>
            <a:r>
              <a:rPr lang="en-US" altLang="zh-TW" sz="3000" dirty="0">
                <a:solidFill>
                  <a:srgbClr val="FFFDD0"/>
                </a:solidFill>
                <a:latin typeface="+mj-lt"/>
              </a:rPr>
              <a:t>,</a:t>
            </a:r>
            <a:r>
              <a:rPr lang="en-US" altLang="zh-TW" sz="3000" b="1" dirty="0">
                <a:solidFill>
                  <a:srgbClr val="FFFDD0"/>
                </a:solidFill>
                <a:latin typeface="+mj-lt"/>
              </a:rPr>
              <a:t> </a:t>
            </a:r>
            <a:r>
              <a:rPr lang="en-US" altLang="zh-TW" sz="3000" dirty="0">
                <a:solidFill>
                  <a:srgbClr val="FFFDD0"/>
                </a:solidFill>
                <a:latin typeface="TimesNewRomanPSMT"/>
              </a:rPr>
              <a:t>David </a:t>
            </a:r>
            <a:r>
              <a:rPr lang="en-US" altLang="zh-TW" sz="3000" dirty="0" err="1">
                <a:solidFill>
                  <a:srgbClr val="FFFDD0"/>
                </a:solidFill>
                <a:latin typeface="TimesNewRomanPSMT"/>
              </a:rPr>
              <a:t>Mikolas</a:t>
            </a:r>
            <a:r>
              <a:rPr lang="en-TW" altLang="zh-HK" sz="3000" baseline="30000" dirty="0">
                <a:solidFill>
                  <a:srgbClr val="FFFDD0"/>
                </a:solidFill>
                <a:latin typeface="TimesNewRomanPSMT"/>
                <a:ea typeface="Times New Roman" panose="02020603050405020304" pitchFamily="18" charset="0"/>
              </a:rPr>
              <a:t>1</a:t>
            </a:r>
            <a:r>
              <a:rPr lang="en-TW" altLang="zh-HK" sz="3000" dirty="0">
                <a:solidFill>
                  <a:srgbClr val="FFFDD0"/>
                </a:solidFill>
                <a:latin typeface="TimesNewRomanPSMT"/>
                <a:ea typeface="Times New Roman" panose="02020603050405020304" pitchFamily="18" charset="0"/>
              </a:rPr>
              <a:t>, </a:t>
            </a:r>
            <a:r>
              <a:rPr lang="en-US" altLang="zh-HK" sz="3000" dirty="0">
                <a:solidFill>
                  <a:srgbClr val="FFFDD0"/>
                </a:solidFill>
                <a:latin typeface="TimesNewRomanPSMT"/>
                <a:ea typeface="Times New Roman" panose="02020603050405020304" pitchFamily="18" charset="0"/>
              </a:rPr>
              <a:t>and </a:t>
            </a:r>
            <a:r>
              <a:rPr lang="en-TW" altLang="zh-HK" sz="3000" dirty="0">
                <a:solidFill>
                  <a:srgbClr val="FFFDD0"/>
                </a:solidFill>
                <a:latin typeface="TimesNewRomanPSMT"/>
                <a:ea typeface="Times New Roman" panose="02020603050405020304" pitchFamily="18" charset="0"/>
              </a:rPr>
              <a:t>Shu-Jung Tang</a:t>
            </a:r>
            <a:r>
              <a:rPr lang="en-TW" altLang="zh-HK" sz="3000" baseline="30000" dirty="0">
                <a:solidFill>
                  <a:srgbClr val="FFFDD0"/>
                </a:solidFill>
                <a:latin typeface="TimesNewRomanPSMT"/>
                <a:ea typeface="Times New Roman" panose="02020603050405020304" pitchFamily="18" charset="0"/>
              </a:rPr>
              <a:t>1</a:t>
            </a:r>
            <a:r>
              <a:rPr lang="en-US" altLang="zh-HK" sz="3000" baseline="30000" dirty="0">
                <a:solidFill>
                  <a:srgbClr val="FFFDD0"/>
                </a:solidFill>
                <a:latin typeface="TimesNewRomanPSMT"/>
                <a:ea typeface="Times New Roman" panose="02020603050405020304" pitchFamily="18" charset="0"/>
              </a:rPr>
              <a:t>,2,3</a:t>
            </a:r>
            <a:r>
              <a:rPr lang="en-TW" altLang="zh-HK" sz="3000" dirty="0">
                <a:solidFill>
                  <a:srgbClr val="FFFDD0"/>
                </a:solidFill>
                <a:latin typeface="TimesNewRomanPSMT"/>
                <a:ea typeface="Times New Roman" panose="02020603050405020304" pitchFamily="18" charset="0"/>
              </a:rPr>
              <a:t> </a:t>
            </a:r>
            <a:endParaRPr lang="en-US" altLang="zh-TW" sz="3000" b="1" dirty="0">
              <a:solidFill>
                <a:srgbClr val="FFFDD0"/>
              </a:solidFill>
              <a:latin typeface="+mj-lt"/>
            </a:endParaRPr>
          </a:p>
          <a:p>
            <a:pPr algn="ctr" eaLnBrk="1" hangingPunct="1">
              <a:defRPr/>
            </a:pPr>
            <a:r>
              <a:rPr lang="en-US" altLang="zh-HK" sz="2400" i="1" baseline="30000" dirty="0">
                <a:solidFill>
                  <a:srgbClr val="FFFDD0"/>
                </a:solidFill>
                <a:ea typeface="Times New Roman" panose="02020603050405020304" pitchFamily="18" charset="0"/>
              </a:rPr>
              <a:t>1 </a:t>
            </a:r>
            <a:r>
              <a:rPr lang="en-US" altLang="zh-TW" sz="2400" i="1" dirty="0">
                <a:solidFill>
                  <a:srgbClr val="FFFDD0"/>
                </a:solidFill>
              </a:rPr>
              <a:t>Department of Physics, National Tsing Hua University, Hsinchu 30013, Taiwan</a:t>
            </a:r>
          </a:p>
          <a:p>
            <a:pPr algn="ctr" latinLnBrk="1"/>
            <a:r>
              <a:rPr lang="en-TW" altLang="zh-HK" sz="2400" i="1" baseline="30000" dirty="0">
                <a:solidFill>
                  <a:srgbClr val="FFFDD0"/>
                </a:solidFill>
                <a:ea typeface="Times New Roman" panose="02020603050405020304" pitchFamily="18" charset="0"/>
              </a:rPr>
              <a:t>2</a:t>
            </a:r>
            <a:r>
              <a:rPr lang="en-US" altLang="zh-HK" sz="2400" i="1" baseline="30000" dirty="0">
                <a:solidFill>
                  <a:srgbClr val="FFFDD0"/>
                </a:solidFill>
                <a:ea typeface="Times New Roman" panose="02020603050405020304" pitchFamily="18" charset="0"/>
              </a:rPr>
              <a:t> </a:t>
            </a:r>
            <a:r>
              <a:rPr lang="en-TW" altLang="zh-HK" sz="2400" i="1" dirty="0">
                <a:solidFill>
                  <a:srgbClr val="FFFDD0"/>
                </a:solidFill>
                <a:ea typeface="Times New Roman" panose="02020603050405020304" pitchFamily="18" charset="0"/>
              </a:rPr>
              <a:t>National Synchrotron Radiation Research Center (NSRRC), Hsinchu 30076, Taiwan</a:t>
            </a:r>
            <a:endParaRPr lang="en-TW" altLang="zh-HK" sz="2400" dirty="0">
              <a:solidFill>
                <a:srgbClr val="FFFDD0"/>
              </a:solidFill>
              <a:ea typeface="Times New Roman" panose="02020603050405020304" pitchFamily="18" charset="0"/>
            </a:endParaRPr>
          </a:p>
          <a:p>
            <a:pPr algn="ctr" latinLnBrk="1"/>
            <a:r>
              <a:rPr lang="en-TW" altLang="zh-HK" sz="2400" i="1" baseline="30000" dirty="0">
                <a:solidFill>
                  <a:srgbClr val="FFFDD0"/>
                </a:solidFill>
                <a:ea typeface="Times New Roman" panose="02020603050405020304" pitchFamily="18" charset="0"/>
              </a:rPr>
              <a:t>3</a:t>
            </a:r>
            <a:r>
              <a:rPr lang="en-US" altLang="zh-HK" sz="2400" i="1" baseline="30000" dirty="0">
                <a:solidFill>
                  <a:srgbClr val="FFFDD0"/>
                </a:solidFill>
                <a:ea typeface="Times New Roman" panose="02020603050405020304" pitchFamily="18" charset="0"/>
              </a:rPr>
              <a:t> </a:t>
            </a:r>
            <a:r>
              <a:rPr lang="en-TW" altLang="zh-HK" sz="2400" i="1" dirty="0">
                <a:solidFill>
                  <a:srgbClr val="FFFDD0"/>
                </a:solidFill>
                <a:ea typeface="Times New Roman" panose="02020603050405020304" pitchFamily="18" charset="0"/>
              </a:rPr>
              <a:t>Institute of Physics, Academia Sinica, Taipei 11529, Taiwan</a:t>
            </a:r>
            <a:endParaRPr lang="en-US" altLang="zh-HK" sz="2400" i="1" dirty="0">
              <a:solidFill>
                <a:srgbClr val="FFFDD0"/>
              </a:solidFill>
              <a:ea typeface="Times New Roman" panose="02020603050405020304" pitchFamily="18" charset="0"/>
            </a:endParaRPr>
          </a:p>
        </p:txBody>
      </p:sp>
      <p:sp>
        <p:nvSpPr>
          <p:cNvPr id="5" name="文字方塊 4">
            <a:extLst>
              <a:ext uri="{FF2B5EF4-FFF2-40B4-BE49-F238E27FC236}">
                <a16:creationId xmlns:a16="http://schemas.microsoft.com/office/drawing/2014/main" id="{8228E80F-02C5-4F1E-AEE6-8613D0000B24}"/>
              </a:ext>
            </a:extLst>
          </p:cNvPr>
          <p:cNvSpPr txBox="1"/>
          <p:nvPr/>
        </p:nvSpPr>
        <p:spPr>
          <a:xfrm>
            <a:off x="0" y="2416143"/>
            <a:ext cx="30275213" cy="212365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HK" sz="3600" dirty="0">
                <a:solidFill>
                  <a:schemeClr val="tx1"/>
                </a:solidFill>
                <a:latin typeface="TimesNewRomanPSMT"/>
              </a:rPr>
              <a:t>Abstract : </a:t>
            </a:r>
            <a:r>
              <a:rPr lang="en-US" altLang="zh-HK" sz="3200" kern="100" dirty="0">
                <a:solidFill>
                  <a:schemeClr val="tx1"/>
                </a:solidFill>
                <a:effectLst/>
                <a:latin typeface="TimesNewRomanPSMT"/>
                <a:ea typeface="新細明體" panose="02020500000000000000" pitchFamily="18" charset="-120"/>
                <a:cs typeface="Times New Roman" panose="02020603050405020304" pitchFamily="18" charset="0"/>
              </a:rPr>
              <a:t>Accurate determination of surface atomic positions relies on high-quality LEED I(V) data. This study show how to use Python to control a Raspberry Pi camera for capture LEED data. Furthermore, it shows how to fit the data to accurately extract the positions of LEED spots. In addition to obtaining high-precision lattice constants, this method also obtain I(V) curves of the diffraction spots, effectively integrating with theoretical simulation tools such as SATLEED and </a:t>
            </a:r>
            <a:r>
              <a:rPr lang="en-US" altLang="zh-HK" sz="3200" kern="100" dirty="0" err="1">
                <a:solidFill>
                  <a:schemeClr val="tx1"/>
                </a:solidFill>
                <a:effectLst/>
                <a:latin typeface="TimesNewRomanPSMT"/>
                <a:ea typeface="新細明體" panose="02020500000000000000" pitchFamily="18" charset="-120"/>
                <a:cs typeface="Times New Roman" panose="02020603050405020304" pitchFamily="18" charset="0"/>
              </a:rPr>
              <a:t>ViPErLEED</a:t>
            </a:r>
            <a:r>
              <a:rPr lang="en-US" altLang="zh-HK" sz="3200" kern="100" dirty="0">
                <a:solidFill>
                  <a:schemeClr val="tx1"/>
                </a:solidFill>
                <a:effectLst/>
                <a:latin typeface="TimesNewRomanPSMT"/>
                <a:ea typeface="新細明體" panose="02020500000000000000" pitchFamily="18" charset="-120"/>
                <a:cs typeface="Times New Roman" panose="02020603050405020304" pitchFamily="18" charset="0"/>
              </a:rPr>
              <a:t>, optimizing the preprocessing workflow for surface structure analysis.</a:t>
            </a:r>
            <a:endParaRPr lang="zh-TW" altLang="zh-HK" sz="3200" kern="100" dirty="0">
              <a:solidFill>
                <a:schemeClr val="tx1"/>
              </a:solidFill>
              <a:effectLst/>
              <a:latin typeface="TimesNewRomanPSMT"/>
              <a:ea typeface="新細明體" panose="02020500000000000000" pitchFamily="18" charset="-120"/>
              <a:cs typeface="Times New Roman" panose="02020603050405020304" pitchFamily="18" charset="0"/>
            </a:endParaRPr>
          </a:p>
        </p:txBody>
      </p:sp>
      <p:sp>
        <p:nvSpPr>
          <p:cNvPr id="6" name="文字方塊 5">
            <a:extLst>
              <a:ext uri="{FF2B5EF4-FFF2-40B4-BE49-F238E27FC236}">
                <a16:creationId xmlns:a16="http://schemas.microsoft.com/office/drawing/2014/main" id="{65097959-4919-4887-9A3A-46CAB3271C6D}"/>
              </a:ext>
            </a:extLst>
          </p:cNvPr>
          <p:cNvSpPr txBox="1"/>
          <p:nvPr/>
        </p:nvSpPr>
        <p:spPr>
          <a:xfrm>
            <a:off x="0" y="4521600"/>
            <a:ext cx="15137604" cy="9876230"/>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HK" sz="3400" b="1" dirty="0">
                <a:solidFill>
                  <a:schemeClr val="tx1"/>
                </a:solidFill>
                <a:latin typeface="Times New Roman" panose="02020603050405020304" pitchFamily="18" charset="0"/>
                <a:cs typeface="Times New Roman" panose="02020603050405020304" pitchFamily="18" charset="0"/>
              </a:rPr>
              <a:t>We use Raspberry Pi </a:t>
            </a:r>
            <a:r>
              <a:rPr lang="en-US" altLang="zh-HK" sz="3200" dirty="0">
                <a:solidFill>
                  <a:schemeClr val="tx1"/>
                </a:solidFill>
                <a:latin typeface="Times New Roman" panose="02020603050405020304" pitchFamily="18" charset="0"/>
                <a:cs typeface="Times New Roman" panose="02020603050405020304" pitchFamily="18" charset="0"/>
              </a:rPr>
              <a:t>and its official high-quality camera module to capture low-energy electron diffraction (LEED) data. The system has the following </a:t>
            </a:r>
            <a:r>
              <a:rPr lang="en-US" altLang="zh-HK" sz="3200" b="1" dirty="0">
                <a:solidFill>
                  <a:schemeClr val="tx1"/>
                </a:solidFill>
                <a:latin typeface="Times New Roman" panose="02020603050405020304" pitchFamily="18" charset="0"/>
                <a:cs typeface="Times New Roman" panose="02020603050405020304" pitchFamily="18" charset="0"/>
              </a:rPr>
              <a:t>features</a:t>
            </a:r>
            <a:r>
              <a:rPr lang="en-US" altLang="zh-HK" sz="3200" dirty="0">
                <a:solidFill>
                  <a:schemeClr val="tx1"/>
                </a:solidFill>
                <a:latin typeface="Times New Roman" panose="02020603050405020304" pitchFamily="18" charset="0"/>
                <a:cs typeface="Times New Roman" panose="02020603050405020304" pitchFamily="18" charset="0"/>
              </a:rPr>
              <a:t>:</a:t>
            </a:r>
          </a:p>
          <a:p>
            <a:endParaRPr lang="en-US" altLang="zh-HK" sz="3200" dirty="0">
              <a:solidFill>
                <a:schemeClr val="tx1"/>
              </a:solidFill>
              <a:latin typeface="Times New Roman" panose="02020603050405020304" pitchFamily="18" charset="0"/>
              <a:cs typeface="Times New Roman" panose="02020603050405020304" pitchFamily="18" charset="0"/>
            </a:endParaRPr>
          </a:p>
          <a:p>
            <a:pPr marL="571500" indent="-571500">
              <a:lnSpc>
                <a:spcPts val="3600"/>
              </a:lnSpc>
              <a:buFont typeface="Arial" panose="020B0604020202020204" pitchFamily="34" charset="0"/>
              <a:buChar char="•"/>
            </a:pPr>
            <a:r>
              <a:rPr lang="en-US" altLang="zh-HK" sz="3400" b="1" dirty="0">
                <a:solidFill>
                  <a:schemeClr val="tx1"/>
                </a:solidFill>
                <a:latin typeface="Times New Roman" panose="02020603050405020304" pitchFamily="18" charset="0"/>
                <a:cs typeface="Times New Roman" panose="02020603050405020304" pitchFamily="18" charset="0"/>
              </a:rPr>
              <a:t>Low Development Barrier </a:t>
            </a:r>
            <a:r>
              <a:rPr lang="en-US" altLang="zh-HK" sz="3200" dirty="0">
                <a:solidFill>
                  <a:schemeClr val="tx1"/>
                </a:solidFill>
                <a:latin typeface="Times New Roman" panose="02020603050405020304" pitchFamily="18" charset="0"/>
                <a:cs typeface="Times New Roman" panose="02020603050405020304" pitchFamily="18" charset="0"/>
              </a:rPr>
              <a:t>: The Raspberry Pi is developed using </a:t>
            </a:r>
            <a:r>
              <a:rPr lang="en-US" altLang="zh-HK" sz="3200" b="1" dirty="0">
                <a:solidFill>
                  <a:schemeClr val="tx1"/>
                </a:solidFill>
                <a:latin typeface="Times New Roman" panose="02020603050405020304" pitchFamily="18" charset="0"/>
                <a:cs typeface="Times New Roman" panose="02020603050405020304" pitchFamily="18" charset="0"/>
              </a:rPr>
              <a:t>Python</a:t>
            </a:r>
            <a:r>
              <a:rPr lang="en-US" altLang="zh-HK" sz="3200" dirty="0">
                <a:solidFill>
                  <a:schemeClr val="tx1"/>
                </a:solidFill>
                <a:latin typeface="Times New Roman" panose="02020603050405020304" pitchFamily="18" charset="0"/>
                <a:cs typeface="Times New Roman" panose="02020603050405020304" pitchFamily="18" charset="0"/>
              </a:rPr>
              <a:t>, which has an intuitive syntax. Therefore, lab members do not need a strong programming background to write or modify custom scripts, enabling highly automated control processes for different experimental needs.</a:t>
            </a:r>
          </a:p>
          <a:p>
            <a:pPr>
              <a:lnSpc>
                <a:spcPts val="3600"/>
              </a:lnSpc>
            </a:pPr>
            <a:endParaRPr lang="en-US" altLang="zh-HK" sz="3200" dirty="0">
              <a:solidFill>
                <a:schemeClr val="tx1"/>
              </a:solidFill>
              <a:latin typeface="Times New Roman" panose="02020603050405020304" pitchFamily="18" charset="0"/>
              <a:cs typeface="Times New Roman" panose="02020603050405020304" pitchFamily="18" charset="0"/>
            </a:endParaRPr>
          </a:p>
          <a:p>
            <a:pPr marL="571500" indent="-571500">
              <a:lnSpc>
                <a:spcPts val="3600"/>
              </a:lnSpc>
              <a:buFont typeface="Arial" panose="020B0604020202020204" pitchFamily="34" charset="0"/>
              <a:buChar char="•"/>
            </a:pPr>
            <a:r>
              <a:rPr lang="en-US" altLang="zh-HK" sz="3400" b="1" dirty="0">
                <a:solidFill>
                  <a:schemeClr val="tx1"/>
                </a:solidFill>
                <a:latin typeface="Times New Roman" panose="02020603050405020304" pitchFamily="18" charset="0"/>
                <a:cs typeface="Times New Roman" panose="02020603050405020304" pitchFamily="18" charset="0"/>
              </a:rPr>
              <a:t>High Image SNR </a:t>
            </a:r>
            <a:r>
              <a:rPr lang="en-US" altLang="zh-HK" sz="3200" dirty="0">
                <a:solidFill>
                  <a:schemeClr val="tx1"/>
                </a:solidFill>
                <a:latin typeface="Times New Roman" panose="02020603050405020304" pitchFamily="18" charset="0"/>
                <a:cs typeface="Times New Roman" panose="02020603050405020304" pitchFamily="18" charset="0"/>
              </a:rPr>
              <a:t>: A sufficiently </a:t>
            </a:r>
            <a:r>
              <a:rPr lang="en-US" altLang="zh-HK" sz="3200" b="1" dirty="0">
                <a:solidFill>
                  <a:schemeClr val="tx1"/>
                </a:solidFill>
                <a:latin typeface="Times New Roman" panose="02020603050405020304" pitchFamily="18" charset="0"/>
                <a:cs typeface="Times New Roman" panose="02020603050405020304" pitchFamily="18" charset="0"/>
              </a:rPr>
              <a:t>large aperture</a:t>
            </a:r>
            <a:r>
              <a:rPr lang="en-US" altLang="zh-HK" sz="3200" dirty="0">
                <a:solidFill>
                  <a:schemeClr val="tx1"/>
                </a:solidFill>
                <a:latin typeface="Times New Roman" panose="02020603050405020304" pitchFamily="18" charset="0"/>
                <a:cs typeface="Times New Roman" panose="02020603050405020304" pitchFamily="18" charset="0"/>
              </a:rPr>
              <a:t>(f/1.4) and </a:t>
            </a:r>
            <a:r>
              <a:rPr lang="en-US" altLang="zh-HK" sz="3200" b="1" dirty="0">
                <a:solidFill>
                  <a:schemeClr val="tx1"/>
                </a:solidFill>
                <a:latin typeface="Times New Roman" panose="02020603050405020304" pitchFamily="18" charset="0"/>
                <a:cs typeface="Times New Roman" panose="02020603050405020304" pitchFamily="18" charset="0"/>
              </a:rPr>
              <a:t>resolution</a:t>
            </a:r>
            <a:r>
              <a:rPr lang="en-US" altLang="zh-HK" sz="3200" dirty="0">
                <a:solidFill>
                  <a:schemeClr val="tx1"/>
                </a:solidFill>
                <a:latin typeface="Times New Roman" panose="02020603050405020304" pitchFamily="18" charset="0"/>
                <a:cs typeface="Times New Roman" panose="02020603050405020304" pitchFamily="18" charset="0"/>
              </a:rPr>
              <a:t>(4056 x 3040) enable the system to capture </a:t>
            </a:r>
            <a:r>
              <a:rPr lang="en-US" altLang="zh-HK" sz="3200" b="1" dirty="0">
                <a:solidFill>
                  <a:schemeClr val="tx1"/>
                </a:solidFill>
                <a:latin typeface="Times New Roman" panose="02020603050405020304" pitchFamily="18" charset="0"/>
                <a:cs typeface="Times New Roman" panose="02020603050405020304" pitchFamily="18" charset="0"/>
              </a:rPr>
              <a:t>high-SNR</a:t>
            </a:r>
            <a:r>
              <a:rPr lang="en-US" altLang="zh-HK" sz="3200" dirty="0">
                <a:solidFill>
                  <a:schemeClr val="tx1"/>
                </a:solidFill>
                <a:latin typeface="Times New Roman" panose="02020603050405020304" pitchFamily="18" charset="0"/>
                <a:cs typeface="Times New Roman" panose="02020603050405020304" pitchFamily="18" charset="0"/>
              </a:rPr>
              <a:t> diffraction spots in a short time, improving data quality.</a:t>
            </a:r>
          </a:p>
          <a:p>
            <a:pPr>
              <a:lnSpc>
                <a:spcPts val="3600"/>
              </a:lnSpc>
            </a:pPr>
            <a:endParaRPr lang="en-US" altLang="zh-HK" sz="3200" dirty="0">
              <a:solidFill>
                <a:schemeClr val="tx1"/>
              </a:solidFill>
              <a:latin typeface="Times New Roman" panose="02020603050405020304" pitchFamily="18" charset="0"/>
              <a:cs typeface="Times New Roman" panose="02020603050405020304" pitchFamily="18" charset="0"/>
            </a:endParaRPr>
          </a:p>
          <a:p>
            <a:pPr marL="571500" indent="-571500">
              <a:lnSpc>
                <a:spcPts val="3600"/>
              </a:lnSpc>
              <a:buFont typeface="Arial" panose="020B0604020202020204" pitchFamily="34" charset="0"/>
              <a:buChar char="•"/>
            </a:pPr>
            <a:r>
              <a:rPr lang="en-US" altLang="zh-HK" sz="3400" b="1" dirty="0">
                <a:solidFill>
                  <a:schemeClr val="tx1"/>
                </a:solidFill>
                <a:latin typeface="Times New Roman" panose="02020603050405020304" pitchFamily="18" charset="0"/>
                <a:cs typeface="Times New Roman" panose="02020603050405020304" pitchFamily="18" charset="0"/>
              </a:rPr>
              <a:t>Precise Quantitative Analysis Capabilities </a:t>
            </a:r>
            <a:r>
              <a:rPr lang="en-US" altLang="zh-HK" sz="3200" dirty="0">
                <a:solidFill>
                  <a:schemeClr val="tx1"/>
                </a:solidFill>
                <a:latin typeface="Times New Roman" panose="02020603050405020304" pitchFamily="18" charset="0"/>
                <a:cs typeface="Times New Roman" panose="02020603050405020304" pitchFamily="18" charset="0"/>
              </a:rPr>
              <a:t>: Multiple exposure times can be captured in rapid succession, and the camera supports microsecond-level exposure time control. which facilitates subsequent </a:t>
            </a:r>
            <a:r>
              <a:rPr lang="en-US" altLang="zh-HK" sz="3200" b="1" dirty="0">
                <a:solidFill>
                  <a:schemeClr val="tx1"/>
                </a:solidFill>
                <a:latin typeface="Times New Roman" panose="02020603050405020304" pitchFamily="18" charset="0"/>
                <a:cs typeface="Times New Roman" panose="02020603050405020304" pitchFamily="18" charset="0"/>
              </a:rPr>
              <a:t>LEED I(V)</a:t>
            </a:r>
            <a:r>
              <a:rPr lang="en-US" altLang="zh-HK" sz="3200" dirty="0">
                <a:solidFill>
                  <a:schemeClr val="tx1"/>
                </a:solidFill>
                <a:latin typeface="Times New Roman" panose="02020603050405020304" pitchFamily="18" charset="0"/>
                <a:cs typeface="Times New Roman" panose="02020603050405020304" pitchFamily="18" charset="0"/>
              </a:rPr>
              <a:t> spectral intensity analysis.</a:t>
            </a:r>
          </a:p>
          <a:p>
            <a:pPr>
              <a:lnSpc>
                <a:spcPts val="3600"/>
              </a:lnSpc>
            </a:pPr>
            <a:endParaRPr lang="en-US" altLang="zh-HK" sz="3200" dirty="0">
              <a:solidFill>
                <a:schemeClr val="tx1"/>
              </a:solidFill>
              <a:latin typeface="Times New Roman" panose="02020603050405020304" pitchFamily="18" charset="0"/>
              <a:cs typeface="Times New Roman" panose="02020603050405020304" pitchFamily="18" charset="0"/>
            </a:endParaRPr>
          </a:p>
          <a:p>
            <a:pPr marL="571500" indent="-571500">
              <a:lnSpc>
                <a:spcPts val="3600"/>
              </a:lnSpc>
              <a:buFont typeface="Arial" panose="020B0604020202020204" pitchFamily="34" charset="0"/>
              <a:buChar char="•"/>
            </a:pPr>
            <a:r>
              <a:rPr lang="en-US" altLang="zh-HK" sz="3400" b="1" dirty="0">
                <a:solidFill>
                  <a:schemeClr val="tx1"/>
                </a:solidFill>
                <a:latin typeface="Times New Roman" panose="02020603050405020304" pitchFamily="18" charset="0"/>
                <a:cs typeface="Times New Roman" panose="02020603050405020304" pitchFamily="18" charset="0"/>
              </a:rPr>
              <a:t>High flexibility </a:t>
            </a:r>
            <a:r>
              <a:rPr lang="en-US" altLang="zh-HK" sz="3200" dirty="0">
                <a:solidFill>
                  <a:schemeClr val="tx1"/>
                </a:solidFill>
                <a:latin typeface="Times New Roman" panose="02020603050405020304" pitchFamily="18" charset="0"/>
                <a:cs typeface="Times New Roman" panose="02020603050405020304" pitchFamily="18" charset="0"/>
              </a:rPr>
              <a:t>: Currently, Raspberry Pi serves as a </a:t>
            </a:r>
            <a:r>
              <a:rPr lang="en-US" altLang="zh-HK" sz="3200" b="1" dirty="0">
                <a:solidFill>
                  <a:schemeClr val="tx1"/>
                </a:solidFill>
                <a:latin typeface="Times New Roman" panose="02020603050405020304" pitchFamily="18" charset="0"/>
                <a:cs typeface="Times New Roman" panose="02020603050405020304" pitchFamily="18" charset="0"/>
              </a:rPr>
              <a:t>control hub</a:t>
            </a:r>
            <a:r>
              <a:rPr lang="en-US" altLang="zh-HK" sz="3200" dirty="0">
                <a:solidFill>
                  <a:schemeClr val="tx1"/>
                </a:solidFill>
                <a:latin typeface="Times New Roman" panose="02020603050405020304" pitchFamily="18" charset="0"/>
                <a:cs typeface="Times New Roman" panose="02020603050405020304" pitchFamily="18" charset="0"/>
              </a:rPr>
              <a:t> for everything except LEED power supply.</a:t>
            </a:r>
            <a:r>
              <a:rPr lang="en-US" altLang="zh-HK" sz="3200" b="1" dirty="0">
                <a:solidFill>
                  <a:schemeClr val="tx1"/>
                </a:solidFill>
                <a:latin typeface="Times New Roman" panose="02020603050405020304" pitchFamily="18" charset="0"/>
                <a:cs typeface="Times New Roman" panose="02020603050405020304" pitchFamily="18" charset="0"/>
              </a:rPr>
              <a:t> </a:t>
            </a:r>
            <a:r>
              <a:rPr lang="en-US" altLang="zh-HK" sz="3200" dirty="0">
                <a:solidFill>
                  <a:schemeClr val="tx1"/>
                </a:solidFill>
                <a:latin typeface="Times New Roman" panose="02020603050405020304" pitchFamily="18" charset="0"/>
                <a:cs typeface="Times New Roman" panose="02020603050405020304" pitchFamily="18" charset="0"/>
              </a:rPr>
              <a:t>Through its GPIO pins and USB ports, we will interface it directly with the LEED controller to enable data exchange, achieve more high-level automation</a:t>
            </a:r>
            <a:r>
              <a:rPr lang="en-US" altLang="zh-HK" sz="3200" dirty="0">
                <a:solidFill>
                  <a:schemeClr val="tx1"/>
                </a:solidFill>
              </a:rPr>
              <a:t>.</a:t>
            </a:r>
          </a:p>
          <a:p>
            <a:pPr marL="571500" indent="-571500">
              <a:lnSpc>
                <a:spcPts val="3600"/>
              </a:lnSpc>
              <a:buFont typeface="Arial" panose="020B0604020202020204" pitchFamily="34" charset="0"/>
              <a:buChar char="•"/>
            </a:pPr>
            <a:endParaRPr lang="en-US" altLang="zh-HK" sz="2400" dirty="0">
              <a:solidFill>
                <a:schemeClr val="tx1"/>
              </a:solidFill>
            </a:endParaRPr>
          </a:p>
        </p:txBody>
      </p:sp>
      <p:sp>
        <p:nvSpPr>
          <p:cNvPr id="10" name="文字方塊 9">
            <a:extLst>
              <a:ext uri="{FF2B5EF4-FFF2-40B4-BE49-F238E27FC236}">
                <a16:creationId xmlns:a16="http://schemas.microsoft.com/office/drawing/2014/main" id="{7368D908-A464-4076-BDF3-0A60F5EAA723}"/>
              </a:ext>
            </a:extLst>
          </p:cNvPr>
          <p:cNvSpPr txBox="1"/>
          <p:nvPr/>
        </p:nvSpPr>
        <p:spPr>
          <a:xfrm>
            <a:off x="15137606" y="39695220"/>
            <a:ext cx="15137607" cy="310854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HK" sz="3400" dirty="0">
                <a:latin typeface="Times New Roman" panose="02020603050405020304" pitchFamily="18" charset="0"/>
                <a:cs typeface="Times New Roman" panose="02020603050405020304" pitchFamily="18" charset="0"/>
              </a:rPr>
              <a:t>Future work </a:t>
            </a:r>
            <a:r>
              <a:rPr lang="en-US" altLang="zh-TW" sz="3400" dirty="0">
                <a:latin typeface="Times New Roman" panose="02020603050405020304" pitchFamily="18" charset="0"/>
                <a:cs typeface="Times New Roman" panose="02020603050405020304" pitchFamily="18" charset="0"/>
              </a:rPr>
              <a:t>: </a:t>
            </a:r>
          </a:p>
          <a:p>
            <a:r>
              <a:rPr lang="en-US" altLang="zh-HK" sz="3200" dirty="0">
                <a:latin typeface="Times New Roman" panose="02020603050405020304" pitchFamily="18" charset="0"/>
                <a:cs typeface="Times New Roman" panose="02020603050405020304" pitchFamily="18" charset="0"/>
              </a:rPr>
              <a:t>1. Develop communication between the Raspberry Pi and the LEED controller to automate the experimental process.</a:t>
            </a:r>
          </a:p>
          <a:p>
            <a:r>
              <a:rPr lang="en-US" altLang="zh-HK" sz="3200" dirty="0">
                <a:latin typeface="Times New Roman" panose="02020603050405020304" pitchFamily="18" charset="0"/>
                <a:cs typeface="Times New Roman" panose="02020603050405020304" pitchFamily="18" charset="0"/>
              </a:rPr>
              <a:t>2. Integrate a new, simple analysis program (using the Laplacian of Gaussian) into the image capture program to obtain LEED spots locations for preliminary estimation of the lattice constant.</a:t>
            </a:r>
            <a:endParaRPr lang="zh-HK" altLang="en-US" sz="3200" dirty="0">
              <a:latin typeface="Times New Roman" panose="02020603050405020304" pitchFamily="18" charset="0"/>
              <a:cs typeface="Times New Roman" panose="02020603050405020304" pitchFamily="18" charset="0"/>
            </a:endParaRPr>
          </a:p>
        </p:txBody>
      </p:sp>
      <p:grpSp>
        <p:nvGrpSpPr>
          <p:cNvPr id="28" name="群組 27">
            <a:extLst>
              <a:ext uri="{FF2B5EF4-FFF2-40B4-BE49-F238E27FC236}">
                <a16:creationId xmlns:a16="http://schemas.microsoft.com/office/drawing/2014/main" id="{FE1496B3-F911-467C-8025-DABA38AAAB2D}"/>
              </a:ext>
            </a:extLst>
          </p:cNvPr>
          <p:cNvGrpSpPr/>
          <p:nvPr/>
        </p:nvGrpSpPr>
        <p:grpSpPr>
          <a:xfrm>
            <a:off x="34018" y="21359625"/>
            <a:ext cx="15137602" cy="4724368"/>
            <a:chOff x="0" y="19312981"/>
            <a:chExt cx="15137602" cy="4724368"/>
          </a:xfrm>
        </p:grpSpPr>
        <p:pic>
          <p:nvPicPr>
            <p:cNvPr id="15" name="圖片 14">
              <a:extLst>
                <a:ext uri="{FF2B5EF4-FFF2-40B4-BE49-F238E27FC236}">
                  <a16:creationId xmlns:a16="http://schemas.microsoft.com/office/drawing/2014/main" id="{63044FBF-DEC8-4334-B4D7-D140873AA8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9357349"/>
              <a:ext cx="9360000" cy="4680000"/>
            </a:xfrm>
            <a:prstGeom prst="rect">
              <a:avLst/>
            </a:prstGeom>
          </p:spPr>
        </p:pic>
        <p:grpSp>
          <p:nvGrpSpPr>
            <p:cNvPr id="27" name="群組 26">
              <a:extLst>
                <a:ext uri="{FF2B5EF4-FFF2-40B4-BE49-F238E27FC236}">
                  <a16:creationId xmlns:a16="http://schemas.microsoft.com/office/drawing/2014/main" id="{F97316CE-5DAD-4E88-B22A-F6018EE056AA}"/>
                </a:ext>
              </a:extLst>
            </p:cNvPr>
            <p:cNvGrpSpPr/>
            <p:nvPr/>
          </p:nvGrpSpPr>
          <p:grpSpPr>
            <a:xfrm>
              <a:off x="0" y="19312981"/>
              <a:ext cx="15137602" cy="4724368"/>
              <a:chOff x="0" y="19312981"/>
              <a:chExt cx="15137602" cy="4724368"/>
            </a:xfrm>
          </p:grpSpPr>
          <p:pic>
            <p:nvPicPr>
              <p:cNvPr id="17" name="圖片 16">
                <a:extLst>
                  <a:ext uri="{FF2B5EF4-FFF2-40B4-BE49-F238E27FC236}">
                    <a16:creationId xmlns:a16="http://schemas.microsoft.com/office/drawing/2014/main" id="{6735ED1E-9613-4831-94D4-27DF9344211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57602" y="19357349"/>
                <a:ext cx="4680000" cy="4680000"/>
              </a:xfrm>
              <a:prstGeom prst="rect">
                <a:avLst/>
              </a:prstGeom>
            </p:spPr>
          </p:pic>
          <p:sp>
            <p:nvSpPr>
              <p:cNvPr id="18" name="矩形 17">
                <a:extLst>
                  <a:ext uri="{FF2B5EF4-FFF2-40B4-BE49-F238E27FC236}">
                    <a16:creationId xmlns:a16="http://schemas.microsoft.com/office/drawing/2014/main" id="{E7691BDA-15F6-407B-BBFF-6BF3554F8798}"/>
                  </a:ext>
                </a:extLst>
              </p:cNvPr>
              <p:cNvSpPr/>
              <p:nvPr/>
            </p:nvSpPr>
            <p:spPr>
              <a:xfrm>
                <a:off x="0" y="19312981"/>
                <a:ext cx="9470121" cy="360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sp>
            <p:nvSpPr>
              <p:cNvPr id="19" name="矩形 18">
                <a:extLst>
                  <a:ext uri="{FF2B5EF4-FFF2-40B4-BE49-F238E27FC236}">
                    <a16:creationId xmlns:a16="http://schemas.microsoft.com/office/drawing/2014/main" id="{78FEDB13-CA29-442D-B6DA-9350A7B6B432}"/>
                  </a:ext>
                </a:extLst>
              </p:cNvPr>
              <p:cNvSpPr/>
              <p:nvPr/>
            </p:nvSpPr>
            <p:spPr>
              <a:xfrm>
                <a:off x="11787913" y="23053044"/>
                <a:ext cx="288000" cy="288000"/>
              </a:xfrm>
              <a:prstGeom prst="rect">
                <a:avLst/>
              </a:prstGeom>
              <a:noFill/>
              <a:ln w="38100">
                <a:solidFill>
                  <a:srgbClr val="FF0000">
                    <a:alpha val="69804"/>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p>
            </p:txBody>
          </p:sp>
          <p:cxnSp>
            <p:nvCxnSpPr>
              <p:cNvPr id="21" name="直線接點 20">
                <a:extLst>
                  <a:ext uri="{FF2B5EF4-FFF2-40B4-BE49-F238E27FC236}">
                    <a16:creationId xmlns:a16="http://schemas.microsoft.com/office/drawing/2014/main" id="{E094D149-F089-420B-A09D-26BF67FF3EB3}"/>
                  </a:ext>
                </a:extLst>
              </p:cNvPr>
              <p:cNvCxnSpPr>
                <a:cxnSpLocks/>
              </p:cNvCxnSpPr>
              <p:nvPr/>
            </p:nvCxnSpPr>
            <p:spPr>
              <a:xfrm>
                <a:off x="9470121" y="19312981"/>
                <a:ext cx="2317792" cy="3740063"/>
              </a:xfrm>
              <a:prstGeom prst="line">
                <a:avLst/>
              </a:prstGeom>
              <a:ln w="38100">
                <a:solidFill>
                  <a:srgbClr val="FF0000">
                    <a:alpha val="69804"/>
                  </a:srgb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a:extLst>
                  <a:ext uri="{FF2B5EF4-FFF2-40B4-BE49-F238E27FC236}">
                    <a16:creationId xmlns:a16="http://schemas.microsoft.com/office/drawing/2014/main" id="{744B3B07-C7A2-42A1-8D1B-A8190D2F92E1}"/>
                  </a:ext>
                </a:extLst>
              </p:cNvPr>
              <p:cNvCxnSpPr>
                <a:cxnSpLocks/>
              </p:cNvCxnSpPr>
              <p:nvPr/>
            </p:nvCxnSpPr>
            <p:spPr>
              <a:xfrm>
                <a:off x="9470117" y="22912981"/>
                <a:ext cx="2317796" cy="428063"/>
              </a:xfrm>
              <a:prstGeom prst="line">
                <a:avLst/>
              </a:prstGeom>
              <a:ln w="38100">
                <a:solidFill>
                  <a:srgbClr val="FF0000">
                    <a:alpha val="69804"/>
                  </a:srgbClr>
                </a:solidFill>
                <a:prstDash val="dash"/>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mc:Choice xmlns:a14="http://schemas.microsoft.com/office/drawing/2010/main" Requires="a14">
          <p:sp>
            <p:nvSpPr>
              <p:cNvPr id="23" name="文字方塊 22">
                <a:extLst>
                  <a:ext uri="{FF2B5EF4-FFF2-40B4-BE49-F238E27FC236}">
                    <a16:creationId xmlns:a16="http://schemas.microsoft.com/office/drawing/2014/main" id="{5ED9645F-EB53-4916-8C85-C9CF5DB6FAB3}"/>
                  </a:ext>
                </a:extLst>
              </p:cNvPr>
              <p:cNvSpPr txBox="1"/>
              <p:nvPr/>
            </p:nvSpPr>
            <p:spPr>
              <a:xfrm>
                <a:off x="15137606" y="4520994"/>
                <a:ext cx="15137607" cy="27566521"/>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pPr marL="514350" indent="-514350">
                  <a:lnSpc>
                    <a:spcPts val="4000"/>
                  </a:lnSpc>
                  <a:buFont typeface="+mj-lt"/>
                  <a:buAutoNum type="arabicPeriod" startAt="2"/>
                </a:pPr>
                <a:r>
                  <a:rPr lang="en-US" altLang="zh-TW" sz="3400" dirty="0">
                    <a:latin typeface="Times New Roman" panose="02020603050405020304" pitchFamily="18" charset="0"/>
                    <a:cs typeface="Times New Roman" panose="02020603050405020304" pitchFamily="18" charset="0"/>
                  </a:rPr>
                  <a:t>Reciprocal space projection into pixel coordinates </a:t>
                </a:r>
                <a:r>
                  <a:rPr lang="zh-TW" altLang="en-US" sz="3400" dirty="0">
                    <a:latin typeface="Times New Roman" panose="02020603050405020304" pitchFamily="18" charset="0"/>
                    <a:cs typeface="Times New Roman" panose="02020603050405020304" pitchFamily="18" charset="0"/>
                  </a:rPr>
                  <a:t>：</a:t>
                </a:r>
                <a:br>
                  <a:rPr lang="en-US" altLang="zh-TW" sz="2400" dirty="0">
                    <a:latin typeface="Times New Roman" panose="02020603050405020304" pitchFamily="18" charset="0"/>
                    <a:cs typeface="Times New Roman" panose="02020603050405020304" pitchFamily="18" charset="0"/>
                  </a:rPr>
                </a:br>
                <a:br>
                  <a:rPr lang="en-US" altLang="zh-TW" sz="24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In actual measurements, various factors (such as sample misalignment or sample angle not perpendicular to the screen) can cause errors. To accurately project the reciprocal space vector G to image pixel coordinates, we must consider and correct for the following error factors:</a:t>
                </a:r>
                <a:br>
                  <a:rPr lang="en-US" altLang="zh-TW" sz="3200" dirty="0">
                    <a:latin typeface="Times New Roman" panose="02020603050405020304" pitchFamily="18" charset="0"/>
                    <a:cs typeface="Times New Roman" panose="02020603050405020304" pitchFamily="18" charset="0"/>
                  </a:rPr>
                </a:br>
                <a:br>
                  <a:rPr lang="en-US" altLang="zh-TW" sz="32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a. </a:t>
                </a:r>
                <a:r>
                  <a:rPr lang="en-US" altLang="zh-TW" sz="3200" b="1" dirty="0">
                    <a:latin typeface="Times New Roman" panose="02020603050405020304" pitchFamily="18" charset="0"/>
                    <a:cs typeface="Times New Roman" panose="02020603050405020304" pitchFamily="18" charset="0"/>
                  </a:rPr>
                  <a:t>Translation correction</a:t>
                </a:r>
                <a:r>
                  <a:rPr lang="en-US" altLang="zh-TW" sz="3200" dirty="0">
                    <a:latin typeface="Times New Roman" panose="02020603050405020304" pitchFamily="18" charset="0"/>
                    <a:cs typeface="Times New Roman" panose="02020603050405020304" pitchFamily="18" charset="0"/>
                  </a:rPr>
                  <a:t> : Since the sample axis and the screen axis may not be completely aligned, the coordinates of the pixel coordinates center need to be corrected using parameters such as </a:t>
                </a:r>
                <a14:m>
                  <m:oMath xmlns:m="http://schemas.openxmlformats.org/officeDocument/2006/math">
                    <m:sSub>
                      <m:sSubPr>
                        <m:ctrlPr>
                          <a:rPr lang="en-US" altLang="zh-TW" sz="3200" i="1" dirty="0" smtClean="0">
                            <a:latin typeface="Cambria Math" panose="02040503050406030204" pitchFamily="18" charset="0"/>
                          </a:rPr>
                        </m:ctrlPr>
                      </m:sSubPr>
                      <m:e>
                        <m:r>
                          <a:rPr lang="en-US" altLang="zh-TW" sz="3200" b="0" i="1" dirty="0" smtClean="0">
                            <a:latin typeface="Cambria Math" panose="02040503050406030204" pitchFamily="18" charset="0"/>
                          </a:rPr>
                          <m:t>𝑥</m:t>
                        </m:r>
                      </m:e>
                      <m:sub>
                        <m:r>
                          <a:rPr lang="en-US" altLang="zh-TW" sz="3200" b="0" i="1" dirty="0" smtClean="0">
                            <a:latin typeface="Cambria Math" panose="02040503050406030204" pitchFamily="18" charset="0"/>
                          </a:rPr>
                          <m:t>0</m:t>
                        </m:r>
                      </m:sub>
                    </m:sSub>
                  </m:oMath>
                </a14:m>
                <a:r>
                  <a:rPr lang="en-US" altLang="zh-TW" sz="32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altLang="zh-TW" sz="3200" i="1" dirty="0">
                            <a:latin typeface="Cambria Math" panose="02040503050406030204" pitchFamily="18" charset="0"/>
                          </a:rPr>
                        </m:ctrlPr>
                      </m:sSubPr>
                      <m:e>
                        <m:r>
                          <a:rPr lang="en-US" altLang="zh-TW" sz="3200" b="0" i="1" dirty="0" smtClean="0">
                            <a:latin typeface="Cambria Math" panose="02040503050406030204" pitchFamily="18" charset="0"/>
                          </a:rPr>
                          <m:t>𝑦</m:t>
                        </m:r>
                      </m:e>
                      <m:sub>
                        <m:r>
                          <a:rPr lang="en-US" altLang="zh-TW" sz="3200" i="1" dirty="0">
                            <a:latin typeface="Cambria Math" panose="02040503050406030204" pitchFamily="18" charset="0"/>
                          </a:rPr>
                          <m:t>0</m:t>
                        </m:r>
                      </m:sub>
                    </m:sSub>
                  </m:oMath>
                </a14:m>
                <a:r>
                  <a:rPr lang="en-US" altLang="zh-TW" sz="3200" dirty="0">
                    <a:latin typeface="Times New Roman" panose="02020603050405020304" pitchFamily="18" charset="0"/>
                    <a:cs typeface="Times New Roman" panose="02020603050405020304" pitchFamily="18" charset="0"/>
                  </a:rPr>
                  <a:t>.</a:t>
                </a:r>
                <a:br>
                  <a:rPr lang="en-US" altLang="zh-TW" sz="3200" dirty="0">
                    <a:latin typeface="Times New Roman" panose="02020603050405020304" pitchFamily="18" charset="0"/>
                    <a:cs typeface="Times New Roman" panose="02020603050405020304" pitchFamily="18" charset="0"/>
                  </a:rPr>
                </a:br>
                <a:br>
                  <a:rPr lang="en-US" altLang="zh-TW" sz="32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b. </a:t>
                </a:r>
                <a:r>
                  <a:rPr lang="en-US" altLang="zh-TW" sz="3200" b="1" dirty="0">
                    <a:latin typeface="Times New Roman" panose="02020603050405020304" pitchFamily="18" charset="0"/>
                    <a:cs typeface="Times New Roman" panose="02020603050405020304" pitchFamily="18" charset="0"/>
                  </a:rPr>
                  <a:t>Scaling correction</a:t>
                </a:r>
                <a:r>
                  <a:rPr lang="en-US" altLang="zh-TW" sz="3200" dirty="0">
                    <a:latin typeface="Times New Roman" panose="02020603050405020304" pitchFamily="18" charset="0"/>
                    <a:cs typeface="Times New Roman" panose="02020603050405020304" pitchFamily="18" charset="0"/>
                  </a:rPr>
                  <a:t> : If the actual distance D between the sample and the screen deviates from the ideal position, it will cause the entire diffraction pattern to be scaled. We use a </a:t>
                </a:r>
                <a:r>
                  <a:rPr lang="en-US" altLang="zh-TW" sz="3200" b="1" dirty="0">
                    <a:latin typeface="Times New Roman" panose="02020603050405020304" pitchFamily="18" charset="0"/>
                    <a:cs typeface="Times New Roman" panose="02020603050405020304" pitchFamily="18" charset="0"/>
                  </a:rPr>
                  <a:t>scaling factor </a:t>
                </a:r>
                <a:r>
                  <a:rPr lang="en-US" altLang="zh-TW" sz="3200" dirty="0">
                    <a:latin typeface="Times New Roman" panose="02020603050405020304" pitchFamily="18" charset="0"/>
                    <a:cs typeface="Times New Roman" panose="02020603050405020304" pitchFamily="18" charset="0"/>
                  </a:rPr>
                  <a:t>to correct this error.</a:t>
                </a:r>
                <a:br>
                  <a:rPr lang="en-US" altLang="zh-TW" sz="3200" dirty="0">
                    <a:latin typeface="Times New Roman" panose="02020603050405020304" pitchFamily="18" charset="0"/>
                    <a:cs typeface="Times New Roman" panose="02020603050405020304" pitchFamily="18" charset="0"/>
                  </a:rPr>
                </a:br>
                <a:br>
                  <a:rPr lang="en-US" altLang="zh-TW" sz="32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c. </a:t>
                </a:r>
                <a:r>
                  <a:rPr lang="en-US" altLang="zh-TW" sz="3200" b="1" dirty="0">
                    <a:latin typeface="Times New Roman" panose="02020603050405020304" pitchFamily="18" charset="0"/>
                    <a:cs typeface="Times New Roman" panose="02020603050405020304" pitchFamily="18" charset="0"/>
                  </a:rPr>
                  <a:t>Tilt Correction</a:t>
                </a:r>
                <a:r>
                  <a:rPr lang="zh-TW" altLang="en-US" sz="3200" dirty="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cs typeface="Times New Roman" panose="02020603050405020304" pitchFamily="18" charset="0"/>
                  </a:rPr>
                  <a:t>: When the sample surface normal vector is not parallel to the screen normal vector, the projection of the reciprocal vector to the screen will be offset. In this case, the incident wave vector has a parallel component </a:t>
                </a:r>
                <a14:m>
                  <m:oMath xmlns:m="http://schemas.openxmlformats.org/officeDocument/2006/math">
                    <m:sSub>
                      <m:sSubPr>
                        <m:ctrlPr>
                          <a:rPr lang="en-US" altLang="zh-TW" sz="3200" i="1">
                            <a:latin typeface="Cambria Math" panose="02040503050406030204" pitchFamily="18" charset="0"/>
                          </a:rPr>
                        </m:ctrlPr>
                      </m:sSubPr>
                      <m:e>
                        <m:r>
                          <a:rPr lang="en-US" altLang="zh-TW" sz="3200" b="1" i="1">
                            <a:latin typeface="Cambria Math" panose="02040503050406030204" pitchFamily="18" charset="0"/>
                          </a:rPr>
                          <m:t>𝒌</m:t>
                        </m:r>
                      </m:e>
                      <m:sub>
                        <m:r>
                          <a:rPr lang="en-US" altLang="zh-TW" sz="3200" i="1">
                            <a:latin typeface="Cambria Math" panose="02040503050406030204" pitchFamily="18" charset="0"/>
                            <a:ea typeface="Cambria Math" panose="02040503050406030204" pitchFamily="18" charset="0"/>
                          </a:rPr>
                          <m:t>∥</m:t>
                        </m:r>
                      </m:sub>
                    </m:sSub>
                  </m:oMath>
                </a14:m>
                <a:r>
                  <a:rPr lang="en-US" altLang="zh-TW" sz="3200" dirty="0">
                    <a:latin typeface="Times New Roman" panose="02020603050405020304" pitchFamily="18" charset="0"/>
                    <a:cs typeface="Times New Roman" panose="02020603050405020304" pitchFamily="18" charset="0"/>
                  </a:rPr>
                  <a:t>. This can be obtained using the angle </a:t>
                </a:r>
                <a14:m>
                  <m:oMath xmlns:m="http://schemas.openxmlformats.org/officeDocument/2006/math">
                    <m:r>
                      <a:rPr lang="zh-TW" altLang="en-US" sz="3200" i="1" dirty="0" smtClean="0">
                        <a:latin typeface="Cambria Math" panose="02040503050406030204" pitchFamily="18" charset="0"/>
                      </a:rPr>
                      <m:t>𝜙</m:t>
                    </m:r>
                  </m:oMath>
                </a14:m>
                <a:r>
                  <a:rPr lang="en-US" altLang="zh-TW" sz="3200" dirty="0">
                    <a:latin typeface="Times New Roman" panose="02020603050405020304" pitchFamily="18" charset="0"/>
                    <a:cs typeface="Times New Roman" panose="02020603050405020304" pitchFamily="18" charset="0"/>
                  </a:rPr>
                  <a:t> between the sample normal vector and the incident beam. The single scattering condition then becomes </a:t>
                </a:r>
                <a14:m>
                  <m:oMath xmlns:m="http://schemas.openxmlformats.org/officeDocument/2006/math">
                    <m:sSup>
                      <m:sSupPr>
                        <m:ctrlPr>
                          <a:rPr lang="en-US" altLang="zh-HK" sz="3200" i="1" smtClean="0">
                            <a:latin typeface="Cambria Math" panose="02040503050406030204" pitchFamily="18" charset="0"/>
                          </a:rPr>
                        </m:ctrlPr>
                      </m:sSupPr>
                      <m:e>
                        <m:d>
                          <m:dPr>
                            <m:begChr m:val="|"/>
                            <m:endChr m:val="|"/>
                            <m:ctrlPr>
                              <a:rPr lang="en-US" altLang="zh-HK" sz="3200" i="1" smtClean="0">
                                <a:latin typeface="Cambria Math" panose="02040503050406030204" pitchFamily="18" charset="0"/>
                              </a:rPr>
                            </m:ctrlPr>
                          </m:dPr>
                          <m:e>
                            <m:sSub>
                              <m:sSubPr>
                                <m:ctrlPr>
                                  <a:rPr lang="en-US" altLang="zh-HK" sz="3200" i="1">
                                    <a:latin typeface="Cambria Math" panose="02040503050406030204" pitchFamily="18" charset="0"/>
                                  </a:rPr>
                                </m:ctrlPr>
                              </m:sSubPr>
                              <m:e>
                                <m:r>
                                  <a:rPr lang="en-US" altLang="zh-HK" sz="3200" b="1" i="1">
                                    <a:latin typeface="Cambria Math" panose="02040503050406030204" pitchFamily="18" charset="0"/>
                                  </a:rPr>
                                  <m:t>𝒌</m:t>
                                </m:r>
                              </m:e>
                              <m:sub>
                                <m:r>
                                  <a:rPr lang="en-US" altLang="zh-HK" sz="3200" i="1">
                                    <a:latin typeface="Cambria Math" panose="02040503050406030204" pitchFamily="18" charset="0"/>
                                  </a:rPr>
                                  <m:t>𝑖𝑛</m:t>
                                </m:r>
                              </m:sub>
                            </m:sSub>
                            <m:r>
                              <a:rPr lang="en-US" altLang="zh-TW" sz="3200" i="1">
                                <a:latin typeface="Cambria Math" panose="02040503050406030204" pitchFamily="18" charset="0"/>
                              </a:rPr>
                              <m:t>+</m:t>
                            </m:r>
                            <m:sSub>
                              <m:sSubPr>
                                <m:ctrlPr>
                                  <a:rPr lang="en-US" altLang="zh-TW" sz="3200" i="1" smtClean="0">
                                    <a:latin typeface="Cambria Math" panose="02040503050406030204" pitchFamily="18" charset="0"/>
                                  </a:rPr>
                                </m:ctrlPr>
                              </m:sSubPr>
                              <m:e>
                                <m:r>
                                  <a:rPr lang="en-US" altLang="zh-TW" sz="3200" b="1" i="1" smtClean="0">
                                    <a:latin typeface="Cambria Math" panose="02040503050406030204" pitchFamily="18" charset="0"/>
                                  </a:rPr>
                                  <m:t>𝒌</m:t>
                                </m:r>
                              </m:e>
                              <m:sub>
                                <m:r>
                                  <a:rPr lang="en-US" altLang="zh-TW" sz="3200" i="1" smtClean="0">
                                    <a:latin typeface="Cambria Math" panose="02040503050406030204" pitchFamily="18" charset="0"/>
                                    <a:ea typeface="Cambria Math" panose="02040503050406030204" pitchFamily="18" charset="0"/>
                                  </a:rPr>
                                  <m:t>∥</m:t>
                                </m:r>
                              </m:sub>
                            </m:sSub>
                          </m:e>
                        </m:d>
                      </m:e>
                      <m:sup>
                        <m:r>
                          <a:rPr lang="en-US" altLang="zh-TW" sz="3200" i="1">
                            <a:latin typeface="Cambria Math" panose="02040503050406030204" pitchFamily="18" charset="0"/>
                          </a:rPr>
                          <m:t>2</m:t>
                        </m:r>
                      </m:sup>
                    </m:sSup>
                    <m:r>
                      <a:rPr lang="en-US" altLang="zh-TW" sz="3200" i="1">
                        <a:latin typeface="Cambria Math" panose="02040503050406030204" pitchFamily="18" charset="0"/>
                      </a:rPr>
                      <m:t>&gt;</m:t>
                    </m:r>
                    <m:sSup>
                      <m:sSupPr>
                        <m:ctrlPr>
                          <a:rPr lang="en-US" altLang="zh-TW" sz="3200" i="1" smtClean="0">
                            <a:latin typeface="Cambria Math" panose="02040503050406030204" pitchFamily="18" charset="0"/>
                          </a:rPr>
                        </m:ctrlPr>
                      </m:sSupPr>
                      <m:e>
                        <m:d>
                          <m:dPr>
                            <m:begChr m:val="|"/>
                            <m:endChr m:val="|"/>
                            <m:ctrlPr>
                              <a:rPr lang="en-US" altLang="zh-TW" sz="3200" i="1" smtClean="0">
                                <a:latin typeface="Cambria Math" panose="02040503050406030204" pitchFamily="18" charset="0"/>
                              </a:rPr>
                            </m:ctrlPr>
                          </m:dPr>
                          <m:e>
                            <m:r>
                              <a:rPr lang="en-US" altLang="zh-TW" sz="3200" b="1" i="1">
                                <a:latin typeface="Cambria Math" panose="02040503050406030204" pitchFamily="18" charset="0"/>
                              </a:rPr>
                              <m:t>𝑮</m:t>
                            </m:r>
                          </m:e>
                        </m:d>
                      </m:e>
                      <m:sup>
                        <m:r>
                          <a:rPr lang="en-US" altLang="zh-TW" sz="3200" i="1">
                            <a:latin typeface="Cambria Math" panose="02040503050406030204" pitchFamily="18" charset="0"/>
                          </a:rPr>
                          <m:t>2</m:t>
                        </m:r>
                      </m:sup>
                    </m:sSup>
                  </m:oMath>
                </a14:m>
                <a:br>
                  <a:rPr lang="en-US" altLang="zh-TW" sz="3200" dirty="0">
                    <a:latin typeface="Times New Roman" panose="02020603050405020304" pitchFamily="18" charset="0"/>
                    <a:cs typeface="Times New Roman" panose="02020603050405020304" pitchFamily="18" charset="0"/>
                  </a:rPr>
                </a:br>
                <a:br>
                  <a:rPr lang="en-US" altLang="zh-TW" sz="32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d. </a:t>
                </a:r>
                <a:r>
                  <a:rPr lang="en-US" altLang="zh-TW" sz="3200" b="1" dirty="0">
                    <a:latin typeface="Times New Roman" panose="02020603050405020304" pitchFamily="18" charset="0"/>
                    <a:cs typeface="Times New Roman" panose="02020603050405020304" pitchFamily="18" charset="0"/>
                  </a:rPr>
                  <a:t>Distortion Correction</a:t>
                </a:r>
                <a:r>
                  <a:rPr lang="en-US" altLang="zh-TW" sz="3200" dirty="0">
                    <a:latin typeface="Times New Roman" panose="02020603050405020304" pitchFamily="18" charset="0"/>
                    <a:cs typeface="Times New Roman" panose="02020603050405020304" pitchFamily="18" charset="0"/>
                  </a:rPr>
                  <a:t> </a:t>
                </a:r>
                <a:r>
                  <a:rPr lang="en-US" altLang="zh-HK" sz="3200" dirty="0">
                    <a:latin typeface="Times New Roman" panose="02020603050405020304" pitchFamily="18" charset="0"/>
                    <a:cs typeface="Times New Roman" panose="02020603050405020304" pitchFamily="18" charset="0"/>
                  </a:rPr>
                  <a:t>: In LEED experiments, the positions of diffraction spots deviate from theoretical predictions. Possible reasons include </a:t>
                </a:r>
                <a:r>
                  <a:rPr lang="en-US" altLang="zh-HK" sz="3200" b="1" dirty="0">
                    <a:latin typeface="Times New Roman" panose="02020603050405020304" pitchFamily="18" charset="0"/>
                    <a:cs typeface="Times New Roman" panose="02020603050405020304" pitchFamily="18" charset="0"/>
                  </a:rPr>
                  <a:t>defects</a:t>
                </a:r>
                <a:r>
                  <a:rPr lang="en-US" altLang="zh-HK" sz="3200" dirty="0">
                    <a:latin typeface="Times New Roman" panose="02020603050405020304" pitchFamily="18" charset="0"/>
                    <a:cs typeface="Times New Roman" panose="02020603050405020304" pitchFamily="18" charset="0"/>
                  </a:rPr>
                  <a:t> in the metal</a:t>
                </a:r>
                <a:r>
                  <a:rPr lang="en-US" altLang="zh-HK" sz="3200" b="1" dirty="0">
                    <a:latin typeface="Times New Roman" panose="02020603050405020304" pitchFamily="18" charset="0"/>
                    <a:cs typeface="Times New Roman" panose="02020603050405020304" pitchFamily="18" charset="0"/>
                  </a:rPr>
                  <a:t> Grids</a:t>
                </a:r>
                <a:r>
                  <a:rPr lang="en-US" altLang="zh-HK" sz="3200" dirty="0">
                    <a:latin typeface="Times New Roman" panose="02020603050405020304" pitchFamily="18" charset="0"/>
                    <a:cs typeface="Times New Roman" panose="02020603050405020304" pitchFamily="18" charset="0"/>
                  </a:rPr>
                  <a:t>, leading to non-uniform electric fields and thus </a:t>
                </a:r>
                <a:r>
                  <a:rPr lang="en-US" altLang="zh-HK" sz="3200" b="1" dirty="0">
                    <a:latin typeface="Times New Roman" panose="02020603050405020304" pitchFamily="18" charset="0"/>
                    <a:cs typeface="Times New Roman" panose="02020603050405020304" pitchFamily="18" charset="0"/>
                  </a:rPr>
                  <a:t>distorting</a:t>
                </a:r>
                <a:r>
                  <a:rPr lang="en-US" altLang="zh-HK" sz="3200" dirty="0">
                    <a:latin typeface="Times New Roman" panose="02020603050405020304" pitchFamily="18" charset="0"/>
                    <a:cs typeface="Times New Roman" panose="02020603050405020304" pitchFamily="18" charset="0"/>
                  </a:rPr>
                  <a:t> the diffraction spot positions. Camera lens distortion also cause diffraction spots that should be on a straight line to appear as curved line. This distortion is fixed, so we can use a sample with a known lattice type and lattice constant to create a </a:t>
                </a:r>
                <a:r>
                  <a:rPr lang="en-US" altLang="zh-HK" sz="3200" b="1" dirty="0">
                    <a:latin typeface="Times New Roman" panose="02020603050405020304" pitchFamily="18" charset="0"/>
                    <a:cs typeface="Times New Roman" panose="02020603050405020304" pitchFamily="18" charset="0"/>
                  </a:rPr>
                  <a:t>spatial mapping function</a:t>
                </a:r>
                <a:r>
                  <a:rPr lang="en-US" altLang="zh-HK" sz="3200" dirty="0">
                    <a:latin typeface="Times New Roman" panose="02020603050405020304" pitchFamily="18" charset="0"/>
                    <a:cs typeface="Times New Roman" panose="02020603050405020304" pitchFamily="18" charset="0"/>
                  </a:rPr>
                  <a:t> by comparing the measured positions of the diffraction points with the theoretically predicted positions, in order to accurately correct the nonlinear distortion.</a:t>
                </a:r>
                <a:br>
                  <a:rPr lang="en-US" altLang="zh-HK" sz="3200" dirty="0">
                    <a:latin typeface="Times New Roman" panose="02020603050405020304" pitchFamily="18" charset="0"/>
                    <a:cs typeface="Times New Roman" panose="02020603050405020304" pitchFamily="18" charset="0"/>
                  </a:rPr>
                </a:br>
                <a:endParaRPr lang="en-US" altLang="zh-HK" sz="3200" dirty="0">
                  <a:latin typeface="Times New Roman" panose="02020603050405020304" pitchFamily="18" charset="0"/>
                  <a:cs typeface="Times New Roman" panose="02020603050405020304" pitchFamily="18" charset="0"/>
                </a:endParaRPr>
              </a:p>
              <a:p>
                <a:pPr marL="514350" indent="-514350">
                  <a:lnSpc>
                    <a:spcPts val="4000"/>
                  </a:lnSpc>
                  <a:buFont typeface="+mj-lt"/>
                  <a:buAutoNum type="arabicPeriod" startAt="2"/>
                </a:pPr>
                <a:r>
                  <a:rPr lang="en-US" altLang="zh-TW" sz="3400" dirty="0">
                    <a:latin typeface="Times New Roman" panose="02020603050405020304" pitchFamily="18" charset="0"/>
                    <a:cs typeface="Times New Roman" panose="02020603050405020304" pitchFamily="18" charset="0"/>
                  </a:rPr>
                  <a:t>Fitting function </a:t>
                </a:r>
                <a:r>
                  <a:rPr lang="en-US" altLang="zh-HK" sz="3400" dirty="0">
                    <a:latin typeface="Times New Roman" panose="02020603050405020304" pitchFamily="18" charset="0"/>
                    <a:cs typeface="Times New Roman" panose="02020603050405020304" pitchFamily="18" charset="0"/>
                  </a:rPr>
                  <a:t>: </a:t>
                </a:r>
                <a:br>
                  <a:rPr lang="en-US" altLang="zh-HK" sz="3400" dirty="0">
                    <a:latin typeface="Times New Roman" panose="02020603050405020304" pitchFamily="18" charset="0"/>
                    <a:cs typeface="Times New Roman" panose="02020603050405020304" pitchFamily="18" charset="0"/>
                  </a:rPr>
                </a:br>
                <a:br>
                  <a:rPr lang="en-US" altLang="zh-HK" sz="3200" dirty="0">
                    <a:latin typeface="Times New Roman" panose="02020603050405020304" pitchFamily="18" charset="0"/>
                    <a:cs typeface="Times New Roman" panose="02020603050405020304" pitchFamily="18" charset="0"/>
                  </a:rPr>
                </a:br>
                <a:r>
                  <a:rPr lang="en-US" altLang="zh-HK" sz="3200" dirty="0">
                    <a:latin typeface="Times New Roman" panose="02020603050405020304" pitchFamily="18" charset="0"/>
                    <a:cs typeface="Times New Roman" panose="02020603050405020304" pitchFamily="18" charset="0"/>
                  </a:rPr>
                  <a:t>We chose a two-dimensional Gaussian function as the basic model for LEED fitting. The Gaussian function is sufficient to accurately locate the </a:t>
                </a:r>
                <a:r>
                  <a:rPr lang="en-US" altLang="zh-HK" sz="3200" b="1" dirty="0">
                    <a:latin typeface="Times New Roman" panose="02020603050405020304" pitchFamily="18" charset="0"/>
                    <a:cs typeface="Times New Roman" panose="02020603050405020304" pitchFamily="18" charset="0"/>
                  </a:rPr>
                  <a:t>spot center </a:t>
                </a:r>
                <a:r>
                  <a:rPr lang="en-US" altLang="zh-HK" sz="3200" dirty="0">
                    <a:latin typeface="Times New Roman" panose="02020603050405020304" pitchFamily="18" charset="0"/>
                    <a:cs typeface="Times New Roman" panose="02020603050405020304" pitchFamily="18" charset="0"/>
                  </a:rPr>
                  <a:t>to extract the lattice constant, but the fitted model deviates slightly from the actual physical shape. Therefore, the extracted </a:t>
                </a:r>
                <a:r>
                  <a:rPr lang="en-US" altLang="zh-HK" sz="3200" b="1" dirty="0">
                    <a:latin typeface="Times New Roman" panose="02020603050405020304" pitchFamily="18" charset="0"/>
                    <a:cs typeface="Times New Roman" panose="02020603050405020304" pitchFamily="18" charset="0"/>
                  </a:rPr>
                  <a:t>intensity</a:t>
                </a:r>
                <a:r>
                  <a:rPr lang="en-US" altLang="zh-HK" sz="3200" dirty="0">
                    <a:latin typeface="Times New Roman" panose="02020603050405020304" pitchFamily="18" charset="0"/>
                    <a:cs typeface="Times New Roman" panose="02020603050405020304" pitchFamily="18" charset="0"/>
                  </a:rPr>
                  <a:t> information will also have </a:t>
                </a:r>
                <a:r>
                  <a:rPr lang="en-US" altLang="zh-HK" sz="3200" b="1" dirty="0">
                    <a:latin typeface="Times New Roman" panose="02020603050405020304" pitchFamily="18" charset="0"/>
                    <a:cs typeface="Times New Roman" panose="02020603050405020304" pitchFamily="18" charset="0"/>
                  </a:rPr>
                  <a:t>errors</a:t>
                </a:r>
                <a:r>
                  <a:rPr lang="en-US" altLang="zh-HK" sz="3200" dirty="0">
                    <a:latin typeface="Times New Roman" panose="02020603050405020304" pitchFamily="18" charset="0"/>
                    <a:cs typeface="Times New Roman" panose="02020603050405020304" pitchFamily="18" charset="0"/>
                  </a:rPr>
                  <a:t>. Since these fitting errors occur at all diffraction points, the relative intensity trends between the spots are still preserved. Furthermore, by introducing a background function into the fitting, the intensity information can be extracted more accurately. The background function can be a constant background or a linear background, the specific choice depends on the experimental data.</a:t>
                </a:r>
                <a:endParaRPr lang="en-US" altLang="zh-TW" sz="3200" dirty="0">
                  <a:latin typeface="Times New Roman" panose="02020603050405020304" pitchFamily="18" charset="0"/>
                  <a:cs typeface="Times New Roman" panose="02020603050405020304" pitchFamily="18" charset="0"/>
                </a:endParaRPr>
              </a:p>
              <a:p>
                <a:pPr marL="514350" indent="-514350">
                  <a:lnSpc>
                    <a:spcPts val="4000"/>
                  </a:lnSpc>
                  <a:buFont typeface="+mj-lt"/>
                  <a:buAutoNum type="arabicPeriod" startAt="2"/>
                </a:pPr>
                <a:endParaRPr lang="en-US" altLang="zh-TW" sz="3200" dirty="0"/>
              </a:p>
              <a:p>
                <a:pPr marL="514350" indent="-514350">
                  <a:lnSpc>
                    <a:spcPts val="4000"/>
                  </a:lnSpc>
                  <a:buFont typeface="+mj-lt"/>
                  <a:buAutoNum type="arabicPeriod" startAt="2"/>
                </a:pPr>
                <a:endParaRPr lang="en-US" altLang="zh-TW" sz="3200" dirty="0"/>
              </a:p>
              <a:p>
                <a:br>
                  <a:rPr lang="en-US" altLang="zh-HK" sz="3200" dirty="0"/>
                </a:br>
                <a:br>
                  <a:rPr lang="en-US" altLang="zh-HK" sz="3200" dirty="0"/>
                </a:br>
                <a:br>
                  <a:rPr lang="en-US" altLang="zh-HK" sz="3200" dirty="0"/>
                </a:br>
                <a:br>
                  <a:rPr lang="en-US" altLang="zh-HK" sz="3200" dirty="0"/>
                </a:br>
                <a:br>
                  <a:rPr lang="en-US" altLang="zh-HK" sz="3200" dirty="0"/>
                </a:br>
                <a:br>
                  <a:rPr lang="en-US" altLang="zh-HK" sz="3200" dirty="0"/>
                </a:br>
                <a:br>
                  <a:rPr lang="en-US" altLang="zh-HK" sz="3200" dirty="0"/>
                </a:br>
                <a:endParaRPr lang="en-US" altLang="zh-HK" sz="3200" dirty="0"/>
              </a:p>
              <a:p>
                <a:endParaRPr lang="en-US" altLang="zh-HK" sz="3200" dirty="0"/>
              </a:p>
              <a:p>
                <a:br>
                  <a:rPr lang="en-US" altLang="zh-HK" sz="3200" dirty="0"/>
                </a:br>
                <a:endParaRPr lang="zh-HK" altLang="en-US" sz="3200" dirty="0"/>
              </a:p>
            </p:txBody>
          </p:sp>
        </mc:Choice>
        <mc:Fallback>
          <p:sp>
            <p:nvSpPr>
              <p:cNvPr id="23" name="文字方塊 22">
                <a:extLst>
                  <a:ext uri="{FF2B5EF4-FFF2-40B4-BE49-F238E27FC236}">
                    <a16:creationId xmlns:a16="http://schemas.microsoft.com/office/drawing/2014/main" id="{5ED9645F-EB53-4916-8C85-C9CF5DB6FAB3}"/>
                  </a:ext>
                </a:extLst>
              </p:cNvPr>
              <p:cNvSpPr txBox="1">
                <a:spLocks noRot="1" noChangeAspect="1" noMove="1" noResize="1" noEditPoints="1" noAdjustHandles="1" noChangeArrowheads="1" noChangeShapeType="1" noTextEdit="1"/>
              </p:cNvSpPr>
              <p:nvPr/>
            </p:nvSpPr>
            <p:spPr>
              <a:xfrm>
                <a:off x="15137606" y="4520994"/>
                <a:ext cx="15137607" cy="27566521"/>
              </a:xfrm>
              <a:prstGeom prst="rect">
                <a:avLst/>
              </a:prstGeom>
              <a:blipFill>
                <a:blip r:embed="rId5"/>
                <a:stretch>
                  <a:fillRect l="-926" t="-376" r="-1972"/>
                </a:stretch>
              </a:blipFill>
            </p:spPr>
            <p:txBody>
              <a:bodyPr/>
              <a:lstStyle/>
              <a:p>
                <a:r>
                  <a:rPr lang="zh-HK" altLang="en-US">
                    <a:noFill/>
                  </a:rPr>
                  <a:t> </a:t>
                </a:r>
              </a:p>
            </p:txBody>
          </p:sp>
        </mc:Fallback>
      </mc:AlternateContent>
      <mc:AlternateContent xmlns:mc="http://schemas.openxmlformats.org/markup-compatibility/2006">
        <mc:Choice xmlns:a14="http://schemas.microsoft.com/office/drawing/2010/main" Requires="a14">
          <p:sp>
            <p:nvSpPr>
              <p:cNvPr id="24" name="文字方塊 23">
                <a:extLst>
                  <a:ext uri="{FF2B5EF4-FFF2-40B4-BE49-F238E27FC236}">
                    <a16:creationId xmlns:a16="http://schemas.microsoft.com/office/drawing/2014/main" id="{133DD99E-4E6F-4F5D-B65F-2D051E664480}"/>
                  </a:ext>
                </a:extLst>
              </p:cNvPr>
              <p:cNvSpPr txBox="1"/>
              <p:nvPr/>
            </p:nvSpPr>
            <p:spPr>
              <a:xfrm>
                <a:off x="0" y="27863763"/>
                <a:ext cx="15138000" cy="14940000"/>
              </a:xfrm>
              <a:prstGeom prst="rect">
                <a:avLst/>
              </a:prstGeom>
              <a:solidFill>
                <a:schemeClr val="bg1"/>
              </a:solidFill>
              <a:ln>
                <a:solidFill>
                  <a:schemeClr val="tx1"/>
                </a:solidFill>
              </a:ln>
            </p:spPr>
            <p:txBody>
              <a:bodyPr wrap="square">
                <a:spAutoFit/>
              </a:bodyPr>
              <a:lstStyle/>
              <a:p>
                <a:pPr>
                  <a:lnSpc>
                    <a:spcPts val="3600"/>
                  </a:lnSpc>
                </a:pPr>
                <a:r>
                  <a:rPr lang="en-US" altLang="zh-HK" sz="3400" b="1" dirty="0">
                    <a:latin typeface="Times New Roman" panose="02020603050405020304" pitchFamily="18" charset="0"/>
                    <a:cs typeface="Times New Roman" panose="02020603050405020304" pitchFamily="18" charset="0"/>
                  </a:rPr>
                  <a:t>To extract accurate lattice constants and intensity</a:t>
                </a:r>
                <a:r>
                  <a:rPr lang="en-US" altLang="zh-HK" sz="3400" dirty="0">
                    <a:latin typeface="Times New Roman" panose="02020603050405020304" pitchFamily="18" charset="0"/>
                    <a:cs typeface="Times New Roman" panose="02020603050405020304" pitchFamily="18" charset="0"/>
                  </a:rPr>
                  <a:t> </a:t>
                </a:r>
                <a:r>
                  <a:rPr lang="en-US" altLang="zh-HK" sz="3200" dirty="0">
                    <a:latin typeface="Times New Roman" panose="02020603050405020304" pitchFamily="18" charset="0"/>
                    <a:cs typeface="Times New Roman" panose="02020603050405020304" pitchFamily="18" charset="0"/>
                  </a:rPr>
                  <a:t>information for each diffraction spot from the experimental data, we need to fit the spot profile. The fitting process mainly consists of the following core equations : </a:t>
                </a:r>
                <a:br>
                  <a:rPr lang="en-US" altLang="zh-HK" sz="3200" dirty="0">
                    <a:latin typeface="Times New Roman" panose="02020603050405020304" pitchFamily="18" charset="0"/>
                    <a:cs typeface="Times New Roman" panose="02020603050405020304" pitchFamily="18" charset="0"/>
                  </a:rPr>
                </a:br>
                <a:endParaRPr lang="en-US" altLang="zh-TW" sz="3200" dirty="0">
                  <a:latin typeface="Times New Roman" panose="02020603050405020304" pitchFamily="18" charset="0"/>
                  <a:cs typeface="Times New Roman" panose="02020603050405020304" pitchFamily="18" charset="0"/>
                </a:endParaRPr>
              </a:p>
              <a:p>
                <a:pPr marL="514350" indent="-514350">
                  <a:lnSpc>
                    <a:spcPts val="3600"/>
                  </a:lnSpc>
                  <a:buFont typeface="+mj-lt"/>
                  <a:buAutoNum type="arabicPeriod"/>
                </a:pPr>
                <a:r>
                  <a:rPr lang="en-US" altLang="zh-TW" sz="3400" dirty="0">
                    <a:latin typeface="Times New Roman" panose="02020603050405020304" pitchFamily="18" charset="0"/>
                    <a:cs typeface="Times New Roman" panose="02020603050405020304" pitchFamily="18" charset="0"/>
                  </a:rPr>
                  <a:t>Reciprocal space diffraction spot equation </a:t>
                </a:r>
                <a:r>
                  <a:rPr lang="zh-TW" altLang="en-US" sz="3400" dirty="0">
                    <a:latin typeface="Times New Roman" panose="02020603050405020304" pitchFamily="18" charset="0"/>
                    <a:cs typeface="Times New Roman" panose="02020603050405020304" pitchFamily="18" charset="0"/>
                  </a:rPr>
                  <a:t>：</a:t>
                </a:r>
                <a:br>
                  <a:rPr lang="en-US" altLang="zh-TW" sz="32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a. </a:t>
                </a:r>
                <a:r>
                  <a:rPr lang="en-US" altLang="zh-TW" sz="3200" b="1" dirty="0">
                    <a:latin typeface="Times New Roman" panose="02020603050405020304" pitchFamily="18" charset="0"/>
                    <a:cs typeface="Times New Roman" panose="02020603050405020304" pitchFamily="18" charset="0"/>
                  </a:rPr>
                  <a:t>Transformation of Reciprocal lattice</a:t>
                </a:r>
                <a:r>
                  <a:rPr lang="en-US" altLang="zh-TW" sz="3200" dirty="0">
                    <a:latin typeface="Times New Roman" panose="02020603050405020304" pitchFamily="18" charset="0"/>
                    <a:cs typeface="Times New Roman" panose="02020603050405020304" pitchFamily="18" charset="0"/>
                  </a:rPr>
                  <a:t>: </a:t>
                </a:r>
                <a:br>
                  <a:rPr lang="en-US" altLang="zh-TW" sz="32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Define the real space basis vectors of the sample as </a:t>
                </a:r>
                <a14:m>
                  <m:oMath xmlns:m="http://schemas.openxmlformats.org/officeDocument/2006/math">
                    <m:sSub>
                      <m:sSubPr>
                        <m:ctrlPr>
                          <a:rPr lang="en-US" altLang="zh-TW" sz="3200" i="1" dirty="0" smtClean="0">
                            <a:latin typeface="Cambria Math" panose="02040503050406030204" pitchFamily="18" charset="0"/>
                          </a:rPr>
                        </m:ctrlPr>
                      </m:sSubPr>
                      <m:e>
                        <m:r>
                          <a:rPr lang="en-US" altLang="zh-TW" sz="3200" b="1" i="1" dirty="0" smtClean="0">
                            <a:latin typeface="Cambria Math" panose="02040503050406030204" pitchFamily="18" charset="0"/>
                          </a:rPr>
                          <m:t>𝒂</m:t>
                        </m:r>
                      </m:e>
                      <m:sub>
                        <m:r>
                          <a:rPr lang="en-US" altLang="zh-TW" sz="3200" b="0" i="1" dirty="0" smtClean="0">
                            <a:latin typeface="Cambria Math" panose="02040503050406030204" pitchFamily="18" charset="0"/>
                          </a:rPr>
                          <m:t>1</m:t>
                        </m:r>
                      </m:sub>
                    </m:sSub>
                  </m:oMath>
                </a14:m>
                <a:r>
                  <a:rPr lang="en-US" altLang="zh-TW" sz="32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3200" i="1" dirty="0">
                            <a:latin typeface="Cambria Math" panose="02040503050406030204" pitchFamily="18" charset="0"/>
                          </a:rPr>
                        </m:ctrlPr>
                      </m:sSubPr>
                      <m:e>
                        <m:r>
                          <a:rPr lang="en-US" altLang="zh-TW" sz="3200" b="1" i="1" dirty="0">
                            <a:latin typeface="Cambria Math" panose="02040503050406030204" pitchFamily="18" charset="0"/>
                          </a:rPr>
                          <m:t>𝒂</m:t>
                        </m:r>
                      </m:e>
                      <m:sub>
                        <m:r>
                          <a:rPr lang="en-US" altLang="zh-TW" sz="3200" b="0" i="1" dirty="0" smtClean="0">
                            <a:latin typeface="Cambria Math" panose="02040503050406030204" pitchFamily="18" charset="0"/>
                          </a:rPr>
                          <m:t>2</m:t>
                        </m:r>
                      </m:sub>
                    </m:sSub>
                  </m:oMath>
                </a14:m>
                <a:r>
                  <a:rPr lang="zh-TW" altLang="en-US" sz="3200" dirty="0">
                    <a:latin typeface="Times New Roman" panose="02020603050405020304" pitchFamily="18" charset="0"/>
                    <a:cs typeface="Times New Roman" panose="02020603050405020304" pitchFamily="18" charset="0"/>
                  </a:rPr>
                  <a:t>，</a:t>
                </a:r>
                <a:r>
                  <a:rPr lang="en-US" altLang="zh-HK" sz="3200" dirty="0">
                    <a:latin typeface="Times New Roman" panose="02020603050405020304" pitchFamily="18" charset="0"/>
                    <a:cs typeface="Times New Roman" panose="02020603050405020304" pitchFamily="18" charset="0"/>
                  </a:rPr>
                  <a:t>their corresponding reciprocal lattice basis vectors as </a:t>
                </a:r>
                <a14:m>
                  <m:oMath xmlns:m="http://schemas.openxmlformats.org/officeDocument/2006/math">
                    <m:sSub>
                      <m:sSubPr>
                        <m:ctrlPr>
                          <a:rPr lang="en-US" altLang="zh-HK" sz="3200" i="1">
                            <a:latin typeface="Cambria Math" panose="02040503050406030204" pitchFamily="18" charset="0"/>
                          </a:rPr>
                        </m:ctrlPr>
                      </m:sSubPr>
                      <m:e>
                        <m:r>
                          <a:rPr lang="en-US" altLang="zh-HK" sz="3200" b="1" i="1">
                            <a:latin typeface="Cambria Math" panose="02040503050406030204" pitchFamily="18" charset="0"/>
                          </a:rPr>
                          <m:t>𝒃</m:t>
                        </m:r>
                      </m:e>
                      <m:sub>
                        <m:r>
                          <a:rPr lang="en-US" altLang="zh-HK" sz="3200" i="1">
                            <a:latin typeface="Cambria Math" panose="02040503050406030204" pitchFamily="18" charset="0"/>
                          </a:rPr>
                          <m:t>𝑖</m:t>
                        </m:r>
                      </m:sub>
                    </m:sSub>
                  </m:oMath>
                </a14:m>
                <a:br>
                  <a:rPr lang="en-US" altLang="zh-TW" sz="3200" dirty="0"/>
                </a:br>
                <a:br>
                  <a:rPr lang="en-US" altLang="zh-TW" sz="3200" dirty="0"/>
                </a:br>
                <a14:m>
                  <m:oMath xmlns:m="http://schemas.openxmlformats.org/officeDocument/2006/math">
                    <m:sSub>
                      <m:sSubPr>
                        <m:ctrlPr>
                          <a:rPr lang="en-US" altLang="zh-HK" sz="3200" i="1" smtClean="0">
                            <a:latin typeface="Cambria Math" panose="02040503050406030204" pitchFamily="18" charset="0"/>
                          </a:rPr>
                        </m:ctrlPr>
                      </m:sSubPr>
                      <m:e>
                        <m:r>
                          <a:rPr lang="en-US" altLang="zh-HK" sz="3200" b="1" i="1" smtClean="0">
                            <a:latin typeface="Cambria Math" panose="02040503050406030204" pitchFamily="18" charset="0"/>
                          </a:rPr>
                          <m:t>𝒃</m:t>
                        </m:r>
                      </m:e>
                      <m:sub>
                        <m:r>
                          <a:rPr lang="en-US" altLang="zh-HK" sz="3200" b="0" i="1" smtClean="0">
                            <a:latin typeface="Cambria Math" panose="02040503050406030204" pitchFamily="18" charset="0"/>
                          </a:rPr>
                          <m:t>𝑖</m:t>
                        </m:r>
                      </m:sub>
                    </m:sSub>
                    <m:r>
                      <a:rPr lang="en-US" altLang="zh-HK" sz="3200" b="0" i="1" smtClean="0">
                        <a:latin typeface="Cambria Math" panose="02040503050406030204" pitchFamily="18" charset="0"/>
                      </a:rPr>
                      <m:t>=</m:t>
                    </m:r>
                    <m:r>
                      <a:rPr lang="en-US" altLang="zh-HK" sz="3200" i="1">
                        <a:latin typeface="Cambria Math" panose="02040503050406030204" pitchFamily="18" charset="0"/>
                      </a:rPr>
                      <m:t>2</m:t>
                    </m:r>
                    <m:r>
                      <a:rPr lang="zh-HK" altLang="en-US" sz="3200" i="1">
                        <a:latin typeface="Cambria Math" panose="02040503050406030204" pitchFamily="18" charset="0"/>
                      </a:rPr>
                      <m:t>𝜋</m:t>
                    </m:r>
                    <m:f>
                      <m:fPr>
                        <m:ctrlPr>
                          <a:rPr lang="en-US" altLang="zh-HK" sz="3200" b="0" i="1" smtClean="0">
                            <a:latin typeface="Cambria Math" panose="02040503050406030204" pitchFamily="18" charset="0"/>
                          </a:rPr>
                        </m:ctrlPr>
                      </m:fPr>
                      <m:num>
                        <m:r>
                          <a:rPr lang="en-US" altLang="zh-HK" sz="3200" b="0" i="1" smtClean="0">
                            <a:latin typeface="Cambria Math" panose="02040503050406030204" pitchFamily="18" charset="0"/>
                          </a:rPr>
                          <m:t> </m:t>
                        </m:r>
                        <m:r>
                          <a:rPr lang="en-US" altLang="zh-HK" sz="3200" i="1">
                            <a:latin typeface="Cambria Math" panose="02040503050406030204" pitchFamily="18" charset="0"/>
                            <a:ea typeface="Cambria Math" panose="02040503050406030204" pitchFamily="18" charset="0"/>
                          </a:rPr>
                          <m:t>(</m:t>
                        </m:r>
                        <m:sSub>
                          <m:sSubPr>
                            <m:ctrlPr>
                              <a:rPr lang="en-US" altLang="zh-HK" sz="3200" i="1">
                                <a:latin typeface="Cambria Math" panose="02040503050406030204" pitchFamily="18" charset="0"/>
                                <a:ea typeface="Cambria Math" panose="02040503050406030204" pitchFamily="18" charset="0"/>
                              </a:rPr>
                            </m:ctrlPr>
                          </m:sSubPr>
                          <m:e>
                            <m:r>
                              <a:rPr lang="en-US" altLang="zh-HK" sz="3200" b="1" i="1">
                                <a:latin typeface="Cambria Math" panose="02040503050406030204" pitchFamily="18" charset="0"/>
                                <a:ea typeface="Cambria Math" panose="02040503050406030204" pitchFamily="18" charset="0"/>
                              </a:rPr>
                              <m:t>𝒂</m:t>
                            </m:r>
                          </m:e>
                          <m:sub>
                            <m:r>
                              <a:rPr lang="en-US" altLang="zh-HK" sz="3200" b="0" i="1" smtClean="0">
                                <a:latin typeface="Cambria Math" panose="02040503050406030204" pitchFamily="18" charset="0"/>
                                <a:ea typeface="Cambria Math" panose="02040503050406030204" pitchFamily="18" charset="0"/>
                              </a:rPr>
                              <m:t>𝑗</m:t>
                            </m:r>
                          </m:sub>
                        </m:sSub>
                        <m:r>
                          <a:rPr lang="en-US" altLang="zh-HK" sz="3200" i="1">
                            <a:latin typeface="Cambria Math" panose="02040503050406030204" pitchFamily="18" charset="0"/>
                            <a:ea typeface="Cambria Math" panose="02040503050406030204" pitchFamily="18" charset="0"/>
                          </a:rPr>
                          <m:t>×</m:t>
                        </m:r>
                        <m:acc>
                          <m:accPr>
                            <m:chr m:val="̂"/>
                            <m:ctrlPr>
                              <a:rPr lang="en-US" altLang="zh-HK" sz="3200" i="1" smtClean="0">
                                <a:latin typeface="Cambria Math" panose="02040503050406030204" pitchFamily="18" charset="0"/>
                                <a:ea typeface="Cambria Math" panose="02040503050406030204" pitchFamily="18" charset="0"/>
                              </a:rPr>
                            </m:ctrlPr>
                          </m:accPr>
                          <m:e>
                            <m:r>
                              <a:rPr lang="en-US" altLang="zh-HK" sz="3200" i="1">
                                <a:latin typeface="Cambria Math" panose="02040503050406030204" pitchFamily="18" charset="0"/>
                                <a:ea typeface="Cambria Math" panose="02040503050406030204" pitchFamily="18" charset="0"/>
                              </a:rPr>
                              <m:t>𝑛</m:t>
                            </m:r>
                          </m:e>
                        </m:acc>
                        <m:r>
                          <a:rPr lang="en-US" altLang="zh-HK" sz="3200" i="1">
                            <a:latin typeface="Cambria Math" panose="02040503050406030204" pitchFamily="18" charset="0"/>
                            <a:ea typeface="Cambria Math" panose="02040503050406030204" pitchFamily="18" charset="0"/>
                          </a:rPr>
                          <m:t>)</m:t>
                        </m:r>
                      </m:num>
                      <m:den>
                        <m:sSub>
                          <m:sSubPr>
                            <m:ctrlPr>
                              <a:rPr lang="en-US" altLang="zh-HK" sz="3200" b="0" i="1" smtClean="0">
                                <a:latin typeface="Cambria Math" panose="02040503050406030204" pitchFamily="18" charset="0"/>
                              </a:rPr>
                            </m:ctrlPr>
                          </m:sSubPr>
                          <m:e>
                            <m:r>
                              <a:rPr lang="en-US" altLang="zh-HK" sz="3200" b="1" i="1" smtClean="0">
                                <a:latin typeface="Cambria Math" panose="02040503050406030204" pitchFamily="18" charset="0"/>
                              </a:rPr>
                              <m:t>𝒂</m:t>
                            </m:r>
                          </m:e>
                          <m:sub>
                            <m:r>
                              <a:rPr lang="en-US" altLang="zh-HK" sz="3200" b="0" i="1" smtClean="0">
                                <a:latin typeface="Cambria Math" panose="02040503050406030204" pitchFamily="18" charset="0"/>
                              </a:rPr>
                              <m:t>𝑖</m:t>
                            </m:r>
                          </m:sub>
                        </m:sSub>
                        <m:r>
                          <a:rPr lang="en-US" altLang="zh-HK" sz="3200" i="1">
                            <a:latin typeface="Cambria Math" panose="02040503050406030204" pitchFamily="18" charset="0"/>
                            <a:ea typeface="Cambria Math" panose="02040503050406030204" pitchFamily="18" charset="0"/>
                          </a:rPr>
                          <m:t>∙</m:t>
                        </m:r>
                        <m:r>
                          <a:rPr lang="en-US" altLang="zh-HK" sz="3200" b="0" i="1" smtClean="0">
                            <a:latin typeface="Cambria Math" panose="02040503050406030204" pitchFamily="18" charset="0"/>
                            <a:ea typeface="Cambria Math" panose="02040503050406030204" pitchFamily="18" charset="0"/>
                          </a:rPr>
                          <m:t>(</m:t>
                        </m:r>
                        <m:sSub>
                          <m:sSubPr>
                            <m:ctrlPr>
                              <a:rPr lang="en-US" altLang="zh-HK" sz="3200" b="0" i="1" smtClean="0">
                                <a:latin typeface="Cambria Math" panose="02040503050406030204" pitchFamily="18" charset="0"/>
                                <a:ea typeface="Cambria Math" panose="02040503050406030204" pitchFamily="18" charset="0"/>
                              </a:rPr>
                            </m:ctrlPr>
                          </m:sSubPr>
                          <m:e>
                            <m:r>
                              <a:rPr lang="en-US" altLang="zh-HK" sz="3200" b="1" i="1" smtClean="0">
                                <a:latin typeface="Cambria Math" panose="02040503050406030204" pitchFamily="18" charset="0"/>
                                <a:ea typeface="Cambria Math" panose="02040503050406030204" pitchFamily="18" charset="0"/>
                              </a:rPr>
                              <m:t>𝒂</m:t>
                            </m:r>
                          </m:e>
                          <m:sub>
                            <m:r>
                              <a:rPr lang="en-US" altLang="zh-HK" sz="3200" b="0" i="1" smtClean="0">
                                <a:latin typeface="Cambria Math" panose="02040503050406030204" pitchFamily="18" charset="0"/>
                                <a:ea typeface="Cambria Math" panose="02040503050406030204" pitchFamily="18" charset="0"/>
                              </a:rPr>
                              <m:t>𝑗</m:t>
                            </m:r>
                          </m:sub>
                        </m:sSub>
                        <m:r>
                          <a:rPr lang="en-US" altLang="zh-HK" sz="3200" b="0" i="1" smtClean="0">
                            <a:latin typeface="Cambria Math" panose="02040503050406030204" pitchFamily="18" charset="0"/>
                            <a:ea typeface="Cambria Math" panose="02040503050406030204" pitchFamily="18" charset="0"/>
                          </a:rPr>
                          <m:t>×</m:t>
                        </m:r>
                        <m:acc>
                          <m:accPr>
                            <m:chr m:val="̂"/>
                            <m:ctrlPr>
                              <a:rPr lang="en-US" altLang="zh-HK" sz="3200" i="1">
                                <a:latin typeface="Cambria Math" panose="02040503050406030204" pitchFamily="18" charset="0"/>
                                <a:ea typeface="Cambria Math" panose="02040503050406030204" pitchFamily="18" charset="0"/>
                              </a:rPr>
                            </m:ctrlPr>
                          </m:accPr>
                          <m:e>
                            <m:r>
                              <a:rPr lang="en-US" altLang="zh-HK" sz="3200" i="1">
                                <a:latin typeface="Cambria Math" panose="02040503050406030204" pitchFamily="18" charset="0"/>
                                <a:ea typeface="Cambria Math" panose="02040503050406030204" pitchFamily="18" charset="0"/>
                              </a:rPr>
                              <m:t>𝑛</m:t>
                            </m:r>
                          </m:e>
                        </m:acc>
                        <m:r>
                          <a:rPr lang="en-US" altLang="zh-HK" sz="3200" b="0" i="1" smtClean="0">
                            <a:latin typeface="Cambria Math" panose="02040503050406030204" pitchFamily="18" charset="0"/>
                            <a:ea typeface="Cambria Math" panose="02040503050406030204" pitchFamily="18" charset="0"/>
                          </a:rPr>
                          <m:t>)</m:t>
                        </m:r>
                      </m:den>
                    </m:f>
                  </m:oMath>
                </a14:m>
                <a:br>
                  <a:rPr lang="en-US" altLang="zh-TW" sz="3200" dirty="0"/>
                </a:br>
                <a:br>
                  <a:rPr lang="en-US" altLang="zh-TW" sz="3200" dirty="0"/>
                </a:br>
                <a:r>
                  <a:rPr lang="en-US" altLang="zh-TW" sz="3200" dirty="0">
                    <a:latin typeface="Times New Roman" panose="02020603050405020304" pitchFamily="18" charset="0"/>
                    <a:cs typeface="Times New Roman" panose="02020603050405020304" pitchFamily="18" charset="0"/>
                  </a:rPr>
                  <a:t>where </a:t>
                </a:r>
                <a14:m>
                  <m:oMath xmlns:m="http://schemas.openxmlformats.org/officeDocument/2006/math">
                    <m:acc>
                      <m:accPr>
                        <m:chr m:val="̂"/>
                        <m:ctrlPr>
                          <a:rPr lang="en-US" altLang="zh-HK" sz="3200" i="1">
                            <a:latin typeface="Cambria Math" panose="02040503050406030204" pitchFamily="18" charset="0"/>
                            <a:ea typeface="Cambria Math" panose="02040503050406030204" pitchFamily="18" charset="0"/>
                          </a:rPr>
                        </m:ctrlPr>
                      </m:accPr>
                      <m:e>
                        <m:r>
                          <a:rPr lang="en-US" altLang="zh-HK" sz="3200" i="1">
                            <a:latin typeface="Cambria Math" panose="02040503050406030204" pitchFamily="18" charset="0"/>
                            <a:ea typeface="Cambria Math" panose="02040503050406030204" pitchFamily="18" charset="0"/>
                          </a:rPr>
                          <m:t>𝑛</m:t>
                        </m:r>
                      </m:e>
                    </m:acc>
                  </m:oMath>
                </a14:m>
                <a:r>
                  <a:rPr lang="en-US" altLang="zh-TW" sz="3200" dirty="0">
                    <a:latin typeface="Times New Roman" panose="02020603050405020304" pitchFamily="18" charset="0"/>
                    <a:cs typeface="Times New Roman" panose="02020603050405020304" pitchFamily="18" charset="0"/>
                  </a:rPr>
                  <a:t> is the surface normal vector. The reciprocal lattice vector </a:t>
                </a:r>
                <a:r>
                  <a:rPr lang="zh-TW" altLang="en-US" sz="3200" dirty="0">
                    <a:latin typeface="Times New Roman" panose="02020603050405020304" pitchFamily="18" charset="0"/>
                    <a:cs typeface="Times New Roman" panose="02020603050405020304" pitchFamily="18" charset="0"/>
                  </a:rPr>
                  <a:t>𝑮 </a:t>
                </a:r>
                <a:r>
                  <a:rPr lang="en-US" altLang="zh-TW" sz="3200" dirty="0">
                    <a:latin typeface="Times New Roman" panose="02020603050405020304" pitchFamily="18" charset="0"/>
                    <a:cs typeface="Times New Roman" panose="02020603050405020304" pitchFamily="18" charset="0"/>
                  </a:rPr>
                  <a:t>represent as</a:t>
                </a:r>
                <a:br>
                  <a:rPr lang="en-US" altLang="zh-TW" sz="3200" dirty="0"/>
                </a:br>
                <a:br>
                  <a:rPr lang="en-US" altLang="zh-HK" sz="3200" dirty="0"/>
                </a:br>
                <a14:m>
                  <m:oMath xmlns:m="http://schemas.openxmlformats.org/officeDocument/2006/math">
                    <m:r>
                      <a:rPr lang="en-US" altLang="zh-TW" sz="3200" b="1" i="1" dirty="0">
                        <a:latin typeface="Cambria Math" panose="02040503050406030204" pitchFamily="18" charset="0"/>
                      </a:rPr>
                      <m:t>𝑮</m:t>
                    </m:r>
                    <m:r>
                      <a:rPr lang="en-US" altLang="zh-TW" sz="3200" i="1" dirty="0" smtClean="0">
                        <a:latin typeface="Cambria Math" panose="02040503050406030204" pitchFamily="18" charset="0"/>
                      </a:rPr>
                      <m:t>=</m:t>
                    </m:r>
                    <m:r>
                      <a:rPr lang="en-US" altLang="zh-TW" sz="3200" b="0" i="1" dirty="0" smtClean="0">
                        <a:latin typeface="Cambria Math" panose="02040503050406030204" pitchFamily="18" charset="0"/>
                      </a:rPr>
                      <m:t>h</m:t>
                    </m:r>
                    <m:sSub>
                      <m:sSubPr>
                        <m:ctrlPr>
                          <a:rPr lang="en-US" altLang="zh-TW" sz="3200" b="0" i="1" dirty="0" smtClean="0">
                            <a:latin typeface="Cambria Math" panose="02040503050406030204" pitchFamily="18" charset="0"/>
                          </a:rPr>
                        </m:ctrlPr>
                      </m:sSubPr>
                      <m:e>
                        <m:r>
                          <a:rPr lang="en-US" altLang="zh-TW" sz="3200" b="1" i="1" dirty="0" smtClean="0">
                            <a:latin typeface="Cambria Math" panose="02040503050406030204" pitchFamily="18" charset="0"/>
                          </a:rPr>
                          <m:t>𝒃</m:t>
                        </m:r>
                      </m:e>
                      <m:sub>
                        <m:r>
                          <a:rPr lang="en-US" altLang="zh-TW" sz="3200" b="0" i="1" dirty="0" smtClean="0">
                            <a:latin typeface="Cambria Math" panose="02040503050406030204" pitchFamily="18" charset="0"/>
                          </a:rPr>
                          <m:t>1</m:t>
                        </m:r>
                      </m:sub>
                    </m:sSub>
                    <m:r>
                      <a:rPr lang="en-US" altLang="zh-TW" sz="3200" b="0" i="1" dirty="0" smtClean="0">
                        <a:latin typeface="Cambria Math" panose="02040503050406030204" pitchFamily="18" charset="0"/>
                      </a:rPr>
                      <m:t>+</m:t>
                    </m:r>
                    <m:r>
                      <a:rPr lang="en-US" altLang="zh-TW" sz="3200" i="1" dirty="0">
                        <a:latin typeface="Cambria Math" panose="02040503050406030204" pitchFamily="18" charset="0"/>
                      </a:rPr>
                      <m:t>h</m:t>
                    </m:r>
                    <m:sSub>
                      <m:sSubPr>
                        <m:ctrlPr>
                          <a:rPr lang="en-US" altLang="zh-TW" sz="3200" i="1" dirty="0">
                            <a:latin typeface="Cambria Math" panose="02040503050406030204" pitchFamily="18" charset="0"/>
                          </a:rPr>
                        </m:ctrlPr>
                      </m:sSubPr>
                      <m:e>
                        <m:r>
                          <a:rPr lang="en-US" altLang="zh-TW" sz="3200" b="1" i="1" dirty="0">
                            <a:latin typeface="Cambria Math" panose="02040503050406030204" pitchFamily="18" charset="0"/>
                          </a:rPr>
                          <m:t>𝒃</m:t>
                        </m:r>
                      </m:e>
                      <m:sub>
                        <m:r>
                          <a:rPr lang="en-US" altLang="zh-TW" sz="3200" b="0" i="1" dirty="0" smtClean="0">
                            <a:latin typeface="Cambria Math" panose="02040503050406030204" pitchFamily="18" charset="0"/>
                          </a:rPr>
                          <m:t>2</m:t>
                        </m:r>
                      </m:sub>
                    </m:sSub>
                  </m:oMath>
                </a14:m>
                <a:br>
                  <a:rPr lang="en-US" altLang="zh-HK" sz="3200" dirty="0"/>
                </a:br>
                <a:br>
                  <a:rPr lang="en-US" altLang="zh-HK" sz="3200" dirty="0"/>
                </a:br>
                <a:r>
                  <a:rPr lang="en-US" altLang="zh-TW" sz="3200" dirty="0">
                    <a:latin typeface="Times New Roman" panose="02020603050405020304" pitchFamily="18" charset="0"/>
                    <a:cs typeface="Times New Roman" panose="02020603050405020304" pitchFamily="18" charset="0"/>
                  </a:rPr>
                  <a:t>If the substrate or adlayer needs to be rotated relative to the normal axis of the screen, then a rotation matrix is ​​applied.</a:t>
                </a:r>
                <a:br>
                  <a:rPr lang="en-US" altLang="zh-TW" sz="3200" dirty="0">
                    <a:latin typeface="Times New Roman" panose="02020603050405020304" pitchFamily="18" charset="0"/>
                    <a:cs typeface="Times New Roman" panose="02020603050405020304" pitchFamily="18" charset="0"/>
                  </a:rPr>
                </a:br>
                <a:br>
                  <a:rPr lang="en-US" altLang="zh-TW" sz="3200" dirty="0"/>
                </a:br>
                <a:br>
                  <a:rPr lang="en-US" altLang="zh-TW" sz="3200" b="1" i="1" dirty="0">
                    <a:latin typeface="Cambria Math" panose="02040503050406030204" pitchFamily="18" charset="0"/>
                  </a:rPr>
                </a:br>
                <a14:m>
                  <m:oMath xmlns:m="http://schemas.openxmlformats.org/officeDocument/2006/math">
                    <m:sSub>
                      <m:sSubPr>
                        <m:ctrlPr>
                          <a:rPr lang="en-US" altLang="zh-TW" sz="3200" b="1" i="1" dirty="0" smtClean="0">
                            <a:latin typeface="Cambria Math" panose="02040503050406030204" pitchFamily="18" charset="0"/>
                          </a:rPr>
                        </m:ctrlPr>
                      </m:sSubPr>
                      <m:e>
                        <m:r>
                          <a:rPr lang="en-US" altLang="zh-TW" sz="3200" b="1" i="1" dirty="0">
                            <a:latin typeface="Cambria Math" panose="02040503050406030204" pitchFamily="18" charset="0"/>
                          </a:rPr>
                          <m:t>𝑮</m:t>
                        </m:r>
                      </m:e>
                      <m:sub>
                        <m:r>
                          <a:rPr lang="en-US" altLang="zh-TW" sz="3200" b="0" i="1" dirty="0" smtClean="0">
                            <a:latin typeface="Cambria Math" panose="02040503050406030204" pitchFamily="18" charset="0"/>
                          </a:rPr>
                          <m:t>𝑟𝑜𝑡𝑎𝑡𝑒𝑑</m:t>
                        </m:r>
                      </m:sub>
                    </m:sSub>
                    <m:r>
                      <a:rPr lang="en-US" altLang="zh-TW" sz="3200" b="1" i="1" dirty="0">
                        <a:latin typeface="Cambria Math" panose="02040503050406030204" pitchFamily="18" charset="0"/>
                      </a:rPr>
                      <m:t> </m:t>
                    </m:r>
                    <m:r>
                      <a:rPr lang="en-US" altLang="zh-TW" sz="3200" b="1" i="1" dirty="0" smtClean="0">
                        <a:latin typeface="Cambria Math" panose="02040503050406030204" pitchFamily="18" charset="0"/>
                      </a:rPr>
                      <m:t>=</m:t>
                    </m:r>
                    <m:sSub>
                      <m:sSubPr>
                        <m:ctrlPr>
                          <a:rPr lang="en-US" altLang="zh-TW" sz="3200" i="1" dirty="0" smtClean="0">
                            <a:latin typeface="Cambria Math" panose="02040503050406030204" pitchFamily="18" charset="0"/>
                          </a:rPr>
                        </m:ctrlPr>
                      </m:sSubPr>
                      <m:e>
                        <m:r>
                          <m:rPr>
                            <m:sty m:val="p"/>
                          </m:rPr>
                          <a:rPr lang="en-US" altLang="zh-TW" sz="3200" i="1" dirty="0">
                            <a:latin typeface="Cambria Math" panose="02040503050406030204" pitchFamily="18" charset="0"/>
                          </a:rPr>
                          <m:t>R</m:t>
                        </m:r>
                      </m:e>
                      <m:sub>
                        <m:r>
                          <a:rPr lang="en-US" altLang="zh-TW" sz="3200" b="0" i="1" dirty="0" smtClean="0">
                            <a:latin typeface="Cambria Math" panose="02040503050406030204" pitchFamily="18" charset="0"/>
                          </a:rPr>
                          <m:t>𝑧</m:t>
                        </m:r>
                      </m:sub>
                    </m:sSub>
                    <m:r>
                      <a:rPr lang="en-US" altLang="zh-TW" sz="3200" b="1" i="1" dirty="0">
                        <a:latin typeface="Cambria Math" panose="02040503050406030204" pitchFamily="18" charset="0"/>
                      </a:rPr>
                      <m:t>𝑮</m:t>
                    </m:r>
                    <m:r>
                      <a:rPr lang="en-US" altLang="zh-TW" sz="3200" b="0" i="1" dirty="0" smtClean="0">
                        <a:latin typeface="Cambria Math" panose="02040503050406030204" pitchFamily="18" charset="0"/>
                      </a:rPr>
                      <m:t>=</m:t>
                    </m:r>
                    <m:d>
                      <m:dPr>
                        <m:begChr m:val="["/>
                        <m:endChr m:val="]"/>
                        <m:ctrlPr>
                          <a:rPr lang="en-US" altLang="zh-TW" sz="3200" i="1" dirty="0" smtClean="0">
                            <a:latin typeface="Cambria Math" panose="02040503050406030204" pitchFamily="18" charset="0"/>
                          </a:rPr>
                        </m:ctrlPr>
                      </m:dPr>
                      <m:e>
                        <m:m>
                          <m:mPr>
                            <m:mcs>
                              <m:mc>
                                <m:mcPr>
                                  <m:count m:val="3"/>
                                  <m:mcJc m:val="center"/>
                                </m:mcPr>
                              </m:mc>
                            </m:mcs>
                            <m:ctrlPr>
                              <a:rPr lang="en-US" altLang="zh-TW" sz="3200" i="1" dirty="0" smtClean="0">
                                <a:latin typeface="Cambria Math" panose="02040503050406030204" pitchFamily="18" charset="0"/>
                              </a:rPr>
                            </m:ctrlPr>
                          </m:mPr>
                          <m:mr>
                            <m:e>
                              <m:r>
                                <m:rPr>
                                  <m:brk m:alnAt="7"/>
                                </m:rPr>
                                <a:rPr lang="en-US" altLang="zh-TW" sz="3200" b="0" i="1" dirty="0" smtClean="0">
                                  <a:latin typeface="Cambria Math" panose="02040503050406030204" pitchFamily="18" charset="0"/>
                                </a:rPr>
                                <m:t>𝑐</m:t>
                              </m:r>
                              <m:r>
                                <a:rPr lang="en-US" altLang="zh-TW" sz="3200" b="0" i="1" dirty="0" smtClean="0">
                                  <a:latin typeface="Cambria Math" panose="02040503050406030204" pitchFamily="18" charset="0"/>
                                </a:rPr>
                                <m:t>𝑜𝑠</m:t>
                              </m:r>
                              <m:sSub>
                                <m:sSubPr>
                                  <m:ctrlPr>
                                    <a:rPr lang="en-US" altLang="zh-TW" sz="3200" b="0" i="1" dirty="0" smtClean="0">
                                      <a:latin typeface="Cambria Math" panose="02040503050406030204" pitchFamily="18" charset="0"/>
                                    </a:rPr>
                                  </m:ctrlPr>
                                </m:sSubPr>
                                <m:e>
                                  <m:r>
                                    <a:rPr lang="zh-TW" altLang="en-US" sz="3200" b="0" i="1" dirty="0" smtClean="0">
                                      <a:latin typeface="Cambria Math" panose="02040503050406030204" pitchFamily="18" charset="0"/>
                                    </a:rPr>
                                    <m:t>𝜃</m:t>
                                  </m:r>
                                </m:e>
                                <m:sub>
                                  <m:r>
                                    <a:rPr lang="en-US" altLang="zh-TW" sz="3200" b="0" i="1" dirty="0" smtClean="0">
                                      <a:latin typeface="Cambria Math" panose="02040503050406030204" pitchFamily="18" charset="0"/>
                                    </a:rPr>
                                    <m:t>𝑧</m:t>
                                  </m:r>
                                </m:sub>
                              </m:sSub>
                            </m:e>
                            <m:e>
                              <m:r>
                                <a:rPr lang="en-US" altLang="zh-TW" sz="3200" i="1" dirty="0">
                                  <a:latin typeface="Cambria Math" panose="02040503050406030204" pitchFamily="18" charset="0"/>
                                </a:rPr>
                                <m:t>−</m:t>
                              </m:r>
                              <m:r>
                                <a:rPr lang="en-US" altLang="zh-TW" sz="3200" i="1" dirty="0">
                                  <a:latin typeface="Cambria Math" panose="02040503050406030204" pitchFamily="18" charset="0"/>
                                </a:rPr>
                                <m:t>𝑠𝑖𝑛</m:t>
                              </m:r>
                              <m:sSub>
                                <m:sSubPr>
                                  <m:ctrlPr>
                                    <a:rPr lang="en-US" altLang="zh-TW" sz="3200" i="1" dirty="0">
                                      <a:latin typeface="Cambria Math" panose="02040503050406030204" pitchFamily="18" charset="0"/>
                                    </a:rPr>
                                  </m:ctrlPr>
                                </m:sSubPr>
                                <m:e>
                                  <m:r>
                                    <a:rPr lang="zh-TW" altLang="en-US" sz="3200" i="1" dirty="0">
                                      <a:latin typeface="Cambria Math" panose="02040503050406030204" pitchFamily="18" charset="0"/>
                                    </a:rPr>
                                    <m:t>𝜃</m:t>
                                  </m:r>
                                </m:e>
                                <m:sub>
                                  <m:r>
                                    <a:rPr lang="en-US" altLang="zh-TW" sz="3200" i="1" dirty="0">
                                      <a:latin typeface="Cambria Math" panose="02040503050406030204" pitchFamily="18" charset="0"/>
                                    </a:rPr>
                                    <m:t>𝑧</m:t>
                                  </m:r>
                                </m:sub>
                              </m:sSub>
                            </m:e>
                            <m:e>
                              <m:r>
                                <a:rPr lang="en-US" altLang="zh-TW" sz="3200" b="0" i="1" dirty="0" smtClean="0">
                                  <a:latin typeface="Cambria Math" panose="02040503050406030204" pitchFamily="18" charset="0"/>
                                </a:rPr>
                                <m:t>0</m:t>
                              </m:r>
                            </m:e>
                          </m:mr>
                          <m:mr>
                            <m:e>
                              <m:r>
                                <a:rPr lang="en-US" altLang="zh-TW" sz="3200" i="1" dirty="0">
                                  <a:latin typeface="Cambria Math" panose="02040503050406030204" pitchFamily="18" charset="0"/>
                                </a:rPr>
                                <m:t>𝑠</m:t>
                              </m:r>
                              <m:r>
                                <a:rPr lang="en-US" altLang="zh-TW" sz="3200" b="0" i="1" dirty="0" smtClean="0">
                                  <a:latin typeface="Cambria Math" panose="02040503050406030204" pitchFamily="18" charset="0"/>
                                </a:rPr>
                                <m:t>𝑖𝑛</m:t>
                              </m:r>
                              <m:sSub>
                                <m:sSubPr>
                                  <m:ctrlPr>
                                    <a:rPr lang="en-US" altLang="zh-TW" sz="3200" i="1" dirty="0">
                                      <a:latin typeface="Cambria Math" panose="02040503050406030204" pitchFamily="18" charset="0"/>
                                    </a:rPr>
                                  </m:ctrlPr>
                                </m:sSubPr>
                                <m:e>
                                  <m:r>
                                    <a:rPr lang="zh-TW" altLang="en-US" sz="3200" i="1" dirty="0">
                                      <a:latin typeface="Cambria Math" panose="02040503050406030204" pitchFamily="18" charset="0"/>
                                    </a:rPr>
                                    <m:t>𝜃</m:t>
                                  </m:r>
                                </m:e>
                                <m:sub>
                                  <m:r>
                                    <a:rPr lang="en-US" altLang="zh-TW" sz="3200" i="1" dirty="0">
                                      <a:latin typeface="Cambria Math" panose="02040503050406030204" pitchFamily="18" charset="0"/>
                                    </a:rPr>
                                    <m:t>𝑧</m:t>
                                  </m:r>
                                </m:sub>
                              </m:sSub>
                            </m:e>
                            <m:e>
                              <m:r>
                                <m:rPr>
                                  <m:brk m:alnAt="7"/>
                                </m:rPr>
                                <a:rPr lang="en-US" altLang="zh-TW" sz="3200" i="1" dirty="0">
                                  <a:latin typeface="Cambria Math" panose="02040503050406030204" pitchFamily="18" charset="0"/>
                                </a:rPr>
                                <m:t>𝑐</m:t>
                              </m:r>
                              <m:r>
                                <a:rPr lang="en-US" altLang="zh-TW" sz="3200" i="1" dirty="0">
                                  <a:latin typeface="Cambria Math" panose="02040503050406030204" pitchFamily="18" charset="0"/>
                                </a:rPr>
                                <m:t>𝑜𝑠</m:t>
                              </m:r>
                              <m:sSub>
                                <m:sSubPr>
                                  <m:ctrlPr>
                                    <a:rPr lang="en-US" altLang="zh-TW" sz="3200" i="1" dirty="0">
                                      <a:latin typeface="Cambria Math" panose="02040503050406030204" pitchFamily="18" charset="0"/>
                                    </a:rPr>
                                  </m:ctrlPr>
                                </m:sSubPr>
                                <m:e>
                                  <m:r>
                                    <a:rPr lang="zh-TW" altLang="en-US" sz="3200" i="1" dirty="0">
                                      <a:latin typeface="Cambria Math" panose="02040503050406030204" pitchFamily="18" charset="0"/>
                                    </a:rPr>
                                    <m:t>𝜃</m:t>
                                  </m:r>
                                </m:e>
                                <m:sub>
                                  <m:r>
                                    <a:rPr lang="en-US" altLang="zh-TW" sz="3200" i="1" dirty="0">
                                      <a:latin typeface="Cambria Math" panose="02040503050406030204" pitchFamily="18" charset="0"/>
                                    </a:rPr>
                                    <m:t>𝑧</m:t>
                                  </m:r>
                                </m:sub>
                              </m:sSub>
                            </m:e>
                            <m:e>
                              <m:r>
                                <a:rPr lang="en-US" altLang="zh-TW" sz="3200" b="0" i="1" dirty="0" smtClean="0">
                                  <a:latin typeface="Cambria Math" panose="02040503050406030204" pitchFamily="18" charset="0"/>
                                </a:rPr>
                                <m:t>0</m:t>
                              </m:r>
                            </m:e>
                          </m:mr>
                          <m:mr>
                            <m:e>
                              <m:r>
                                <a:rPr lang="en-US" altLang="zh-TW" sz="3200" b="0" i="1" dirty="0" smtClean="0">
                                  <a:latin typeface="Cambria Math" panose="02040503050406030204" pitchFamily="18" charset="0"/>
                                </a:rPr>
                                <m:t>0</m:t>
                              </m:r>
                            </m:e>
                            <m:e>
                              <m:r>
                                <a:rPr lang="en-US" altLang="zh-TW" sz="3200" b="0" i="1" dirty="0" smtClean="0">
                                  <a:latin typeface="Cambria Math" panose="02040503050406030204" pitchFamily="18" charset="0"/>
                                </a:rPr>
                                <m:t>0</m:t>
                              </m:r>
                            </m:e>
                            <m:e>
                              <m:r>
                                <a:rPr lang="en-US" altLang="zh-TW" sz="3200" b="0" i="1" dirty="0" smtClean="0">
                                  <a:latin typeface="Cambria Math" panose="02040503050406030204" pitchFamily="18" charset="0"/>
                                </a:rPr>
                                <m:t>1</m:t>
                              </m:r>
                            </m:e>
                          </m:mr>
                        </m:m>
                      </m:e>
                    </m:d>
                    <m:d>
                      <m:dPr>
                        <m:begChr m:val="⌊"/>
                        <m:endChr m:val="⌋"/>
                        <m:ctrlPr>
                          <a:rPr lang="en-US" altLang="zh-TW" sz="3200" i="1" dirty="0" smtClean="0">
                            <a:latin typeface="Cambria Math" panose="02040503050406030204" pitchFamily="18" charset="0"/>
                          </a:rPr>
                        </m:ctrlPr>
                      </m:dPr>
                      <m:e>
                        <m:m>
                          <m:mPr>
                            <m:mcs>
                              <m:mc>
                                <m:mcPr>
                                  <m:count m:val="1"/>
                                  <m:mcJc m:val="center"/>
                                </m:mcPr>
                              </m:mc>
                            </m:mcs>
                            <m:ctrlPr>
                              <a:rPr lang="en-US" altLang="zh-TW" sz="3200" i="1" dirty="0" smtClean="0">
                                <a:latin typeface="Cambria Math" panose="02040503050406030204" pitchFamily="18" charset="0"/>
                              </a:rPr>
                            </m:ctrlPr>
                          </m:mPr>
                          <m:mr>
                            <m:e>
                              <m:sSub>
                                <m:sSubPr>
                                  <m:ctrlPr>
                                    <a:rPr lang="en-US" altLang="zh-TW" sz="3200" i="1" dirty="0" smtClean="0">
                                      <a:latin typeface="Cambria Math" panose="02040503050406030204" pitchFamily="18" charset="0"/>
                                    </a:rPr>
                                  </m:ctrlPr>
                                </m:sSubPr>
                                <m:e>
                                  <m:r>
                                    <a:rPr lang="en-US" altLang="zh-TW" sz="3200" b="1" i="1" dirty="0" smtClean="0">
                                      <a:latin typeface="Cambria Math" panose="02040503050406030204" pitchFamily="18" charset="0"/>
                                    </a:rPr>
                                    <m:t>𝑮</m:t>
                                  </m:r>
                                </m:e>
                                <m:sub>
                                  <m:r>
                                    <a:rPr lang="en-US" altLang="zh-TW" sz="3200" b="0" i="1" dirty="0" smtClean="0">
                                      <a:latin typeface="Cambria Math" panose="02040503050406030204" pitchFamily="18" charset="0"/>
                                    </a:rPr>
                                    <m:t>𝑥</m:t>
                                  </m:r>
                                </m:sub>
                              </m:sSub>
                            </m:e>
                          </m:mr>
                          <m:mr>
                            <m:e>
                              <m:sSub>
                                <m:sSubPr>
                                  <m:ctrlPr>
                                    <a:rPr lang="en-US" altLang="zh-TW" sz="3200" i="1" dirty="0">
                                      <a:latin typeface="Cambria Math" panose="02040503050406030204" pitchFamily="18" charset="0"/>
                                    </a:rPr>
                                  </m:ctrlPr>
                                </m:sSubPr>
                                <m:e>
                                  <m:r>
                                    <a:rPr lang="en-US" altLang="zh-TW" sz="3200" b="1" i="1" dirty="0">
                                      <a:latin typeface="Cambria Math" panose="02040503050406030204" pitchFamily="18" charset="0"/>
                                    </a:rPr>
                                    <m:t>𝑮</m:t>
                                  </m:r>
                                </m:e>
                                <m:sub>
                                  <m:r>
                                    <a:rPr lang="en-US" altLang="zh-TW" sz="3200" b="0" i="1" dirty="0" smtClean="0">
                                      <a:latin typeface="Cambria Math" panose="02040503050406030204" pitchFamily="18" charset="0"/>
                                    </a:rPr>
                                    <m:t>𝑦</m:t>
                                  </m:r>
                                </m:sub>
                              </m:sSub>
                            </m:e>
                          </m:mr>
                          <m:mr>
                            <m:e>
                              <m:sSub>
                                <m:sSubPr>
                                  <m:ctrlPr>
                                    <a:rPr lang="en-US" altLang="zh-TW" sz="3200" i="1" dirty="0">
                                      <a:latin typeface="Cambria Math" panose="02040503050406030204" pitchFamily="18" charset="0"/>
                                    </a:rPr>
                                  </m:ctrlPr>
                                </m:sSubPr>
                                <m:e>
                                  <m:r>
                                    <a:rPr lang="en-US" altLang="zh-TW" sz="3200" b="1" i="1" dirty="0">
                                      <a:latin typeface="Cambria Math" panose="02040503050406030204" pitchFamily="18" charset="0"/>
                                    </a:rPr>
                                    <m:t>𝑮</m:t>
                                  </m:r>
                                </m:e>
                                <m:sub>
                                  <m:r>
                                    <a:rPr lang="en-US" altLang="zh-TW" sz="3200" b="0" i="1" dirty="0" smtClean="0">
                                      <a:latin typeface="Cambria Math" panose="02040503050406030204" pitchFamily="18" charset="0"/>
                                    </a:rPr>
                                    <m:t>𝑧</m:t>
                                  </m:r>
                                </m:sub>
                              </m:sSub>
                            </m:e>
                          </m:mr>
                        </m:m>
                      </m:e>
                    </m:d>
                  </m:oMath>
                </a14:m>
                <a:br>
                  <a:rPr lang="en-US" altLang="zh-HK" sz="3200" dirty="0"/>
                </a:br>
                <a:br>
                  <a:rPr lang="en-US" altLang="zh-HK" sz="3200" dirty="0"/>
                </a:br>
                <a:r>
                  <a:rPr lang="en-US" altLang="zh-HK" sz="3200" dirty="0">
                    <a:latin typeface="Times New Roman" panose="02020603050405020304" pitchFamily="18" charset="0"/>
                    <a:cs typeface="Times New Roman" panose="02020603050405020304" pitchFamily="18" charset="0"/>
                  </a:rPr>
                  <a:t>b. </a:t>
                </a:r>
                <a:r>
                  <a:rPr lang="en-US" altLang="zh-TW" sz="3200" b="1" dirty="0">
                    <a:latin typeface="Times New Roman" panose="02020603050405020304" pitchFamily="18" charset="0"/>
                    <a:cs typeface="Times New Roman" panose="02020603050405020304" pitchFamily="18" charset="0"/>
                  </a:rPr>
                  <a:t>Diffraction conditions </a:t>
                </a:r>
                <a:r>
                  <a:rPr lang="zh-TW" altLang="en-US" sz="3200" dirty="0">
                    <a:latin typeface="Times New Roman" panose="02020603050405020304" pitchFamily="18" charset="0"/>
                    <a:cs typeface="Times New Roman" panose="02020603050405020304" pitchFamily="18" charset="0"/>
                  </a:rPr>
                  <a:t>：</a:t>
                </a:r>
                <a:br>
                  <a:rPr lang="en-US" altLang="zh-TW" sz="32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The wave vector of an incident electron beam is determined by the incident energy. According to the de Broglie equation :</a:t>
                </a:r>
                <a:br>
                  <a:rPr lang="en-US" altLang="zh-TW" sz="3200" dirty="0"/>
                </a:br>
                <a:br>
                  <a:rPr lang="en-US" altLang="zh-TW" sz="3200" dirty="0"/>
                </a:br>
                <a14:m>
                  <m:oMath xmlns:m="http://schemas.openxmlformats.org/officeDocument/2006/math">
                    <m:sSub>
                      <m:sSubPr>
                        <m:ctrlPr>
                          <a:rPr lang="en-US" altLang="zh-HK" sz="3200" i="1">
                            <a:latin typeface="Cambria Math" panose="02040503050406030204" pitchFamily="18" charset="0"/>
                          </a:rPr>
                        </m:ctrlPr>
                      </m:sSubPr>
                      <m:e>
                        <m:r>
                          <a:rPr lang="en-US" altLang="zh-HK" sz="3200" i="1">
                            <a:latin typeface="Cambria Math" panose="02040503050406030204" pitchFamily="18" charset="0"/>
                          </a:rPr>
                          <m:t>𝑘</m:t>
                        </m:r>
                      </m:e>
                      <m:sub>
                        <m:r>
                          <a:rPr lang="en-US" altLang="zh-HK" sz="3200" b="0" i="1" smtClean="0">
                            <a:latin typeface="Cambria Math" panose="02040503050406030204" pitchFamily="18" charset="0"/>
                          </a:rPr>
                          <m:t>𝑖𝑛</m:t>
                        </m:r>
                      </m:sub>
                    </m:sSub>
                    <m:r>
                      <a:rPr lang="en-US" altLang="zh-HK" sz="3200" i="1">
                        <a:latin typeface="Cambria Math" panose="02040503050406030204" pitchFamily="18" charset="0"/>
                      </a:rPr>
                      <m:t>=</m:t>
                    </m:r>
                    <m:f>
                      <m:fPr>
                        <m:ctrlPr>
                          <a:rPr lang="en-US" altLang="zh-HK" sz="3200" i="1">
                            <a:latin typeface="Cambria Math" panose="02040503050406030204" pitchFamily="18" charset="0"/>
                          </a:rPr>
                        </m:ctrlPr>
                      </m:fPr>
                      <m:num>
                        <m:r>
                          <a:rPr lang="en-US" altLang="zh-HK" sz="3200" i="1">
                            <a:latin typeface="Cambria Math" panose="02040503050406030204" pitchFamily="18" charset="0"/>
                          </a:rPr>
                          <m:t>2</m:t>
                        </m:r>
                        <m:r>
                          <a:rPr lang="zh-HK" altLang="en-US" sz="3200" i="1">
                            <a:latin typeface="Cambria Math" panose="02040503050406030204" pitchFamily="18" charset="0"/>
                          </a:rPr>
                          <m:t>𝜋</m:t>
                        </m:r>
                      </m:num>
                      <m:den>
                        <m:r>
                          <a:rPr lang="zh-HK" altLang="en-US" sz="3200" i="1">
                            <a:latin typeface="Cambria Math" panose="02040503050406030204" pitchFamily="18" charset="0"/>
                          </a:rPr>
                          <m:t>𝜆</m:t>
                        </m:r>
                      </m:den>
                    </m:f>
                    <m:r>
                      <a:rPr lang="en-US" altLang="zh-HK" sz="3200" i="1">
                        <a:latin typeface="Cambria Math" panose="02040503050406030204" pitchFamily="18" charset="0"/>
                      </a:rPr>
                      <m:t>=</m:t>
                    </m:r>
                    <m:f>
                      <m:fPr>
                        <m:ctrlPr>
                          <a:rPr lang="en-US" altLang="zh-HK" sz="3200" i="1">
                            <a:latin typeface="Cambria Math" panose="02040503050406030204" pitchFamily="18" charset="0"/>
                          </a:rPr>
                        </m:ctrlPr>
                      </m:fPr>
                      <m:num>
                        <m:r>
                          <a:rPr lang="en-US" altLang="zh-HK" sz="3200" i="1">
                            <a:latin typeface="Cambria Math" panose="02040503050406030204" pitchFamily="18" charset="0"/>
                          </a:rPr>
                          <m:t>2</m:t>
                        </m:r>
                        <m:r>
                          <a:rPr lang="zh-HK" altLang="en-US" sz="3200" i="1">
                            <a:latin typeface="Cambria Math" panose="02040503050406030204" pitchFamily="18" charset="0"/>
                          </a:rPr>
                          <m:t>𝜋</m:t>
                        </m:r>
                      </m:num>
                      <m:den>
                        <m:r>
                          <a:rPr lang="en-US" altLang="zh-HK" sz="3200" i="1">
                            <a:latin typeface="Cambria Math" panose="02040503050406030204" pitchFamily="18" charset="0"/>
                          </a:rPr>
                          <m:t>h</m:t>
                        </m:r>
                      </m:den>
                    </m:f>
                    <m:rad>
                      <m:radPr>
                        <m:degHide m:val="on"/>
                        <m:ctrlPr>
                          <a:rPr lang="en-US" altLang="zh-HK" sz="3200" i="1">
                            <a:latin typeface="Cambria Math" panose="02040503050406030204" pitchFamily="18" charset="0"/>
                          </a:rPr>
                        </m:ctrlPr>
                      </m:radPr>
                      <m:deg/>
                      <m:e>
                        <m:r>
                          <a:rPr lang="en-US" altLang="zh-HK" sz="3200" i="1">
                            <a:latin typeface="Cambria Math" panose="02040503050406030204" pitchFamily="18" charset="0"/>
                          </a:rPr>
                          <m:t>2</m:t>
                        </m:r>
                        <m:sSub>
                          <m:sSubPr>
                            <m:ctrlPr>
                              <a:rPr lang="en-US" altLang="zh-HK" sz="3200" i="1" smtClean="0">
                                <a:latin typeface="Cambria Math" panose="02040503050406030204" pitchFamily="18" charset="0"/>
                              </a:rPr>
                            </m:ctrlPr>
                          </m:sSubPr>
                          <m:e>
                            <m:r>
                              <a:rPr lang="en-US" altLang="zh-HK" sz="3200" b="0" i="1" smtClean="0">
                                <a:latin typeface="Cambria Math" panose="02040503050406030204" pitchFamily="18" charset="0"/>
                              </a:rPr>
                              <m:t>𝑚</m:t>
                            </m:r>
                          </m:e>
                          <m:sub>
                            <m:r>
                              <a:rPr lang="en-US" altLang="zh-HK" sz="3200" b="0" i="1" smtClean="0">
                                <a:latin typeface="Cambria Math" panose="02040503050406030204" pitchFamily="18" charset="0"/>
                              </a:rPr>
                              <m:t>𝑒</m:t>
                            </m:r>
                          </m:sub>
                        </m:sSub>
                        <m:r>
                          <a:rPr lang="en-US" altLang="zh-HK" sz="3200" i="1">
                            <a:latin typeface="Cambria Math" panose="02040503050406030204" pitchFamily="18" charset="0"/>
                          </a:rPr>
                          <m:t>𝑒</m:t>
                        </m:r>
                        <m:r>
                          <a:rPr lang="en-US" altLang="zh-HK" sz="3200" i="1">
                            <a:latin typeface="Cambria Math" panose="02040503050406030204" pitchFamily="18" charset="0"/>
                          </a:rPr>
                          <m:t>∗</m:t>
                        </m:r>
                        <m:r>
                          <a:rPr lang="en-US" altLang="zh-HK" sz="3200" i="1">
                            <a:latin typeface="Cambria Math" panose="02040503050406030204" pitchFamily="18" charset="0"/>
                          </a:rPr>
                          <m:t>𝑉</m:t>
                        </m:r>
                      </m:e>
                    </m:rad>
                  </m:oMath>
                </a14:m>
                <a:br>
                  <a:rPr lang="en-US" altLang="zh-TW" sz="3200" dirty="0"/>
                </a:br>
                <a:br>
                  <a:rPr lang="en-US" altLang="zh-TW" sz="3200" dirty="0"/>
                </a:br>
                <a:r>
                  <a:rPr lang="en-US" altLang="zh-TW" sz="3200" dirty="0">
                    <a:latin typeface="Times New Roman" panose="02020603050405020304" pitchFamily="18" charset="0"/>
                    <a:cs typeface="Times New Roman" panose="02020603050405020304" pitchFamily="18" charset="0"/>
                  </a:rPr>
                  <a:t>Where </a:t>
                </a:r>
                <a14:m>
                  <m:oMath xmlns:m="http://schemas.openxmlformats.org/officeDocument/2006/math">
                    <m:sSub>
                      <m:sSubPr>
                        <m:ctrlPr>
                          <a:rPr lang="en-US" altLang="zh-HK" sz="3200" i="1">
                            <a:latin typeface="Cambria Math" panose="02040503050406030204" pitchFamily="18" charset="0"/>
                          </a:rPr>
                        </m:ctrlPr>
                      </m:sSubPr>
                      <m:e>
                        <m:r>
                          <a:rPr lang="en-US" altLang="zh-HK" sz="3200" i="1">
                            <a:latin typeface="Cambria Math" panose="02040503050406030204" pitchFamily="18" charset="0"/>
                          </a:rPr>
                          <m:t>𝑚</m:t>
                        </m:r>
                      </m:e>
                      <m:sub>
                        <m:r>
                          <a:rPr lang="en-US" altLang="zh-HK" sz="3200" i="1">
                            <a:latin typeface="Cambria Math" panose="02040503050406030204" pitchFamily="18" charset="0"/>
                          </a:rPr>
                          <m:t>𝑒</m:t>
                        </m:r>
                      </m:sub>
                    </m:sSub>
                  </m:oMath>
                </a14:m>
                <a:r>
                  <a:rPr lang="en-US" altLang="zh-TW" sz="3200" dirty="0">
                    <a:latin typeface="Times New Roman" panose="02020603050405020304" pitchFamily="18" charset="0"/>
                    <a:cs typeface="Times New Roman" panose="02020603050405020304" pitchFamily="18" charset="0"/>
                  </a:rPr>
                  <a:t> is the electron mass, e is the electron charge, V is the accelerating voltage.</a:t>
                </a:r>
                <a:br>
                  <a:rPr lang="en-US" altLang="zh-TW" sz="3200" dirty="0">
                    <a:latin typeface="Times New Roman" panose="02020603050405020304" pitchFamily="18" charset="0"/>
                    <a:cs typeface="Times New Roman" panose="02020603050405020304" pitchFamily="18" charset="0"/>
                  </a:rPr>
                </a:br>
                <a:r>
                  <a:rPr lang="en-US" altLang="zh-TW" sz="3200" dirty="0">
                    <a:latin typeface="Times New Roman" panose="02020603050405020304" pitchFamily="18" charset="0"/>
                    <a:cs typeface="Times New Roman" panose="02020603050405020304" pitchFamily="18" charset="0"/>
                  </a:rPr>
                  <a:t>Under the condition of elastic scattering, the condition for single scattering is</a:t>
                </a:r>
                <a:br>
                  <a:rPr lang="en-US" altLang="zh-TW" sz="3200" dirty="0">
                    <a:latin typeface="Times New Roman" panose="02020603050405020304" pitchFamily="18" charset="0"/>
                    <a:cs typeface="Times New Roman" panose="02020603050405020304" pitchFamily="18" charset="0"/>
                  </a:rPr>
                </a:br>
                <a14:m>
                  <m:oMath xmlns:m="http://schemas.openxmlformats.org/officeDocument/2006/math">
                    <m:sSup>
                      <m:sSupPr>
                        <m:ctrlPr>
                          <a:rPr lang="en-US" altLang="zh-HK" sz="3200" i="1">
                            <a:latin typeface="Cambria Math" panose="02040503050406030204" pitchFamily="18" charset="0"/>
                          </a:rPr>
                        </m:ctrlPr>
                      </m:sSupPr>
                      <m:e>
                        <m:d>
                          <m:dPr>
                            <m:begChr m:val="|"/>
                            <m:endChr m:val="|"/>
                            <m:ctrlPr>
                              <a:rPr lang="en-US" altLang="zh-HK" sz="3200" i="1">
                                <a:latin typeface="Cambria Math" panose="02040503050406030204" pitchFamily="18" charset="0"/>
                              </a:rPr>
                            </m:ctrlPr>
                          </m:dPr>
                          <m:e>
                            <m:sSub>
                              <m:sSubPr>
                                <m:ctrlPr>
                                  <a:rPr lang="en-US" altLang="zh-HK" sz="3200" i="1">
                                    <a:latin typeface="Cambria Math" panose="02040503050406030204" pitchFamily="18" charset="0"/>
                                  </a:rPr>
                                </m:ctrlPr>
                              </m:sSubPr>
                              <m:e>
                                <m:r>
                                  <a:rPr lang="en-US" altLang="zh-HK" sz="3200" b="1" i="1">
                                    <a:latin typeface="Cambria Math" panose="02040503050406030204" pitchFamily="18" charset="0"/>
                                  </a:rPr>
                                  <m:t>𝒌</m:t>
                                </m:r>
                              </m:e>
                              <m:sub>
                                <m:r>
                                  <a:rPr lang="en-US" altLang="zh-HK" sz="3200" i="1">
                                    <a:latin typeface="Cambria Math" panose="02040503050406030204" pitchFamily="18" charset="0"/>
                                  </a:rPr>
                                  <m:t>𝑖𝑛</m:t>
                                </m:r>
                              </m:sub>
                            </m:sSub>
                          </m:e>
                        </m:d>
                      </m:e>
                      <m:sup>
                        <m:r>
                          <a:rPr lang="en-US" altLang="zh-TW" sz="3200" i="1">
                            <a:latin typeface="Cambria Math" panose="02040503050406030204" pitchFamily="18" charset="0"/>
                          </a:rPr>
                          <m:t>2</m:t>
                        </m:r>
                      </m:sup>
                    </m:sSup>
                    <m:r>
                      <a:rPr lang="en-US" altLang="zh-TW" sz="3200" i="1">
                        <a:latin typeface="Cambria Math" panose="02040503050406030204" pitchFamily="18" charset="0"/>
                      </a:rPr>
                      <m:t>&gt;</m:t>
                    </m:r>
                    <m:sSup>
                      <m:sSupPr>
                        <m:ctrlPr>
                          <a:rPr lang="en-US" altLang="zh-TW" sz="3200" i="1">
                            <a:latin typeface="Cambria Math" panose="02040503050406030204" pitchFamily="18" charset="0"/>
                          </a:rPr>
                        </m:ctrlPr>
                      </m:sSupPr>
                      <m:e>
                        <m:d>
                          <m:dPr>
                            <m:begChr m:val="|"/>
                            <m:endChr m:val="|"/>
                            <m:ctrlPr>
                              <a:rPr lang="en-US" altLang="zh-TW" sz="3200" i="1">
                                <a:latin typeface="Cambria Math" panose="02040503050406030204" pitchFamily="18" charset="0"/>
                              </a:rPr>
                            </m:ctrlPr>
                          </m:dPr>
                          <m:e>
                            <m:r>
                              <a:rPr lang="en-US" altLang="zh-TW" sz="3200" b="1" i="1">
                                <a:latin typeface="Cambria Math" panose="02040503050406030204" pitchFamily="18" charset="0"/>
                              </a:rPr>
                              <m:t>𝑮</m:t>
                            </m:r>
                          </m:e>
                        </m:d>
                      </m:e>
                      <m:sup>
                        <m:r>
                          <a:rPr lang="en-US" altLang="zh-TW" sz="3200" i="1">
                            <a:latin typeface="Cambria Math" panose="02040503050406030204" pitchFamily="18" charset="0"/>
                          </a:rPr>
                          <m:t>2</m:t>
                        </m:r>
                      </m:sup>
                    </m:sSup>
                  </m:oMath>
                </a14:m>
                <a:r>
                  <a:rPr lang="en-US" altLang="zh-TW" sz="3200" dirty="0">
                    <a:latin typeface="Times New Roman" panose="02020603050405020304" pitchFamily="18" charset="0"/>
                    <a:cs typeface="Times New Roman" panose="02020603050405020304" pitchFamily="18" charset="0"/>
                  </a:rPr>
                  <a:t>. Therefore, by using the known electron energy and the reciprocal lattice vector </a:t>
                </a:r>
                <a:r>
                  <a:rPr lang="zh-TW" altLang="en-US" sz="3200" dirty="0">
                    <a:latin typeface="Times New Roman" panose="02020603050405020304" pitchFamily="18" charset="0"/>
                    <a:cs typeface="Times New Roman" panose="02020603050405020304" pitchFamily="18" charset="0"/>
                  </a:rPr>
                  <a:t>𝑮</a:t>
                </a:r>
                <a:r>
                  <a:rPr lang="en-US" altLang="zh-TW" sz="3200" dirty="0">
                    <a:latin typeface="Times New Roman" panose="02020603050405020304" pitchFamily="18" charset="0"/>
                    <a:cs typeface="Times New Roman" panose="02020603050405020304" pitchFamily="18" charset="0"/>
                  </a:rPr>
                  <a:t>, we can obtain the positions of the diffraction points that are allowed to appear on the screen at a specific energy.</a:t>
                </a:r>
                <a:endParaRPr lang="en-US" altLang="zh-HK" sz="3200" dirty="0">
                  <a:latin typeface="Times New Roman" panose="02020603050405020304" pitchFamily="18" charset="0"/>
                  <a:cs typeface="Times New Roman" panose="02020603050405020304" pitchFamily="18" charset="0"/>
                </a:endParaRPr>
              </a:p>
            </p:txBody>
          </p:sp>
        </mc:Choice>
        <mc:Fallback>
          <p:sp>
            <p:nvSpPr>
              <p:cNvPr id="24" name="文字方塊 23">
                <a:extLst>
                  <a:ext uri="{FF2B5EF4-FFF2-40B4-BE49-F238E27FC236}">
                    <a16:creationId xmlns:a16="http://schemas.microsoft.com/office/drawing/2014/main" id="{133DD99E-4E6F-4F5D-B65F-2D051E664480}"/>
                  </a:ext>
                </a:extLst>
              </p:cNvPr>
              <p:cNvSpPr txBox="1">
                <a:spLocks noRot="1" noChangeAspect="1" noMove="1" noResize="1" noEditPoints="1" noAdjustHandles="1" noChangeArrowheads="1" noChangeShapeType="1" noTextEdit="1"/>
              </p:cNvSpPr>
              <p:nvPr/>
            </p:nvSpPr>
            <p:spPr>
              <a:xfrm>
                <a:off x="0" y="27863763"/>
                <a:ext cx="15138000" cy="14940000"/>
              </a:xfrm>
              <a:prstGeom prst="rect">
                <a:avLst/>
              </a:prstGeom>
              <a:blipFill>
                <a:blip r:embed="rId6"/>
                <a:stretch>
                  <a:fillRect l="-1087" t="-978" r="-483"/>
                </a:stretch>
              </a:blipFill>
              <a:ln>
                <a:solidFill>
                  <a:schemeClr val="tx1"/>
                </a:solidFill>
              </a:ln>
            </p:spPr>
            <p:txBody>
              <a:bodyPr/>
              <a:lstStyle/>
              <a:p>
                <a:r>
                  <a:rPr lang="zh-HK" altLang="en-US">
                    <a:noFill/>
                  </a:rPr>
                  <a:t> </a:t>
                </a:r>
              </a:p>
            </p:txBody>
          </p:sp>
        </mc:Fallback>
      </mc:AlternateContent>
      <p:sp>
        <p:nvSpPr>
          <p:cNvPr id="2" name="文字方塊 1">
            <a:extLst>
              <a:ext uri="{FF2B5EF4-FFF2-40B4-BE49-F238E27FC236}">
                <a16:creationId xmlns:a16="http://schemas.microsoft.com/office/drawing/2014/main" id="{163CAB47-1455-496A-8665-910FAA10E98B}"/>
              </a:ext>
            </a:extLst>
          </p:cNvPr>
          <p:cNvSpPr txBox="1"/>
          <p:nvPr/>
        </p:nvSpPr>
        <p:spPr>
          <a:xfrm>
            <a:off x="15123999" y="30727190"/>
            <a:ext cx="15151213" cy="1200329"/>
          </a:xfrm>
          <a:prstGeom prst="rect">
            <a:avLst/>
          </a:prstGeom>
          <a:noFill/>
        </p:spPr>
        <p:txBody>
          <a:bodyPr wrap="square" rtlCol="0">
            <a:spAutoFit/>
          </a:bodyPr>
          <a:lstStyle/>
          <a:p>
            <a:r>
              <a:rPr lang="en-US" altLang="zh-HK" sz="2400" dirty="0">
                <a:latin typeface="Times New Roman" panose="02020603050405020304" pitchFamily="18" charset="0"/>
                <a:cs typeface="Times New Roman" panose="02020603050405020304" pitchFamily="18" charset="0"/>
              </a:rPr>
              <a:t>Figure 2. The left image shows the LEED data for Bi deposited on Ag(111) at room temperature, and the right image shows the initial stage of fitting the left image data. in this example, we only fit these six clusters of four points for simplicity, and because they are particularly sensitive to the lattice constant.</a:t>
            </a:r>
            <a:endParaRPr lang="zh-HK" altLang="en-US" sz="2400" dirty="0">
              <a:latin typeface="Times New Roman" panose="02020603050405020304" pitchFamily="18" charset="0"/>
              <a:cs typeface="Times New Roman" panose="02020603050405020304" pitchFamily="18" charset="0"/>
            </a:endParaRPr>
          </a:p>
        </p:txBody>
      </p:sp>
      <p:grpSp>
        <p:nvGrpSpPr>
          <p:cNvPr id="25" name="群組 24">
            <a:extLst>
              <a:ext uri="{FF2B5EF4-FFF2-40B4-BE49-F238E27FC236}">
                <a16:creationId xmlns:a16="http://schemas.microsoft.com/office/drawing/2014/main" id="{E9AC481B-2B74-4138-922C-73FD6CE0A676}"/>
              </a:ext>
            </a:extLst>
          </p:cNvPr>
          <p:cNvGrpSpPr/>
          <p:nvPr/>
        </p:nvGrpSpPr>
        <p:grpSpPr>
          <a:xfrm>
            <a:off x="18221979" y="25437834"/>
            <a:ext cx="10348672" cy="5284188"/>
            <a:chOff x="18726043" y="26044030"/>
            <a:chExt cx="10348672" cy="5284188"/>
          </a:xfrm>
        </p:grpSpPr>
        <p:pic>
          <p:nvPicPr>
            <p:cNvPr id="20" name="圖片 19">
              <a:extLst>
                <a:ext uri="{FF2B5EF4-FFF2-40B4-BE49-F238E27FC236}">
                  <a16:creationId xmlns:a16="http://schemas.microsoft.com/office/drawing/2014/main" id="{EE1E087E-94B7-4F93-8610-52D58899A84E}"/>
                </a:ext>
              </a:extLst>
            </p:cNvPr>
            <p:cNvPicPr>
              <a:picLocks noChangeAspect="1"/>
            </p:cNvPicPr>
            <p:nvPr/>
          </p:nvPicPr>
          <p:blipFill rotWithShape="1">
            <a:blip r:embed="rId7">
              <a:extLst>
                <a:ext uri="{28A0092B-C50C-407E-A947-70E740481C1C}">
                  <a14:useLocalDpi xmlns:a14="http://schemas.microsoft.com/office/drawing/2010/main" val="0"/>
                </a:ext>
              </a:extLst>
            </a:blip>
            <a:srcRect l="52044" t="9352" b="3795"/>
            <a:stretch/>
          </p:blipFill>
          <p:spPr>
            <a:xfrm>
              <a:off x="23628485" y="26044030"/>
              <a:ext cx="5446230" cy="5284188"/>
            </a:xfrm>
            <a:prstGeom prst="rect">
              <a:avLst/>
            </a:prstGeom>
          </p:spPr>
        </p:pic>
        <p:pic>
          <p:nvPicPr>
            <p:cNvPr id="8" name="圖片 7">
              <a:extLst>
                <a:ext uri="{FF2B5EF4-FFF2-40B4-BE49-F238E27FC236}">
                  <a16:creationId xmlns:a16="http://schemas.microsoft.com/office/drawing/2014/main" id="{3A991F93-EC9B-43F8-AF6A-FA177D27E5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726043" y="26216086"/>
              <a:ext cx="4680000" cy="4680000"/>
            </a:xfrm>
            <a:prstGeom prst="rect">
              <a:avLst/>
            </a:prstGeom>
          </p:spPr>
        </p:pic>
      </p:grpSp>
      <p:grpSp>
        <p:nvGrpSpPr>
          <p:cNvPr id="33" name="群組 32">
            <a:extLst>
              <a:ext uri="{FF2B5EF4-FFF2-40B4-BE49-F238E27FC236}">
                <a16:creationId xmlns:a16="http://schemas.microsoft.com/office/drawing/2014/main" id="{5347EE97-0E95-47E7-AB77-BFC61ADB5A79}"/>
              </a:ext>
            </a:extLst>
          </p:cNvPr>
          <p:cNvGrpSpPr/>
          <p:nvPr/>
        </p:nvGrpSpPr>
        <p:grpSpPr>
          <a:xfrm>
            <a:off x="15579464" y="33117906"/>
            <a:ext cx="14254283" cy="5400000"/>
            <a:chOff x="15726487" y="32929187"/>
            <a:chExt cx="14254283" cy="5400000"/>
          </a:xfrm>
        </p:grpSpPr>
        <p:pic>
          <p:nvPicPr>
            <p:cNvPr id="29" name="圖片 28">
              <a:extLst>
                <a:ext uri="{FF2B5EF4-FFF2-40B4-BE49-F238E27FC236}">
                  <a16:creationId xmlns:a16="http://schemas.microsoft.com/office/drawing/2014/main" id="{1C0E117A-6191-41C8-AD97-780665AE47D4}"/>
                </a:ext>
              </a:extLst>
            </p:cNvPr>
            <p:cNvPicPr>
              <a:picLocks noChangeAspect="1"/>
            </p:cNvPicPr>
            <p:nvPr/>
          </p:nvPicPr>
          <p:blipFill>
            <a:blip r:embed="rId9">
              <a:extLst>
                <a:ext uri="{28A0092B-C50C-407E-A947-70E740481C1C}">
                  <a14:useLocalDpi xmlns:a14="http://schemas.microsoft.com/office/drawing/2010/main" val="0"/>
                </a:ext>
              </a:extLst>
            </a:blip>
            <a:srcRect l="15043" r="15043"/>
            <a:stretch/>
          </p:blipFill>
          <p:spPr>
            <a:xfrm>
              <a:off x="15726487" y="33289187"/>
              <a:ext cx="4580709" cy="4680000"/>
            </a:xfrm>
            <a:prstGeom prst="rect">
              <a:avLst/>
            </a:prstGeom>
          </p:spPr>
        </p:pic>
        <p:pic>
          <p:nvPicPr>
            <p:cNvPr id="31" name="圖片 30">
              <a:extLst>
                <a:ext uri="{FF2B5EF4-FFF2-40B4-BE49-F238E27FC236}">
                  <a16:creationId xmlns:a16="http://schemas.microsoft.com/office/drawing/2014/main" id="{E956237A-2B98-462E-8CAB-BC9B009B3D04}"/>
                </a:ext>
              </a:extLst>
            </p:cNvPr>
            <p:cNvPicPr>
              <a:picLocks noChangeAspect="1"/>
            </p:cNvPicPr>
            <p:nvPr/>
          </p:nvPicPr>
          <p:blipFill rotWithShape="1">
            <a:blip r:embed="rId10">
              <a:extLst>
                <a:ext uri="{28A0092B-C50C-407E-A947-70E740481C1C}">
                  <a14:useLocalDpi xmlns:a14="http://schemas.microsoft.com/office/drawing/2010/main" val="0"/>
                </a:ext>
              </a:extLst>
            </a:blip>
            <a:srcRect l="3733" r="9423"/>
            <a:stretch/>
          </p:blipFill>
          <p:spPr>
            <a:xfrm>
              <a:off x="20601638" y="32929187"/>
              <a:ext cx="9379132" cy="5400000"/>
            </a:xfrm>
            <a:prstGeom prst="rect">
              <a:avLst/>
            </a:prstGeom>
          </p:spPr>
        </p:pic>
      </p:grpSp>
      <p:sp>
        <p:nvSpPr>
          <p:cNvPr id="7" name="矩形 6">
            <a:extLst>
              <a:ext uri="{FF2B5EF4-FFF2-40B4-BE49-F238E27FC236}">
                <a16:creationId xmlns:a16="http://schemas.microsoft.com/office/drawing/2014/main" id="{E7EAABBA-69B1-4750-B06D-BB4BE9E82FB1}"/>
              </a:ext>
            </a:extLst>
          </p:cNvPr>
          <p:cNvSpPr/>
          <p:nvPr/>
        </p:nvSpPr>
        <p:spPr>
          <a:xfrm>
            <a:off x="0" y="29533669"/>
            <a:ext cx="15137602" cy="673490"/>
          </a:xfrm>
          <a:prstGeom prst="rect">
            <a:avLst/>
          </a:prstGeom>
          <a:gradFill>
            <a:gsLst>
              <a:gs pos="0">
                <a:schemeClr val="accent6">
                  <a:lumMod val="50000"/>
                </a:schemeClr>
              </a:gs>
              <a:gs pos="31000">
                <a:srgbClr val="517E32"/>
              </a:gs>
              <a:gs pos="100000">
                <a:srgbClr val="6FAD45"/>
              </a:gs>
              <a:gs pos="68000">
                <a:srgbClr val="4A742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a:pPr>
            <a:r>
              <a:rPr lang="en-US" altLang="zh-TW" sz="3600" dirty="0">
                <a:solidFill>
                  <a:srgbClr val="FFFDD0"/>
                </a:solidFill>
                <a:latin typeface="Times New Roman" panose="02020603050405020304" pitchFamily="18" charset="0"/>
                <a:cs typeface="Times New Roman" panose="02020603050405020304" pitchFamily="18" charset="0"/>
              </a:rPr>
              <a:t>Reciprocal space diffraction spot equation : </a:t>
            </a:r>
            <a:endParaRPr lang="zh-HK" altLang="en-US" sz="3600" dirty="0">
              <a:solidFill>
                <a:srgbClr val="FFFDD0"/>
              </a:solidFill>
            </a:endParaRPr>
          </a:p>
        </p:txBody>
      </p:sp>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B9734A62-19CB-46E9-8C83-9E79251E46CC}"/>
                  </a:ext>
                </a:extLst>
              </p:cNvPr>
              <p:cNvSpPr txBox="1"/>
              <p:nvPr/>
            </p:nvSpPr>
            <p:spPr>
              <a:xfrm>
                <a:off x="15124000" y="38713321"/>
                <a:ext cx="15151213" cy="830997"/>
              </a:xfrm>
              <a:prstGeom prst="rect">
                <a:avLst/>
              </a:prstGeom>
              <a:noFill/>
            </p:spPr>
            <p:txBody>
              <a:bodyPr wrap="square" rtlCol="0">
                <a:spAutoFit/>
              </a:bodyPr>
              <a:lstStyle/>
              <a:p>
                <a:r>
                  <a:rPr lang="en-US" altLang="zh-HK" sz="2400" dirty="0"/>
                  <a:t>Figure 3. 75 eV LEED diffraction spots (left) and corresponding I-V curves (right) of the spots. The red circles and their labels represent the fitted spot. To prevent overexposure and obtain accurate intensity, exposure time was 1500000 </a:t>
                </a:r>
                <a14:m>
                  <m:oMath xmlns:m="http://schemas.openxmlformats.org/officeDocument/2006/math">
                    <m:r>
                      <a:rPr lang="en-US" altLang="zh-HK" sz="2400" b="0" i="0" dirty="0" smtClean="0">
                        <a:solidFill>
                          <a:srgbClr val="474747"/>
                        </a:solidFill>
                        <a:effectLst/>
                        <a:latin typeface="Cambria Math" panose="02040503050406030204" pitchFamily="18" charset="0"/>
                      </a:rPr>
                      <m:t>µ</m:t>
                    </m:r>
                    <m:r>
                      <m:rPr>
                        <m:sty m:val="p"/>
                      </m:rPr>
                      <a:rPr lang="en-US" altLang="zh-HK" sz="2400" b="0" i="0" dirty="0" smtClean="0">
                        <a:solidFill>
                          <a:srgbClr val="474747"/>
                        </a:solidFill>
                        <a:effectLst/>
                        <a:latin typeface="Cambria Math" panose="02040503050406030204" pitchFamily="18" charset="0"/>
                      </a:rPr>
                      <m:t>s</m:t>
                    </m:r>
                  </m:oMath>
                </a14:m>
                <a:r>
                  <a:rPr lang="en-US" altLang="zh-HK" sz="2400" dirty="0"/>
                  <a:t>.</a:t>
                </a:r>
                <a:endParaRPr lang="zh-HK" altLang="en-US" sz="2400" dirty="0"/>
              </a:p>
            </p:txBody>
          </p:sp>
        </mc:Choice>
        <mc:Fallback xmlns="">
          <p:sp>
            <p:nvSpPr>
              <p:cNvPr id="32" name="文字方塊 31">
                <a:extLst>
                  <a:ext uri="{FF2B5EF4-FFF2-40B4-BE49-F238E27FC236}">
                    <a16:creationId xmlns:a16="http://schemas.microsoft.com/office/drawing/2014/main" id="{B9734A62-19CB-46E9-8C83-9E79251E46CC}"/>
                  </a:ext>
                </a:extLst>
              </p:cNvPr>
              <p:cNvSpPr txBox="1">
                <a:spLocks noRot="1" noChangeAspect="1" noMove="1" noResize="1" noEditPoints="1" noAdjustHandles="1" noChangeArrowheads="1" noChangeShapeType="1" noTextEdit="1"/>
              </p:cNvSpPr>
              <p:nvPr/>
            </p:nvSpPr>
            <p:spPr>
              <a:xfrm>
                <a:off x="15124000" y="38713321"/>
                <a:ext cx="15151213" cy="830997"/>
              </a:xfrm>
              <a:prstGeom prst="rect">
                <a:avLst/>
              </a:prstGeom>
              <a:blipFill>
                <a:blip r:embed="rId11"/>
                <a:stretch>
                  <a:fillRect l="-644" t="-5882" b="-16176"/>
                </a:stretch>
              </a:blipFill>
            </p:spPr>
            <p:txBody>
              <a:bodyPr/>
              <a:lstStyle/>
              <a:p>
                <a:r>
                  <a:rPr lang="zh-HK" altLang="en-US">
                    <a:noFill/>
                  </a:rPr>
                  <a:t> </a:t>
                </a:r>
              </a:p>
            </p:txBody>
          </p:sp>
        </mc:Fallback>
      </mc:AlternateContent>
      <p:sp>
        <p:nvSpPr>
          <p:cNvPr id="30" name="矩形 29">
            <a:extLst>
              <a:ext uri="{FF2B5EF4-FFF2-40B4-BE49-F238E27FC236}">
                <a16:creationId xmlns:a16="http://schemas.microsoft.com/office/drawing/2014/main" id="{24D1E316-A8D5-40F2-8A35-CBF475DBFA4D}"/>
              </a:ext>
            </a:extLst>
          </p:cNvPr>
          <p:cNvSpPr/>
          <p:nvPr/>
        </p:nvSpPr>
        <p:spPr>
          <a:xfrm>
            <a:off x="15137611" y="4516201"/>
            <a:ext cx="15137602" cy="673490"/>
          </a:xfrm>
          <a:prstGeom prst="rect">
            <a:avLst/>
          </a:prstGeom>
          <a:gradFill>
            <a:gsLst>
              <a:gs pos="0">
                <a:schemeClr val="accent6">
                  <a:lumMod val="50000"/>
                </a:schemeClr>
              </a:gs>
              <a:gs pos="31000">
                <a:srgbClr val="517E32"/>
              </a:gs>
              <a:gs pos="100000">
                <a:srgbClr val="6FAD45"/>
              </a:gs>
              <a:gs pos="68000">
                <a:srgbClr val="4A742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startAt="2"/>
            </a:pPr>
            <a:r>
              <a:rPr lang="en-US" altLang="zh-TW" sz="3600" dirty="0">
                <a:solidFill>
                  <a:srgbClr val="FFFDD0"/>
                </a:solidFill>
                <a:latin typeface="Times New Roman" panose="02020603050405020304" pitchFamily="18" charset="0"/>
                <a:cs typeface="Times New Roman" panose="02020603050405020304" pitchFamily="18" charset="0"/>
              </a:rPr>
              <a:t>Reciprocal space projection into pixel coordinates : </a:t>
            </a:r>
            <a:endParaRPr lang="zh-HK" altLang="en-US" sz="3600" dirty="0">
              <a:solidFill>
                <a:srgbClr val="FFFDD0"/>
              </a:solidFill>
            </a:endParaRPr>
          </a:p>
        </p:txBody>
      </p:sp>
      <p:sp>
        <p:nvSpPr>
          <p:cNvPr id="34" name="矩形 33">
            <a:extLst>
              <a:ext uri="{FF2B5EF4-FFF2-40B4-BE49-F238E27FC236}">
                <a16:creationId xmlns:a16="http://schemas.microsoft.com/office/drawing/2014/main" id="{48011E3B-1D4A-4E5D-822D-53E95D16A533}"/>
              </a:ext>
            </a:extLst>
          </p:cNvPr>
          <p:cNvSpPr/>
          <p:nvPr/>
        </p:nvSpPr>
        <p:spPr>
          <a:xfrm>
            <a:off x="15137611" y="19676857"/>
            <a:ext cx="15137602" cy="673490"/>
          </a:xfrm>
          <a:prstGeom prst="rect">
            <a:avLst/>
          </a:prstGeom>
          <a:gradFill>
            <a:gsLst>
              <a:gs pos="0">
                <a:schemeClr val="accent6">
                  <a:lumMod val="50000"/>
                </a:schemeClr>
              </a:gs>
              <a:gs pos="31000">
                <a:srgbClr val="517E32"/>
              </a:gs>
              <a:gs pos="100000">
                <a:srgbClr val="6FAD45"/>
              </a:gs>
              <a:gs pos="68000">
                <a:srgbClr val="4A742E"/>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buFont typeface="+mj-lt"/>
              <a:buAutoNum type="arabicPeriod" startAt="3"/>
            </a:pPr>
            <a:r>
              <a:rPr lang="en-US" altLang="zh-TW" sz="3600" dirty="0">
                <a:solidFill>
                  <a:srgbClr val="FFFDD0"/>
                </a:solidFill>
                <a:latin typeface="Times New Roman" panose="02020603050405020304" pitchFamily="18" charset="0"/>
                <a:cs typeface="Times New Roman" panose="02020603050405020304" pitchFamily="18" charset="0"/>
              </a:rPr>
              <a:t>Fitting function </a:t>
            </a:r>
            <a:r>
              <a:rPr lang="en-US" altLang="zh-HK" sz="3600" dirty="0">
                <a:solidFill>
                  <a:srgbClr val="FFFDD0"/>
                </a:solidFill>
                <a:latin typeface="Times New Roman" panose="02020603050405020304" pitchFamily="18" charset="0"/>
                <a:cs typeface="Times New Roman" panose="02020603050405020304" pitchFamily="18" charset="0"/>
              </a:rPr>
              <a:t>: </a:t>
            </a:r>
            <a:endParaRPr lang="zh-HK" altLang="en-US" sz="3600" dirty="0">
              <a:solidFill>
                <a:srgbClr val="FFFDD0"/>
              </a:solidFill>
            </a:endParaRPr>
          </a:p>
        </p:txBody>
      </p:sp>
      <p:sp>
        <p:nvSpPr>
          <p:cNvPr id="35" name="矩形 34">
            <a:extLst>
              <a:ext uri="{FF2B5EF4-FFF2-40B4-BE49-F238E27FC236}">
                <a16:creationId xmlns:a16="http://schemas.microsoft.com/office/drawing/2014/main" id="{6B566E73-E43E-48ED-927C-7323C019A55C}"/>
              </a:ext>
            </a:extLst>
          </p:cNvPr>
          <p:cNvSpPr/>
          <p:nvPr/>
        </p:nvSpPr>
        <p:spPr>
          <a:xfrm>
            <a:off x="15137611" y="39619599"/>
            <a:ext cx="15137602" cy="673490"/>
          </a:xfrm>
          <a:prstGeom prst="rect">
            <a:avLst/>
          </a:prstGeom>
          <a:gradFill>
            <a:gsLst>
              <a:gs pos="0">
                <a:schemeClr val="accent1"/>
              </a:gs>
              <a:gs pos="100000">
                <a:schemeClr val="accent1">
                  <a:lumMod val="60000"/>
                  <a:lumOff val="40000"/>
                </a:schemeClr>
              </a:gs>
              <a:gs pos="71000">
                <a:schemeClr val="accent1">
                  <a:lumMod val="75000"/>
                </a:schemeClr>
              </a:gs>
              <a:gs pos="36000">
                <a:schemeClr val="accent1"/>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HK" sz="3400" dirty="0">
                <a:solidFill>
                  <a:schemeClr val="bg1"/>
                </a:solidFill>
                <a:latin typeface="Times New Roman" panose="02020603050405020304" pitchFamily="18" charset="0"/>
                <a:cs typeface="Times New Roman" panose="02020603050405020304" pitchFamily="18" charset="0"/>
              </a:rPr>
              <a:t>Future work </a:t>
            </a:r>
            <a:r>
              <a:rPr lang="en-US" altLang="zh-TW" sz="3400" dirty="0">
                <a:solidFill>
                  <a:schemeClr val="bg1"/>
                </a:solidFill>
                <a:latin typeface="Times New Roman" panose="02020603050405020304" pitchFamily="18" charset="0"/>
                <a:cs typeface="Times New Roman" panose="02020603050405020304" pitchFamily="18" charset="0"/>
              </a:rPr>
              <a:t>: </a:t>
            </a:r>
          </a:p>
        </p:txBody>
      </p:sp>
      <p:cxnSp>
        <p:nvCxnSpPr>
          <p:cNvPr id="14" name="直線接點 13">
            <a:extLst>
              <a:ext uri="{FF2B5EF4-FFF2-40B4-BE49-F238E27FC236}">
                <a16:creationId xmlns:a16="http://schemas.microsoft.com/office/drawing/2014/main" id="{26E2B6F6-CD59-4E6C-A05E-F47DECFFFEAE}"/>
              </a:ext>
            </a:extLst>
          </p:cNvPr>
          <p:cNvCxnSpPr>
            <a:cxnSpLocks/>
          </p:cNvCxnSpPr>
          <p:nvPr/>
        </p:nvCxnSpPr>
        <p:spPr>
          <a:xfrm>
            <a:off x="0" y="27870507"/>
            <a:ext cx="15138000" cy="0"/>
          </a:xfrm>
          <a:prstGeom prst="line">
            <a:avLst/>
          </a:prstGeom>
          <a:ln w="76200">
            <a:solidFill>
              <a:schemeClr val="accent6">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6" name="直線接點 35">
            <a:extLst>
              <a:ext uri="{FF2B5EF4-FFF2-40B4-BE49-F238E27FC236}">
                <a16:creationId xmlns:a16="http://schemas.microsoft.com/office/drawing/2014/main" id="{739A8797-270D-42D3-8C44-5DF3EB5433D3}"/>
              </a:ext>
            </a:extLst>
          </p:cNvPr>
          <p:cNvCxnSpPr>
            <a:cxnSpLocks/>
          </p:cNvCxnSpPr>
          <p:nvPr/>
        </p:nvCxnSpPr>
        <p:spPr>
          <a:xfrm>
            <a:off x="0" y="14412109"/>
            <a:ext cx="15138000" cy="0"/>
          </a:xfrm>
          <a:prstGeom prst="line">
            <a:avLst/>
          </a:prstGeom>
          <a:ln w="76200">
            <a:solidFill>
              <a:schemeClr val="accent6">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7" name="直線接點 36">
            <a:extLst>
              <a:ext uri="{FF2B5EF4-FFF2-40B4-BE49-F238E27FC236}">
                <a16:creationId xmlns:a16="http://schemas.microsoft.com/office/drawing/2014/main" id="{27434522-09BA-49E5-9EC1-DCE9250F4308}"/>
              </a:ext>
            </a:extLst>
          </p:cNvPr>
          <p:cNvCxnSpPr>
            <a:cxnSpLocks/>
          </p:cNvCxnSpPr>
          <p:nvPr/>
        </p:nvCxnSpPr>
        <p:spPr>
          <a:xfrm>
            <a:off x="15137213" y="32090254"/>
            <a:ext cx="15138000" cy="0"/>
          </a:xfrm>
          <a:prstGeom prst="line">
            <a:avLst/>
          </a:prstGeom>
          <a:ln w="76200">
            <a:solidFill>
              <a:schemeClr val="accent6">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A37943DF-1610-4F1A-B0C7-36C4A6378562}"/>
              </a:ext>
            </a:extLst>
          </p:cNvPr>
          <p:cNvCxnSpPr>
            <a:cxnSpLocks/>
          </p:cNvCxnSpPr>
          <p:nvPr/>
        </p:nvCxnSpPr>
        <p:spPr>
          <a:xfrm>
            <a:off x="0" y="4523271"/>
            <a:ext cx="30275212" cy="0"/>
          </a:xfrm>
          <a:prstGeom prst="line">
            <a:avLst/>
          </a:prstGeom>
          <a:ln w="76200">
            <a:solidFill>
              <a:schemeClr val="accent6">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9" name="直線接點 38">
            <a:extLst>
              <a:ext uri="{FF2B5EF4-FFF2-40B4-BE49-F238E27FC236}">
                <a16:creationId xmlns:a16="http://schemas.microsoft.com/office/drawing/2014/main" id="{352754BB-61A8-4AF2-B079-85DEB9B33E5E}"/>
              </a:ext>
            </a:extLst>
          </p:cNvPr>
          <p:cNvCxnSpPr>
            <a:cxnSpLocks/>
          </p:cNvCxnSpPr>
          <p:nvPr/>
        </p:nvCxnSpPr>
        <p:spPr>
          <a:xfrm rot="-5400000">
            <a:off x="-3996217" y="23666304"/>
            <a:ext cx="38268000" cy="0"/>
          </a:xfrm>
          <a:prstGeom prst="line">
            <a:avLst/>
          </a:prstGeom>
          <a:ln w="76200">
            <a:solidFill>
              <a:schemeClr val="accent6">
                <a:lumMod val="5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058728"/>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2417</TotalTime>
  <Words>1499</Words>
  <Application>Microsoft Office PowerPoint</Application>
  <PresentationFormat>自訂</PresentationFormat>
  <Paragraphs>73</Paragraphs>
  <Slides>1</Slides>
  <Notes>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vt:i4>
      </vt:variant>
    </vt:vector>
  </HeadingPairs>
  <TitlesOfParts>
    <vt:vector size="8" baseType="lpstr">
      <vt:lpstr>TimesNewRomanPSMT</vt:lpstr>
      <vt:lpstr>Arial</vt:lpstr>
      <vt:lpstr>Calibri</vt:lpstr>
      <vt:lpstr>Calibri Light</vt:lpstr>
      <vt:lpstr>Cambria Math</vt:lpstr>
      <vt:lpstr>Times New Roman</vt:lpstr>
      <vt:lpstr>Office 佈景主題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嘉穎 李</dc:creator>
  <cp:lastModifiedBy>嘉穎 李</cp:lastModifiedBy>
  <cp:revision>247</cp:revision>
  <dcterms:created xsi:type="dcterms:W3CDTF">2026-03-18T21:34:29Z</dcterms:created>
  <dcterms:modified xsi:type="dcterms:W3CDTF">2026-03-22T22:40:56Z</dcterms:modified>
</cp:coreProperties>
</file>